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sldIdLst>
    <p:sldId id="256" r:id="rId2"/>
    <p:sldId id="290" r:id="rId3"/>
    <p:sldId id="278" r:id="rId4"/>
    <p:sldId id="260" r:id="rId5"/>
    <p:sldId id="288" r:id="rId6"/>
    <p:sldId id="279" r:id="rId7"/>
    <p:sldId id="268" r:id="rId8"/>
    <p:sldId id="280" r:id="rId9"/>
    <p:sldId id="270" r:id="rId10"/>
    <p:sldId id="271" r:id="rId11"/>
    <p:sldId id="272" r:id="rId12"/>
    <p:sldId id="273" r:id="rId13"/>
    <p:sldId id="297" r:id="rId14"/>
    <p:sldId id="284" r:id="rId15"/>
    <p:sldId id="289" r:id="rId16"/>
    <p:sldId id="276" r:id="rId17"/>
    <p:sldId id="277" r:id="rId18"/>
    <p:sldId id="275" r:id="rId19"/>
    <p:sldId id="283" r:id="rId20"/>
    <p:sldId id="285" r:id="rId21"/>
    <p:sldId id="286" r:id="rId22"/>
    <p:sldId id="287" r:id="rId23"/>
    <p:sldId id="291" r:id="rId24"/>
    <p:sldId id="293" r:id="rId25"/>
    <p:sldId id="294" r:id="rId26"/>
    <p:sldId id="292" r:id="rId27"/>
    <p:sldId id="296" r:id="rId28"/>
    <p:sldId id="263" r:id="rId29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834" autoAdjust="0"/>
  </p:normalViewPr>
  <p:slideViewPr>
    <p:cSldViewPr snapToGrid="0">
      <p:cViewPr varScale="1">
        <p:scale>
          <a:sx n="79" d="100"/>
          <a:sy n="79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916BA-25BA-4DC4-8D6C-F5165CD9EE1A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23ABE-FAAE-43D9-8504-82CD1B52E1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859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06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2071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038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024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314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448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noProof="0" dirty="0">
              <a:latin typeface="+mn-lt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60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285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0684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2937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dirty="0">
              <a:latin typeface="+mn-lt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57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9974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280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666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2950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790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9091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8406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345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472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905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160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99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538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685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63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0040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23ABE-FAAE-43D9-8504-82CD1B52E1B5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40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E8B38A-E206-3F39-402E-749E5265E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CB6517-3A95-6DD2-3658-44A279FF1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C3A247F-6DB1-7B1B-3A58-DF640D3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F1DC252-F5B9-8289-A623-3D281B1C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9132DE-8650-D626-CC69-350B21A5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512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1C3275-8A08-87E1-414C-094AC3C7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7FA62A7-7EE1-415F-8CFA-C0110B06B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4EAB11-C402-E8F7-0093-09FA1DA6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D0B0DBC-1ACB-E15E-D3C6-20C93FA23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DA3C7E-F11F-84FB-55BF-893BABBB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685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9254D96-5182-ADB6-7517-2C3B0EC01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E539D20-CF84-A65C-B76C-34EF9971D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976BA8F-E260-CA65-408E-F226E11C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257B7E-026C-C21F-FECE-5E774E06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E8C7D7-6CE2-CFE6-42F5-B7F1BC8E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084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47F278-46D1-4B35-6AAD-F32DEF21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76ADC5-1D96-B8DC-CE68-A3BFB2FB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B79035-3A77-3A5F-2ADB-9AE2ED74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C2B266-6FDE-4FA1-97A6-F34B2D3C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F261EFC-0D73-AB85-62E0-FB6588C2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24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34B7AB-E523-8569-B637-C1A4B1E5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D94A44F-CD9C-DC94-9EA3-0783863A2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663EB78-43D4-A126-494D-7A477749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6A151C8-2AC3-1B62-53EC-F2ED97A4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8EFA05A-BC32-0B94-4353-56F4CB81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282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1D933-56B0-A7EF-BF1A-FB1A2969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47F4F6-9281-94BE-80BA-646CD3850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01901AF-34AF-4FA3-D7C7-EB0711C50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0532AD0-3BDA-D0C1-C304-BD9E30C3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F011E8-E6D0-74D5-B3D9-640C0F95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031E3E5-8D46-2110-4CE6-0F16B748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875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FC0171-D1B0-836C-ABDE-989F89B0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924C424-88E3-9409-10C5-0704F09B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F2CF09-F7EC-E52B-2966-E0CA9196E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8C95ED4-2C39-51D0-97F0-72B2B059A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8B71D82-8623-DB0D-D886-245CEC5EA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77354DB-3232-3BC6-4BE6-1D79F263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A3144F6-DEB7-44E0-55CA-4B920A9C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6788A39-FF08-67A4-539E-DCF661A8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754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FD0FA9-0752-7980-746D-51211B33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B1D17EE-D462-56D4-BE72-BA145140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DB3E2D3-88BA-3E7C-2DA5-0FCB2BEA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EC66A74-2656-93C5-B731-0294ABFA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87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83EFF8B-020C-BAA2-18D5-7BE0EE3B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3D35E65-C930-B592-EE04-8736C0A6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26B045C-0AE2-B94C-4249-06BBBA1F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550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BFD5D3-59E3-F5CD-54A8-583B26CF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25AE2D-A6DA-08D0-7E75-9A6768EEE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CB16DE-4567-929C-E7E9-7C24A01CE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87009E7-EA7D-713A-AF30-02D61C0A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9B255B5-5887-56CC-DC70-033904D5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C5AD2C7-19D7-748C-B5D0-B68E2CF2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34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48640F-082B-CDCE-18F2-75DD291C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0EA803A-B7D1-AA7A-B5EF-288BA0010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015C26D-05E1-6954-6AE3-D07041338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EC8C2DD-4C9A-93CB-0793-28D9C030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AB1DF-FFA5-4C83-9B35-F969D6472B7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2CD893E-E115-C8B7-F46D-29F3486E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BD8DB3F-B982-549D-76BB-217AFB30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FC598-1EBF-44A5-9512-65B578019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294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D864E6-E332-7361-49ED-B02480804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Označba mesta številke diapozitiva 5">
            <a:extLst>
              <a:ext uri="{FF2B5EF4-FFF2-40B4-BE49-F238E27FC236}">
                <a16:creationId xmlns:a16="http://schemas.microsoft.com/office/drawing/2014/main" id="{11972BBB-61D7-D28B-493E-E029113E94D6}"/>
              </a:ext>
            </a:extLst>
          </p:cNvPr>
          <p:cNvSpPr txBox="1">
            <a:spLocks/>
          </p:cNvSpPr>
          <p:nvPr userDrawn="1"/>
        </p:nvSpPr>
        <p:spPr>
          <a:xfrm>
            <a:off x="11578336" y="6382512"/>
            <a:ext cx="482600" cy="343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F2DA8A-5D5E-40FF-8F39-D6FA060074CA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3392269-118A-91AE-53F5-65924320657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8" y="89344"/>
            <a:ext cx="10576014" cy="118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80EE944-120D-B658-395C-E71E1A5CED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21" y="5994273"/>
            <a:ext cx="2635885" cy="794385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4B9334B-9139-6AFC-B47B-687AD51997D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31" y="6008243"/>
            <a:ext cx="2576830" cy="779145"/>
          </a:xfrm>
          <a:prstGeom prst="rect">
            <a:avLst/>
          </a:prstGeom>
          <a:noFill/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12BF3F7-B398-B886-103C-C07F42802F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31" y="6008243"/>
            <a:ext cx="2672080" cy="805180"/>
          </a:xfrm>
          <a:prstGeom prst="rect">
            <a:avLst/>
          </a:prstGeom>
          <a:noFill/>
        </p:spPr>
      </p:pic>
      <p:sp>
        <p:nvSpPr>
          <p:cNvPr id="12" name="Označba mesta datuma 3">
            <a:extLst>
              <a:ext uri="{FF2B5EF4-FFF2-40B4-BE49-F238E27FC236}">
                <a16:creationId xmlns:a16="http://schemas.microsoft.com/office/drawing/2014/main" id="{1C11DA3D-EF64-9565-3CEC-578568C4F24F}"/>
              </a:ext>
            </a:extLst>
          </p:cNvPr>
          <p:cNvSpPr txBox="1">
            <a:spLocks/>
          </p:cNvSpPr>
          <p:nvPr userDrawn="1"/>
        </p:nvSpPr>
        <p:spPr>
          <a:xfrm>
            <a:off x="239006" y="6356349"/>
            <a:ext cx="1680839" cy="365125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09.10.2024</a:t>
            </a:r>
          </a:p>
        </p:txBody>
      </p:sp>
    </p:spTree>
    <p:extLst>
      <p:ext uri="{BB962C8B-B14F-4D97-AF65-F5344CB8AC3E}">
        <p14:creationId xmlns:p14="http://schemas.microsoft.com/office/powerpoint/2010/main" val="316309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F756B5-3428-58A8-5DD1-B5F1A6B9D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0262"/>
            <a:ext cx="9144000" cy="1413736"/>
          </a:xfrm>
        </p:spPr>
        <p:txBody>
          <a:bodyPr>
            <a:normAutofit/>
          </a:bodyPr>
          <a:lstStyle/>
          <a:p>
            <a:r>
              <a:rPr lang="sl-SI" sz="4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RISK-BASED MANAGEMENT </a:t>
            </a:r>
            <a:br>
              <a:rPr lang="sl-SI" sz="4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sl-SI" sz="4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VERIFICATION METHODOLOGY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B11B76B-137A-A594-C006-62F3B9BF7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671" y="2373970"/>
            <a:ext cx="9144000" cy="1655762"/>
          </a:xfrm>
        </p:spPr>
        <p:txBody>
          <a:bodyPr>
            <a:normAutofit fontScale="70000" lnSpcReduction="20000"/>
          </a:bodyPr>
          <a:lstStyle/>
          <a:p>
            <a:endParaRPr lang="sl-SI" b="1" dirty="0"/>
          </a:p>
          <a:p>
            <a:r>
              <a:rPr lang="sl-SI" b="1" dirty="0"/>
              <a:t>Aleš MRKELA</a:t>
            </a:r>
            <a:endParaRPr lang="en-GB" b="1" dirty="0"/>
          </a:p>
          <a:p>
            <a:r>
              <a:rPr lang="en-GB" dirty="0"/>
              <a:t>Managing Authority</a:t>
            </a:r>
            <a:endParaRPr lang="sl-SI" dirty="0"/>
          </a:p>
          <a:p>
            <a:r>
              <a:rPr lang="sl-SI" sz="3100" b="1" dirty="0" err="1"/>
              <a:t>Jems</a:t>
            </a:r>
            <a:r>
              <a:rPr lang="sl-SI" sz="3100" b="1" dirty="0"/>
              <a:t> </a:t>
            </a:r>
            <a:r>
              <a:rPr lang="sl-SI" sz="3100" b="1" dirty="0" err="1"/>
              <a:t>User</a:t>
            </a:r>
            <a:r>
              <a:rPr lang="sl-SI" sz="3100" b="1" dirty="0"/>
              <a:t> </a:t>
            </a:r>
            <a:r>
              <a:rPr lang="sl-SI" sz="3100" b="1" dirty="0" err="1"/>
              <a:t>Group</a:t>
            </a:r>
            <a:endParaRPr lang="sl-SI" sz="3100" b="1" dirty="0"/>
          </a:p>
          <a:p>
            <a:r>
              <a:rPr lang="en-GB" dirty="0"/>
              <a:t> </a:t>
            </a:r>
            <a:r>
              <a:rPr lang="sl-SI" dirty="0"/>
              <a:t>Dublin, 09.10.2024</a:t>
            </a:r>
            <a:endParaRPr lang="en-GB" dirty="0"/>
          </a:p>
        </p:txBody>
      </p:sp>
      <p:sp>
        <p:nvSpPr>
          <p:cNvPr id="15" name="Šesterokut 21">
            <a:extLst>
              <a:ext uri="{FF2B5EF4-FFF2-40B4-BE49-F238E27FC236}">
                <a16:creationId xmlns:a16="http://schemas.microsoft.com/office/drawing/2014/main" id="{3C3B5713-3433-4CD9-FE86-CAA1BEAECA62}"/>
              </a:ext>
            </a:extLst>
          </p:cNvPr>
          <p:cNvSpPr>
            <a:spLocks noChangeAspect="1"/>
          </p:cNvSpPr>
          <p:nvPr/>
        </p:nvSpPr>
        <p:spPr>
          <a:xfrm rot="1839720">
            <a:off x="5265177" y="4609610"/>
            <a:ext cx="1571589" cy="1360800"/>
          </a:xfrm>
          <a:prstGeom prst="hexagon">
            <a:avLst>
              <a:gd name="adj" fmla="val 28925"/>
              <a:gd name="vf" fmla="val 1154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D84582FC-5F09-0D20-242E-1FCB1214E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42" y="3998141"/>
            <a:ext cx="1019167" cy="991331"/>
          </a:xfrm>
          <a:prstGeom prst="ellipse">
            <a:avLst/>
          </a:prstGeom>
        </p:spPr>
      </p:pic>
      <p:sp>
        <p:nvSpPr>
          <p:cNvPr id="17" name="Šesterokut 22">
            <a:extLst>
              <a:ext uri="{FF2B5EF4-FFF2-40B4-BE49-F238E27FC236}">
                <a16:creationId xmlns:a16="http://schemas.microsoft.com/office/drawing/2014/main" id="{5ADF12A6-050C-3798-15BF-20D81263C276}"/>
              </a:ext>
            </a:extLst>
          </p:cNvPr>
          <p:cNvSpPr>
            <a:spLocks noChangeAspect="1"/>
          </p:cNvSpPr>
          <p:nvPr/>
        </p:nvSpPr>
        <p:spPr>
          <a:xfrm rot="1887544">
            <a:off x="660877" y="4335993"/>
            <a:ext cx="1571589" cy="1360800"/>
          </a:xfrm>
          <a:prstGeom prst="hexagon">
            <a:avLst>
              <a:gd name="adj" fmla="val 28925"/>
              <a:gd name="vf" fmla="val 115470"/>
            </a:avLst>
          </a:prstGeom>
          <a:solidFill>
            <a:srgbClr val="8DA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303119E8-A705-FC8D-EF2C-C090A70D1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3" y="3810579"/>
            <a:ext cx="1038626" cy="1024147"/>
          </a:xfrm>
          <a:prstGeom prst="ellipse">
            <a:avLst/>
          </a:prstGeom>
        </p:spPr>
      </p:pic>
      <p:sp>
        <p:nvSpPr>
          <p:cNvPr id="21" name="Šesterokut 23">
            <a:extLst>
              <a:ext uri="{FF2B5EF4-FFF2-40B4-BE49-F238E27FC236}">
                <a16:creationId xmlns:a16="http://schemas.microsoft.com/office/drawing/2014/main" id="{D0A3B983-59A0-A8F9-1D3A-0FA4BCEFB820}"/>
              </a:ext>
            </a:extLst>
          </p:cNvPr>
          <p:cNvSpPr>
            <a:spLocks noChangeAspect="1"/>
          </p:cNvSpPr>
          <p:nvPr/>
        </p:nvSpPr>
        <p:spPr>
          <a:xfrm rot="1839720">
            <a:off x="9379627" y="4448102"/>
            <a:ext cx="1571589" cy="1360800"/>
          </a:xfrm>
          <a:prstGeom prst="hexagon">
            <a:avLst>
              <a:gd name="adj" fmla="val 28925"/>
              <a:gd name="vf" fmla="val 115470"/>
            </a:avLst>
          </a:prstGeom>
          <a:solidFill>
            <a:srgbClr val="006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6411078D-8C35-FF68-CECF-7D74EE24B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81" y="3977343"/>
            <a:ext cx="967497" cy="9868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7262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ED367F-EAA5-4008-A793-98682F90D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51950"/>
              </p:ext>
            </p:extLst>
          </p:nvPr>
        </p:nvGraphicFramePr>
        <p:xfrm>
          <a:off x="2249864" y="1079905"/>
          <a:ext cx="7692272" cy="483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00">
                  <a:extLst>
                    <a:ext uri="{9D8B030D-6E8A-4147-A177-3AD203B41FA5}">
                      <a16:colId xmlns:a16="http://schemas.microsoft.com/office/drawing/2014/main" val="208107154"/>
                    </a:ext>
                  </a:extLst>
                </a:gridCol>
                <a:gridCol w="176996">
                  <a:extLst>
                    <a:ext uri="{9D8B030D-6E8A-4147-A177-3AD203B41FA5}">
                      <a16:colId xmlns:a16="http://schemas.microsoft.com/office/drawing/2014/main" val="2112552366"/>
                    </a:ext>
                  </a:extLst>
                </a:gridCol>
                <a:gridCol w="3765144">
                  <a:extLst>
                    <a:ext uri="{9D8B030D-6E8A-4147-A177-3AD203B41FA5}">
                      <a16:colId xmlns:a16="http://schemas.microsoft.com/office/drawing/2014/main" val="1564517024"/>
                    </a:ext>
                  </a:extLst>
                </a:gridCol>
                <a:gridCol w="3109332">
                  <a:extLst>
                    <a:ext uri="{9D8B030D-6E8A-4147-A177-3AD203B41FA5}">
                      <a16:colId xmlns:a16="http://schemas.microsoft.com/office/drawing/2014/main" val="2852838905"/>
                    </a:ext>
                  </a:extLst>
                </a:gridCol>
              </a:tblGrid>
              <a:tr h="279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No.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Risk criteria (RC)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Source of data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182705370"/>
                  </a:ext>
                </a:extLst>
              </a:tr>
              <a:tr h="39079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Staff with working time on the project (per person) &lt;= 15%</a:t>
                      </a:r>
                      <a:r>
                        <a:rPr lang="sl-SI" sz="1600" dirty="0">
                          <a:effectLst/>
                        </a:rPr>
                        <a:t>       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JS: JEMS - manually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3574595199"/>
                  </a:ext>
                </a:extLst>
              </a:tr>
              <a:tr h="1737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Number of operations run in parallel by partners (per ID/TAX number)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JS: self-declaration filled in by all PPs - manually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1656232964"/>
                  </a:ext>
                </a:extLst>
              </a:tr>
              <a:tr h="877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Change of contractor / sub-contractor(s) 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NC: JEMS - manually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1559759815"/>
                  </a:ext>
                </a:extLst>
              </a:tr>
              <a:tr h="1737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Are PP activities State aid/de-minimis relevant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JS: JEMS (check list for State aid/de-minimis) – manually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3623377533"/>
                  </a:ext>
                </a:extLst>
              </a:tr>
              <a:tr h="1737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5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Did the PP activities become State aid/de-minimis relevant during past year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JS: JEMS (check list for State aid/de-minimis) - manually 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830603296"/>
                  </a:ext>
                </a:extLst>
              </a:tr>
              <a:tr h="4016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Amount of financial errors detected by FLC on PP level in previous financial period 2014-2020 within the relevant programme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JS manually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– Annual summary of controls background tables from </a:t>
                      </a:r>
                      <a:r>
                        <a:rPr lang="en-GB" sz="1600" dirty="0" err="1">
                          <a:effectLst/>
                        </a:rPr>
                        <a:t>eMS</a:t>
                      </a:r>
                      <a:r>
                        <a:rPr lang="en-GB" sz="1600" dirty="0">
                          <a:effectLst/>
                        </a:rPr>
                        <a:t> (history)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244896661"/>
                  </a:ext>
                </a:extLst>
              </a:tr>
              <a:tr h="31247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7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Amount of financial errors detected by NC on PP level in sampled expenditures in 2021-2027 within the relevant programme 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JS manually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– based on previous confirmed PP reports and errors detected - background tables from JEMS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297502277"/>
                  </a:ext>
                </a:extLst>
              </a:tr>
            </a:tbl>
          </a:graphicData>
        </a:graphic>
      </p:graphicFrame>
      <p:sp>
        <p:nvSpPr>
          <p:cNvPr id="4" name="Naslov 1">
            <a:extLst>
              <a:ext uri="{FF2B5EF4-FFF2-40B4-BE49-F238E27FC236}">
                <a16:creationId xmlns:a16="http://schemas.microsoft.com/office/drawing/2014/main" id="{CFBD1F07-312D-47DA-2327-B3B694776BDB}"/>
              </a:ext>
            </a:extLst>
          </p:cNvPr>
          <p:cNvSpPr txBox="1">
            <a:spLocks/>
          </p:cNvSpPr>
          <p:nvPr/>
        </p:nvSpPr>
        <p:spPr>
          <a:xfrm>
            <a:off x="395041" y="3082565"/>
            <a:ext cx="1377198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SCORING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OF THE 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RISKS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 </a:t>
            </a:r>
          </a:p>
          <a:p>
            <a:pPr algn="ctr"/>
            <a:r>
              <a:rPr lang="sl-SI" sz="2400" b="1" dirty="0">
                <a:solidFill>
                  <a:schemeClr val="accent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PARTNER</a:t>
            </a:r>
          </a:p>
          <a:p>
            <a:pPr algn="ctr"/>
            <a:r>
              <a:rPr lang="sl-SI" sz="2400" b="1" dirty="0">
                <a:solidFill>
                  <a:schemeClr val="accent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7210D1F-DE34-4C49-FA73-7DC44F8BCE20}"/>
              </a:ext>
            </a:extLst>
          </p:cNvPr>
          <p:cNvSpPr txBox="1">
            <a:spLocks/>
          </p:cNvSpPr>
          <p:nvPr/>
        </p:nvSpPr>
        <p:spPr>
          <a:xfrm>
            <a:off x="9942136" y="2821837"/>
            <a:ext cx="2071990" cy="1352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EACH RISK IS QUANTIFIED FROM -3 TO 5</a:t>
            </a:r>
            <a:endParaRPr lang="sl-SI" sz="2400" b="1" dirty="0">
              <a:solidFill>
                <a:schemeClr val="accent6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1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ED367F-EAA5-4008-A793-98682F90D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58008"/>
              </p:ext>
            </p:extLst>
          </p:nvPr>
        </p:nvGraphicFramePr>
        <p:xfrm>
          <a:off x="1976487" y="1076685"/>
          <a:ext cx="7965649" cy="501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574">
                  <a:extLst>
                    <a:ext uri="{9D8B030D-6E8A-4147-A177-3AD203B41FA5}">
                      <a16:colId xmlns:a16="http://schemas.microsoft.com/office/drawing/2014/main" val="208107154"/>
                    </a:ext>
                  </a:extLst>
                </a:gridCol>
                <a:gridCol w="3790444">
                  <a:extLst>
                    <a:ext uri="{9D8B030D-6E8A-4147-A177-3AD203B41FA5}">
                      <a16:colId xmlns:a16="http://schemas.microsoft.com/office/drawing/2014/main" val="2112552366"/>
                    </a:ext>
                  </a:extLst>
                </a:gridCol>
                <a:gridCol w="3511631">
                  <a:extLst>
                    <a:ext uri="{9D8B030D-6E8A-4147-A177-3AD203B41FA5}">
                      <a16:colId xmlns:a16="http://schemas.microsoft.com/office/drawing/2014/main" val="2852838905"/>
                    </a:ext>
                  </a:extLst>
                </a:gridCol>
              </a:tblGrid>
              <a:tr h="319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No.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Risk criteria (RC)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Source of data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182705370"/>
                  </a:ext>
                </a:extLst>
              </a:tr>
              <a:tr h="700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8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Number of staff per PP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JEMS - automatically 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– count staff rows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3730691576"/>
                  </a:ext>
                </a:extLst>
              </a:tr>
              <a:tr h="700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Use of the 40% staff cost flat rate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JEMS - automatically 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– flat rate 40% selected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4268905783"/>
                  </a:ext>
                </a:extLst>
              </a:tr>
              <a:tr h="999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Planned External services related to contract &gt; 10.000 EUR 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JEMS - automatically 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– any expenditure in total price per row exceeds 10.000 EUR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2045680817"/>
                  </a:ext>
                </a:extLst>
              </a:tr>
              <a:tr h="1298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Planned </a:t>
                      </a:r>
                      <a:r>
                        <a:rPr lang="sl-SI" sz="1600" dirty="0">
                          <a:effectLst/>
                        </a:rPr>
                        <a:t>a</a:t>
                      </a:r>
                      <a:r>
                        <a:rPr lang="en-GB" sz="1600" dirty="0">
                          <a:effectLst/>
                        </a:rPr>
                        <a:t>mount of external expenditures of smaller (&lt;10.000 EUR) exceeds 70% of total external expenditures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JEMS - automatically 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– sum of total cost in rows below 10.000 exceeds 70% of total external expenditures in category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2145850987"/>
                  </a:ext>
                </a:extLst>
              </a:tr>
              <a:tr h="999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Planned Equipment related to contract &gt; 10.000 EUR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JEMS - automatically 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– any expenditure in total price per row exceeds 10.000 EUR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3196366155"/>
                  </a:ext>
                </a:extLst>
              </a:tr>
            </a:tbl>
          </a:graphicData>
        </a:graphic>
      </p:graphicFrame>
      <p:sp>
        <p:nvSpPr>
          <p:cNvPr id="4" name="Naslov 1">
            <a:extLst>
              <a:ext uri="{FF2B5EF4-FFF2-40B4-BE49-F238E27FC236}">
                <a16:creationId xmlns:a16="http://schemas.microsoft.com/office/drawing/2014/main" id="{63BB5FC5-0406-4815-B745-FC9340D191B9}"/>
              </a:ext>
            </a:extLst>
          </p:cNvPr>
          <p:cNvSpPr txBox="1">
            <a:spLocks/>
          </p:cNvSpPr>
          <p:nvPr/>
        </p:nvSpPr>
        <p:spPr>
          <a:xfrm>
            <a:off x="395041" y="3082565"/>
            <a:ext cx="1377198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SCORING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OF THE 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RISKS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 </a:t>
            </a:r>
          </a:p>
          <a:p>
            <a:pPr algn="ctr"/>
            <a:r>
              <a:rPr lang="sl-SI" sz="2400" b="1" dirty="0">
                <a:solidFill>
                  <a:schemeClr val="accent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PARTNER</a:t>
            </a:r>
          </a:p>
          <a:p>
            <a:pPr algn="ctr"/>
            <a:r>
              <a:rPr lang="sl-SI" sz="2400" b="1" dirty="0">
                <a:solidFill>
                  <a:schemeClr val="accent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42BB03-F7D2-87A9-AD20-263ECE66804A}"/>
              </a:ext>
            </a:extLst>
          </p:cNvPr>
          <p:cNvSpPr txBox="1">
            <a:spLocks/>
          </p:cNvSpPr>
          <p:nvPr/>
        </p:nvSpPr>
        <p:spPr>
          <a:xfrm>
            <a:off x="9942136" y="2821837"/>
            <a:ext cx="2071990" cy="1352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EACH RISK IS QUANTIFIED FROM -3 TO 5</a:t>
            </a:r>
            <a:endParaRPr lang="sl-SI" sz="2400" b="1" dirty="0">
              <a:solidFill>
                <a:schemeClr val="accent6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30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5062A-1DBE-2463-1E77-CD01E8D3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87" y="1001563"/>
            <a:ext cx="10515600" cy="1030538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CONTENT OF THE SCORING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ED367F-EAA5-4008-A793-98682F90D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87997"/>
              </p:ext>
            </p:extLst>
          </p:nvPr>
        </p:nvGraphicFramePr>
        <p:xfrm>
          <a:off x="2212157" y="1117152"/>
          <a:ext cx="7729979" cy="490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942">
                  <a:extLst>
                    <a:ext uri="{9D8B030D-6E8A-4147-A177-3AD203B41FA5}">
                      <a16:colId xmlns:a16="http://schemas.microsoft.com/office/drawing/2014/main" val="208107154"/>
                    </a:ext>
                  </a:extLst>
                </a:gridCol>
                <a:gridCol w="3473333">
                  <a:extLst>
                    <a:ext uri="{9D8B030D-6E8A-4147-A177-3AD203B41FA5}">
                      <a16:colId xmlns:a16="http://schemas.microsoft.com/office/drawing/2014/main" val="2112552366"/>
                    </a:ext>
                  </a:extLst>
                </a:gridCol>
                <a:gridCol w="3612704">
                  <a:extLst>
                    <a:ext uri="{9D8B030D-6E8A-4147-A177-3AD203B41FA5}">
                      <a16:colId xmlns:a16="http://schemas.microsoft.com/office/drawing/2014/main" val="2852838905"/>
                    </a:ext>
                  </a:extLst>
                </a:gridCol>
              </a:tblGrid>
              <a:tr h="279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No.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Risk criteria (RC)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Source of data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182705370"/>
                  </a:ext>
                </a:extLst>
              </a:tr>
              <a:tr h="401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Planned Amount of equipment expenditures of smaller (&lt;10.000 EUR) exceeds 70% of total equipment expenditures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JEMS - automatically 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– sum of total cost in rows below 10.000 exceeds 70% of total equipment expenditures in category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39431223"/>
                  </a:ext>
                </a:extLst>
              </a:tr>
              <a:tr h="312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Existence of investments in infrastructure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JEMS - automatically 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– row infrastructure and works exists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3203497254"/>
                  </a:ext>
                </a:extLst>
              </a:tr>
              <a:tr h="294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15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Duration of the activities (in reporting periods)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JEMS - automatically 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– end period minus start period 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1180351524"/>
                  </a:ext>
                </a:extLst>
              </a:tr>
              <a:tr h="401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Underspending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JEMS - automatically 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– realization per partner budget till reporting minus planned partner budget till planned reporting &gt; 0 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3876041676"/>
                  </a:ext>
                </a:extLst>
              </a:tr>
              <a:tr h="401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% of underspending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JEMS - automatically 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– realization per partner budget till reporting minus planned partner budget till planned reporting &gt; 0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143" marR="30143" marT="0" marB="0" anchor="ctr"/>
                </a:tc>
                <a:extLst>
                  <a:ext uri="{0D108BD9-81ED-4DB2-BD59-A6C34878D82A}">
                    <a16:rowId xmlns:a16="http://schemas.microsoft.com/office/drawing/2014/main" val="598616705"/>
                  </a:ext>
                </a:extLst>
              </a:tr>
            </a:tbl>
          </a:graphicData>
        </a:graphic>
      </p:graphicFrame>
      <p:sp>
        <p:nvSpPr>
          <p:cNvPr id="4" name="Naslov 1">
            <a:extLst>
              <a:ext uri="{FF2B5EF4-FFF2-40B4-BE49-F238E27FC236}">
                <a16:creationId xmlns:a16="http://schemas.microsoft.com/office/drawing/2014/main" id="{37210D1F-DE34-4C49-FA73-7DC44F8BCE20}"/>
              </a:ext>
            </a:extLst>
          </p:cNvPr>
          <p:cNvSpPr txBox="1">
            <a:spLocks/>
          </p:cNvSpPr>
          <p:nvPr/>
        </p:nvSpPr>
        <p:spPr>
          <a:xfrm>
            <a:off x="395041" y="3082565"/>
            <a:ext cx="1377198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SCORING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OF THE 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RISKS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 </a:t>
            </a:r>
          </a:p>
          <a:p>
            <a:pPr algn="ctr"/>
            <a:r>
              <a:rPr lang="sl-SI" sz="2400" b="1" dirty="0">
                <a:solidFill>
                  <a:schemeClr val="accent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PARTNER</a:t>
            </a:r>
          </a:p>
          <a:p>
            <a:pPr algn="ctr"/>
            <a:r>
              <a:rPr lang="sl-SI" sz="2400" b="1" dirty="0">
                <a:solidFill>
                  <a:schemeClr val="accent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25EA8566-9FE8-1A5D-EE9D-60D591E688ED}"/>
              </a:ext>
            </a:extLst>
          </p:cNvPr>
          <p:cNvSpPr txBox="1">
            <a:spLocks/>
          </p:cNvSpPr>
          <p:nvPr/>
        </p:nvSpPr>
        <p:spPr>
          <a:xfrm>
            <a:off x="9942136" y="2821837"/>
            <a:ext cx="2071990" cy="1352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EACH RISK IS QUANTIFIED FROM -3 TO 5</a:t>
            </a:r>
            <a:endParaRPr lang="sl-SI" sz="2400" b="1" dirty="0">
              <a:solidFill>
                <a:schemeClr val="accent6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7210D1F-DE34-4C49-FA73-7DC44F8BCE20}"/>
              </a:ext>
            </a:extLst>
          </p:cNvPr>
          <p:cNvSpPr txBox="1">
            <a:spLocks/>
          </p:cNvSpPr>
          <p:nvPr/>
        </p:nvSpPr>
        <p:spPr>
          <a:xfrm>
            <a:off x="395041" y="3082565"/>
            <a:ext cx="1377198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LEVEL OF RISK</a:t>
            </a:r>
          </a:p>
          <a:p>
            <a:pPr algn="ctr"/>
            <a:endParaRPr lang="sl-SI" sz="2400" b="1" dirty="0">
              <a:solidFill>
                <a:schemeClr val="accent5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400" b="1" dirty="0">
                <a:solidFill>
                  <a:schemeClr val="accent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PARTNER</a:t>
            </a:r>
          </a:p>
          <a:p>
            <a:pPr algn="ctr"/>
            <a:r>
              <a:rPr lang="sl-SI" sz="2400" b="1" dirty="0">
                <a:solidFill>
                  <a:schemeClr val="accent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9065168D-FF83-75A4-9199-B1249251F0EF}"/>
              </a:ext>
            </a:extLst>
          </p:cNvPr>
          <p:cNvGraphicFramePr>
            <a:graphicFrameLocks noGrp="1"/>
          </p:cNvGraphicFramePr>
          <p:nvPr/>
        </p:nvGraphicFramePr>
        <p:xfrm>
          <a:off x="3387144" y="2485623"/>
          <a:ext cx="6065948" cy="2627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808">
                  <a:extLst>
                    <a:ext uri="{9D8B030D-6E8A-4147-A177-3AD203B41FA5}">
                      <a16:colId xmlns:a16="http://schemas.microsoft.com/office/drawing/2014/main" val="3640017996"/>
                    </a:ext>
                  </a:extLst>
                </a:gridCol>
                <a:gridCol w="1518434">
                  <a:extLst>
                    <a:ext uri="{9D8B030D-6E8A-4147-A177-3AD203B41FA5}">
                      <a16:colId xmlns:a16="http://schemas.microsoft.com/office/drawing/2014/main" val="3183337354"/>
                    </a:ext>
                  </a:extLst>
                </a:gridCol>
                <a:gridCol w="1379245">
                  <a:extLst>
                    <a:ext uri="{9D8B030D-6E8A-4147-A177-3AD203B41FA5}">
                      <a16:colId xmlns:a16="http://schemas.microsoft.com/office/drawing/2014/main" val="442175454"/>
                    </a:ext>
                  </a:extLst>
                </a:gridCol>
                <a:gridCol w="1517461">
                  <a:extLst>
                    <a:ext uri="{9D8B030D-6E8A-4147-A177-3AD203B41FA5}">
                      <a16:colId xmlns:a16="http://schemas.microsoft.com/office/drawing/2014/main" val="3865358004"/>
                    </a:ext>
                  </a:extLst>
                </a:gridCol>
              </a:tblGrid>
              <a:tr h="1313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Score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0-7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8-20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21 or more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4568309"/>
                  </a:ext>
                </a:extLst>
              </a:tr>
              <a:tr h="1313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Risk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low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medium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high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2613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58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7210D1F-DE34-4C49-FA73-7DC44F8BCE20}"/>
              </a:ext>
            </a:extLst>
          </p:cNvPr>
          <p:cNvSpPr txBox="1">
            <a:spLocks/>
          </p:cNvSpPr>
          <p:nvPr/>
        </p:nvSpPr>
        <p:spPr>
          <a:xfrm>
            <a:off x="395040" y="3082565"/>
            <a:ext cx="1871641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FREQUENCY AND COVERAGE</a:t>
            </a:r>
          </a:p>
          <a:p>
            <a:pPr algn="ctr"/>
            <a:endParaRPr lang="sl-SI" sz="2400" b="1" dirty="0">
              <a:solidFill>
                <a:schemeClr val="accent5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400" b="1" dirty="0">
                <a:solidFill>
                  <a:schemeClr val="accent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PARTNER</a:t>
            </a:r>
          </a:p>
          <a:p>
            <a:pPr algn="ctr"/>
            <a:r>
              <a:rPr lang="sl-SI" sz="2400" b="1" dirty="0">
                <a:solidFill>
                  <a:schemeClr val="accent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68A7656-9EDE-51CE-AFF6-F154D0C87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98702"/>
              </p:ext>
            </p:extLst>
          </p:nvPr>
        </p:nvGraphicFramePr>
        <p:xfrm>
          <a:off x="2811294" y="982493"/>
          <a:ext cx="7577845" cy="5069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660">
                  <a:extLst>
                    <a:ext uri="{9D8B030D-6E8A-4147-A177-3AD203B41FA5}">
                      <a16:colId xmlns:a16="http://schemas.microsoft.com/office/drawing/2014/main" val="1423651374"/>
                    </a:ext>
                  </a:extLst>
                </a:gridCol>
                <a:gridCol w="1252327">
                  <a:extLst>
                    <a:ext uri="{9D8B030D-6E8A-4147-A177-3AD203B41FA5}">
                      <a16:colId xmlns:a16="http://schemas.microsoft.com/office/drawing/2014/main" val="1889867661"/>
                    </a:ext>
                  </a:extLst>
                </a:gridCol>
                <a:gridCol w="1289309">
                  <a:extLst>
                    <a:ext uri="{9D8B030D-6E8A-4147-A177-3AD203B41FA5}">
                      <a16:colId xmlns:a16="http://schemas.microsoft.com/office/drawing/2014/main" val="3908701383"/>
                    </a:ext>
                  </a:extLst>
                </a:gridCol>
                <a:gridCol w="1356549">
                  <a:extLst>
                    <a:ext uri="{9D8B030D-6E8A-4147-A177-3AD203B41FA5}">
                      <a16:colId xmlns:a16="http://schemas.microsoft.com/office/drawing/2014/main" val="3937614657"/>
                    </a:ext>
                  </a:extLst>
                </a:gridCol>
              </a:tblGrid>
              <a:tr h="26391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Frequency and Coverage – partner level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82116"/>
                  </a:ext>
                </a:extLst>
              </a:tr>
              <a:tr h="517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Level of risks on partner level/ checks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low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medium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high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7562440"/>
                  </a:ext>
                </a:extLst>
              </a:tr>
              <a:tr h="688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Desk based: </a:t>
                      </a:r>
                      <a:endParaRPr lang="sl-SI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Frequency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At each report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87731"/>
                  </a:ext>
                </a:extLst>
              </a:tr>
              <a:tr h="1576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Desk based:</a:t>
                      </a:r>
                      <a:endParaRPr lang="sl-SI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Coverage/Expenditures including those checked 100% (Costs) up to the L/M/H risk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min 35% of total costs declared in PP report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min 50% of total costs declared in PP report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min 75% of total costs declared in PP report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211809"/>
                  </a:ext>
                </a:extLst>
              </a:tr>
              <a:tr h="118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OTS: </a:t>
                      </a:r>
                      <a:endParaRPr lang="sl-SI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Frequency/ Number of project partners to be checked according to the level of risk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5%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15%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30%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5262363"/>
                  </a:ext>
                </a:extLst>
              </a:tr>
              <a:tr h="688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OTS: </a:t>
                      </a:r>
                      <a:endParaRPr lang="sl-SI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Coverage (What to check?)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In line with the OTS checklist 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26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006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9175746-9839-50E3-0677-96A18D862C3C}"/>
              </a:ext>
            </a:extLst>
          </p:cNvPr>
          <p:cNvSpPr txBox="1"/>
          <p:nvPr/>
        </p:nvSpPr>
        <p:spPr>
          <a:xfrm>
            <a:off x="2281188" y="2083800"/>
            <a:ext cx="7378700" cy="383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mandatory checks are obligatory in the cost categories: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 services (related to planned contract value above 40.000 EUR)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Equipment (related to planned contract value above 40.000 EUR)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Infrastructure and works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checks are foreseen for the indirect costs in the cost categories: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Office and administrative costs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Preparatory costs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Travel and accommodation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 costs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5C0C91F6-9F1B-7DD5-6B86-EC9A2EE2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87" y="1197638"/>
            <a:ext cx="10515600" cy="1030538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WHAT TO CHECK?</a:t>
            </a:r>
          </a:p>
        </p:txBody>
      </p:sp>
    </p:spTree>
    <p:extLst>
      <p:ext uri="{BB962C8B-B14F-4D97-AF65-F5344CB8AC3E}">
        <p14:creationId xmlns:p14="http://schemas.microsoft.com/office/powerpoint/2010/main" val="175753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7210D1F-DE34-4C49-FA73-7DC44F8BCE20}"/>
              </a:ext>
            </a:extLst>
          </p:cNvPr>
          <p:cNvSpPr txBox="1">
            <a:spLocks/>
          </p:cNvSpPr>
          <p:nvPr/>
        </p:nvSpPr>
        <p:spPr>
          <a:xfrm>
            <a:off x="395041" y="3082565"/>
            <a:ext cx="1377198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SCORING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OF THE 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RISKS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 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PROJECT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3B487FE6-7911-BD04-1A3F-4E42965E7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4570"/>
              </p:ext>
            </p:extLst>
          </p:nvPr>
        </p:nvGraphicFramePr>
        <p:xfrm>
          <a:off x="2828041" y="1088942"/>
          <a:ext cx="6853288" cy="497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36">
                  <a:extLst>
                    <a:ext uri="{9D8B030D-6E8A-4147-A177-3AD203B41FA5}">
                      <a16:colId xmlns:a16="http://schemas.microsoft.com/office/drawing/2014/main" val="3844859614"/>
                    </a:ext>
                  </a:extLst>
                </a:gridCol>
                <a:gridCol w="3200853">
                  <a:extLst>
                    <a:ext uri="{9D8B030D-6E8A-4147-A177-3AD203B41FA5}">
                      <a16:colId xmlns:a16="http://schemas.microsoft.com/office/drawing/2014/main" val="1280791830"/>
                    </a:ext>
                  </a:extLst>
                </a:gridCol>
                <a:gridCol w="2895499">
                  <a:extLst>
                    <a:ext uri="{9D8B030D-6E8A-4147-A177-3AD203B41FA5}">
                      <a16:colId xmlns:a16="http://schemas.microsoft.com/office/drawing/2014/main" val="2654731887"/>
                    </a:ext>
                  </a:extLst>
                </a:gridCol>
              </a:tblGrid>
              <a:tr h="230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No.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Risk criteria (RC)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Source of data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536093547"/>
                  </a:ext>
                </a:extLst>
              </a:tr>
              <a:tr h="927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sl-SI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sl-SI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Number of operations run in parallel by partners (per ID/TAX number)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JS: self-declaration filled in by all PPs - manually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1228354123"/>
                  </a:ext>
                </a:extLst>
              </a:tr>
              <a:tr h="578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sl-SI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Change of contractor / sub-contractor(s) 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JS: JEMS - manually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3167331667"/>
                  </a:ext>
                </a:extLst>
              </a:tr>
              <a:tr h="578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sl-SI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Are PP activities State aid/de-minimis relevant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JS: JEMS (check list for State aid/de-minimis) - manually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1760831304"/>
                  </a:ext>
                </a:extLst>
              </a:tr>
              <a:tr h="783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sl-SI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Did the PP activities become State aid/de-minimis relevant during past year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JS: JEMS (check list for State aid/de-minimis) - manually 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1537878622"/>
                  </a:ext>
                </a:extLst>
              </a:tr>
              <a:tr h="951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sl-SI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sl-SI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Quality of partnership 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JS: JEMS (SAG) - manually </a:t>
                      </a:r>
                      <a:endParaRPr lang="sl-SI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 score of assessment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814173731"/>
                  </a:ext>
                </a:extLst>
              </a:tr>
              <a:tr h="927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sl-SI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sl-SI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Quality of budget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JS: JEMS (SAG) - manually </a:t>
                      </a:r>
                      <a:endParaRPr lang="sl-SI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– score of assessment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2162714081"/>
                  </a:ext>
                </a:extLst>
              </a:tr>
            </a:tbl>
          </a:graphicData>
        </a:graphic>
      </p:graphicFrame>
      <p:sp>
        <p:nvSpPr>
          <p:cNvPr id="2" name="Naslov 1">
            <a:extLst>
              <a:ext uri="{FF2B5EF4-FFF2-40B4-BE49-F238E27FC236}">
                <a16:creationId xmlns:a16="http://schemas.microsoft.com/office/drawing/2014/main" id="{FBF279B2-71A2-95BC-82FF-A2317EBC6326}"/>
              </a:ext>
            </a:extLst>
          </p:cNvPr>
          <p:cNvSpPr txBox="1">
            <a:spLocks/>
          </p:cNvSpPr>
          <p:nvPr/>
        </p:nvSpPr>
        <p:spPr>
          <a:xfrm>
            <a:off x="9942136" y="2821837"/>
            <a:ext cx="2071990" cy="1352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EACH RISK IS QUANTIFIED FROM -3 TO 5</a:t>
            </a:r>
            <a:endParaRPr lang="sl-SI" sz="2400" b="1" dirty="0">
              <a:solidFill>
                <a:schemeClr val="accent6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10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7210D1F-DE34-4C49-FA73-7DC44F8BCE20}"/>
              </a:ext>
            </a:extLst>
          </p:cNvPr>
          <p:cNvSpPr txBox="1">
            <a:spLocks/>
          </p:cNvSpPr>
          <p:nvPr/>
        </p:nvSpPr>
        <p:spPr>
          <a:xfrm>
            <a:off x="395041" y="3082565"/>
            <a:ext cx="1377198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SCORING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OF THE 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RISKS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 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PROJECT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3B487FE6-7911-BD04-1A3F-4E42965E7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37236"/>
              </p:ext>
            </p:extLst>
          </p:nvPr>
        </p:nvGraphicFramePr>
        <p:xfrm>
          <a:off x="2523241" y="972211"/>
          <a:ext cx="7145517" cy="514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212">
                  <a:extLst>
                    <a:ext uri="{9D8B030D-6E8A-4147-A177-3AD203B41FA5}">
                      <a16:colId xmlns:a16="http://schemas.microsoft.com/office/drawing/2014/main" val="3844859614"/>
                    </a:ext>
                  </a:extLst>
                </a:gridCol>
                <a:gridCol w="3337340">
                  <a:extLst>
                    <a:ext uri="{9D8B030D-6E8A-4147-A177-3AD203B41FA5}">
                      <a16:colId xmlns:a16="http://schemas.microsoft.com/office/drawing/2014/main" val="1280791830"/>
                    </a:ext>
                  </a:extLst>
                </a:gridCol>
                <a:gridCol w="3018965">
                  <a:extLst>
                    <a:ext uri="{9D8B030D-6E8A-4147-A177-3AD203B41FA5}">
                      <a16:colId xmlns:a16="http://schemas.microsoft.com/office/drawing/2014/main" val="2654731887"/>
                    </a:ext>
                  </a:extLst>
                </a:gridCol>
              </a:tblGrid>
              <a:tr h="24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No.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Risk criteria (RC)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Source of data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536093547"/>
                  </a:ext>
                </a:extLst>
              </a:tr>
              <a:tr h="1112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Amount of financial errors detected by JS on Project level in previous financial period 2014-2020 within the relevant programme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JS manually</a:t>
                      </a:r>
                      <a:endParaRPr lang="sl-SI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– Annual summary of controls background tables from </a:t>
                      </a:r>
                      <a:r>
                        <a:rPr lang="en-GB" sz="1400" dirty="0" err="1">
                          <a:effectLst/>
                        </a:rPr>
                        <a:t>eMS</a:t>
                      </a:r>
                      <a:r>
                        <a:rPr lang="en-GB" sz="1400" dirty="0">
                          <a:effectLst/>
                        </a:rPr>
                        <a:t> (history)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1173574836"/>
                  </a:ext>
                </a:extLst>
              </a:tr>
              <a:tr h="859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Number of deliverables 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JEMS - automatically </a:t>
                      </a:r>
                      <a:endParaRPr lang="sl-SI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 number of deliverable rows in project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3286135221"/>
                  </a:ext>
                </a:extLst>
              </a:tr>
              <a:tr h="859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Number of staff working per project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JEMS - automatically</a:t>
                      </a:r>
                      <a:endParaRPr lang="sl-SI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 count staff rows per project (sum PP staff rows)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759430711"/>
                  </a:ext>
                </a:extLst>
              </a:tr>
              <a:tr h="60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Number of accepted changes (no. of application versions)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JEMS - automatically </a:t>
                      </a:r>
                      <a:endParaRPr lang="sl-SI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 version of application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1022740105"/>
                  </a:ext>
                </a:extLst>
              </a:tr>
              <a:tr h="859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11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Existence of investments in infrastructure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JEMS - automatically </a:t>
                      </a:r>
                      <a:endParaRPr lang="sl-SI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 row infrastructure and works exists in any project partner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48290077"/>
                  </a:ext>
                </a:extLst>
              </a:tr>
              <a:tr h="60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Size of the project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JEMS - automatically </a:t>
                      </a:r>
                      <a:endParaRPr lang="sl-SI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– total project budget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2453568752"/>
                  </a:ext>
                </a:extLst>
              </a:tr>
            </a:tbl>
          </a:graphicData>
        </a:graphic>
      </p:graphicFrame>
      <p:sp>
        <p:nvSpPr>
          <p:cNvPr id="2" name="Naslov 1">
            <a:extLst>
              <a:ext uri="{FF2B5EF4-FFF2-40B4-BE49-F238E27FC236}">
                <a16:creationId xmlns:a16="http://schemas.microsoft.com/office/drawing/2014/main" id="{0049A4B4-9261-1861-07B9-A349DF0B4ADE}"/>
              </a:ext>
            </a:extLst>
          </p:cNvPr>
          <p:cNvSpPr txBox="1">
            <a:spLocks/>
          </p:cNvSpPr>
          <p:nvPr/>
        </p:nvSpPr>
        <p:spPr>
          <a:xfrm>
            <a:off x="9942136" y="2821837"/>
            <a:ext cx="2071990" cy="1352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EACH RISK IS QUANTIFIED FROM -3 TO 5</a:t>
            </a:r>
            <a:endParaRPr lang="sl-SI" sz="2400" b="1" dirty="0">
              <a:solidFill>
                <a:schemeClr val="accent6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8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7210D1F-DE34-4C49-FA73-7DC44F8BCE20}"/>
              </a:ext>
            </a:extLst>
          </p:cNvPr>
          <p:cNvSpPr txBox="1">
            <a:spLocks/>
          </p:cNvSpPr>
          <p:nvPr/>
        </p:nvSpPr>
        <p:spPr>
          <a:xfrm>
            <a:off x="395041" y="3082565"/>
            <a:ext cx="1377198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SCORING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OF THE 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RISKS</a:t>
            </a:r>
          </a:p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 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PROJECT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3B487FE6-7911-BD04-1A3F-4E42965E7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55727"/>
              </p:ext>
            </p:extLst>
          </p:nvPr>
        </p:nvGraphicFramePr>
        <p:xfrm>
          <a:off x="2560949" y="1088943"/>
          <a:ext cx="7070102" cy="4911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883">
                  <a:extLst>
                    <a:ext uri="{9D8B030D-6E8A-4147-A177-3AD203B41FA5}">
                      <a16:colId xmlns:a16="http://schemas.microsoft.com/office/drawing/2014/main" val="3844859614"/>
                    </a:ext>
                  </a:extLst>
                </a:gridCol>
                <a:gridCol w="3302117">
                  <a:extLst>
                    <a:ext uri="{9D8B030D-6E8A-4147-A177-3AD203B41FA5}">
                      <a16:colId xmlns:a16="http://schemas.microsoft.com/office/drawing/2014/main" val="1280791830"/>
                    </a:ext>
                  </a:extLst>
                </a:gridCol>
                <a:gridCol w="2987102">
                  <a:extLst>
                    <a:ext uri="{9D8B030D-6E8A-4147-A177-3AD203B41FA5}">
                      <a16:colId xmlns:a16="http://schemas.microsoft.com/office/drawing/2014/main" val="2654731887"/>
                    </a:ext>
                  </a:extLst>
                </a:gridCol>
              </a:tblGrid>
              <a:tr h="2834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No.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Risk criteria (RC)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Source of data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536093547"/>
                  </a:ext>
                </a:extLst>
              </a:tr>
              <a:tr h="71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13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Number of PP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JEMS - automatically </a:t>
                      </a:r>
                      <a:endParaRPr lang="sl-SI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– number of PPs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2745073405"/>
                  </a:ext>
                </a:extLst>
              </a:tr>
              <a:tr h="712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14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Duration of the project in periods - up to the programme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JEMS – automatically </a:t>
                      </a:r>
                      <a:endParaRPr lang="sl-SI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– number of periods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4118360120"/>
                  </a:ext>
                </a:extLst>
              </a:tr>
              <a:tr h="1601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15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Underspending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JEMS - automatically </a:t>
                      </a:r>
                      <a:endParaRPr lang="sl-SI" sz="14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 realization per project budget till reporting minus planned project budget till planned reporting &gt; 0 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2508510939"/>
                  </a:ext>
                </a:extLst>
              </a:tr>
              <a:tr h="1601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16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% of underspending</a:t>
                      </a:r>
                      <a:endParaRPr lang="sl-SI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JEMS - automatically </a:t>
                      </a:r>
                      <a:endParaRPr lang="sl-SI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– realization per project budget till reporting minus planned project budget till planned reporting &gt; 0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165" marR="28165" marT="0" marB="0" anchor="ctr"/>
                </a:tc>
                <a:extLst>
                  <a:ext uri="{0D108BD9-81ED-4DB2-BD59-A6C34878D82A}">
                    <a16:rowId xmlns:a16="http://schemas.microsoft.com/office/drawing/2014/main" val="1791101135"/>
                  </a:ext>
                </a:extLst>
              </a:tr>
            </a:tbl>
          </a:graphicData>
        </a:graphic>
      </p:graphicFrame>
      <p:sp>
        <p:nvSpPr>
          <p:cNvPr id="2" name="Naslov 1">
            <a:extLst>
              <a:ext uri="{FF2B5EF4-FFF2-40B4-BE49-F238E27FC236}">
                <a16:creationId xmlns:a16="http://schemas.microsoft.com/office/drawing/2014/main" id="{47E9629C-9570-02BC-A4D4-95AFC2C31B67}"/>
              </a:ext>
            </a:extLst>
          </p:cNvPr>
          <p:cNvSpPr txBox="1">
            <a:spLocks/>
          </p:cNvSpPr>
          <p:nvPr/>
        </p:nvSpPr>
        <p:spPr>
          <a:xfrm>
            <a:off x="9942136" y="2821837"/>
            <a:ext cx="2071990" cy="1352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EACH RISK IS QUANTIFIED FROM -3 TO 5</a:t>
            </a:r>
            <a:endParaRPr lang="sl-SI" sz="2400" b="1" dirty="0">
              <a:solidFill>
                <a:schemeClr val="accent6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0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7210D1F-DE34-4C49-FA73-7DC44F8BCE20}"/>
              </a:ext>
            </a:extLst>
          </p:cNvPr>
          <p:cNvSpPr txBox="1">
            <a:spLocks/>
          </p:cNvSpPr>
          <p:nvPr/>
        </p:nvSpPr>
        <p:spPr>
          <a:xfrm>
            <a:off x="472314" y="3082565"/>
            <a:ext cx="1377198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LEVEL OF RISK</a:t>
            </a:r>
          </a:p>
          <a:p>
            <a:pPr algn="ctr"/>
            <a:endParaRPr lang="sl-SI" sz="2400" b="1" dirty="0">
              <a:solidFill>
                <a:schemeClr val="accent5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PROJECT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F8244BE-E62E-BED2-4195-59F2B809D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5464"/>
              </p:ext>
            </p:extLst>
          </p:nvPr>
        </p:nvGraphicFramePr>
        <p:xfrm>
          <a:off x="3618963" y="2099256"/>
          <a:ext cx="5409127" cy="275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137">
                  <a:extLst>
                    <a:ext uri="{9D8B030D-6E8A-4147-A177-3AD203B41FA5}">
                      <a16:colId xmlns:a16="http://schemas.microsoft.com/office/drawing/2014/main" val="1181005529"/>
                    </a:ext>
                  </a:extLst>
                </a:gridCol>
                <a:gridCol w="1385361">
                  <a:extLst>
                    <a:ext uri="{9D8B030D-6E8A-4147-A177-3AD203B41FA5}">
                      <a16:colId xmlns:a16="http://schemas.microsoft.com/office/drawing/2014/main" val="1106399502"/>
                    </a:ext>
                  </a:extLst>
                </a:gridCol>
                <a:gridCol w="1258371">
                  <a:extLst>
                    <a:ext uri="{9D8B030D-6E8A-4147-A177-3AD203B41FA5}">
                      <a16:colId xmlns:a16="http://schemas.microsoft.com/office/drawing/2014/main" val="50522122"/>
                    </a:ext>
                  </a:extLst>
                </a:gridCol>
                <a:gridCol w="1259258">
                  <a:extLst>
                    <a:ext uri="{9D8B030D-6E8A-4147-A177-3AD203B41FA5}">
                      <a16:colId xmlns:a16="http://schemas.microsoft.com/office/drawing/2014/main" val="15014825"/>
                    </a:ext>
                  </a:extLst>
                </a:gridCol>
              </a:tblGrid>
              <a:tr h="1378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Score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0-10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11-28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29 or more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1322613"/>
                  </a:ext>
                </a:extLst>
              </a:tr>
              <a:tr h="1378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Risk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low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medium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high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9661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08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5062A-1DBE-2463-1E77-CD01E8D3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0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LEGAL BASIS and SUPPORTING DOCUMENTS</a:t>
            </a:r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09C8B5E2-6105-04AE-130D-1602375A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352" y="2718088"/>
            <a:ext cx="10515600" cy="36840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 </a:t>
            </a:r>
            <a:r>
              <a:rPr lang="en-GB" dirty="0"/>
              <a:t>Article 74(1)(a) and 74(2) of the CPR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Reflection Paper of the EC: RBMV 2021-2027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Guidance on the RBMV for 2021-2027 and HIT methodology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139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7210D1F-DE34-4C49-FA73-7DC44F8BCE20}"/>
              </a:ext>
            </a:extLst>
          </p:cNvPr>
          <p:cNvSpPr txBox="1">
            <a:spLocks/>
          </p:cNvSpPr>
          <p:nvPr/>
        </p:nvSpPr>
        <p:spPr>
          <a:xfrm>
            <a:off x="395040" y="3082565"/>
            <a:ext cx="1871641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FREQUENCY AND COVERAGE</a:t>
            </a:r>
          </a:p>
          <a:p>
            <a:pPr algn="ctr"/>
            <a:endParaRPr lang="sl-SI" sz="2400" b="1" dirty="0">
              <a:solidFill>
                <a:schemeClr val="accent5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PROJECT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D861DD3-5800-618C-129F-58D49485D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415"/>
              </p:ext>
            </p:extLst>
          </p:nvPr>
        </p:nvGraphicFramePr>
        <p:xfrm>
          <a:off x="2266681" y="991821"/>
          <a:ext cx="9406510" cy="5086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1516">
                  <a:extLst>
                    <a:ext uri="{9D8B030D-6E8A-4147-A177-3AD203B41FA5}">
                      <a16:colId xmlns:a16="http://schemas.microsoft.com/office/drawing/2014/main" val="3438391195"/>
                    </a:ext>
                  </a:extLst>
                </a:gridCol>
                <a:gridCol w="1912009">
                  <a:extLst>
                    <a:ext uri="{9D8B030D-6E8A-4147-A177-3AD203B41FA5}">
                      <a16:colId xmlns:a16="http://schemas.microsoft.com/office/drawing/2014/main" val="3857216655"/>
                    </a:ext>
                  </a:extLst>
                </a:gridCol>
                <a:gridCol w="1912009">
                  <a:extLst>
                    <a:ext uri="{9D8B030D-6E8A-4147-A177-3AD203B41FA5}">
                      <a16:colId xmlns:a16="http://schemas.microsoft.com/office/drawing/2014/main" val="592058958"/>
                    </a:ext>
                  </a:extLst>
                </a:gridCol>
                <a:gridCol w="1910976">
                  <a:extLst>
                    <a:ext uri="{9D8B030D-6E8A-4147-A177-3AD203B41FA5}">
                      <a16:colId xmlns:a16="http://schemas.microsoft.com/office/drawing/2014/main" val="87604157"/>
                    </a:ext>
                  </a:extLst>
                </a:gridCol>
              </a:tblGrid>
              <a:tr h="22260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Frequency and Coverage – project level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319256"/>
                  </a:ext>
                </a:extLst>
              </a:tr>
              <a:tr h="343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Level of risks on project level/ checks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low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medium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high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3233979"/>
                  </a:ext>
                </a:extLst>
              </a:tr>
              <a:tr h="2034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Desk based: 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Frequency / Project reports to be checked according to the L/M/H risk (risks shall be defined for all projects consisting of a pool of projects in risk group)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Based on submission: 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 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Every 5</a:t>
                      </a:r>
                      <a:r>
                        <a:rPr lang="en-GB" sz="1600" kern="1200" baseline="30000">
                          <a:effectLst/>
                        </a:rPr>
                        <a:t>th</a:t>
                      </a:r>
                      <a:r>
                        <a:rPr lang="en-GB" sz="1600" kern="1200">
                          <a:effectLst/>
                        </a:rPr>
                        <a:t> project report submitted from the pool of low-risk projects 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Based on submission: 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 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Every 3</a:t>
                      </a:r>
                      <a:r>
                        <a:rPr lang="en-GB" sz="1600" kern="1200" baseline="30000">
                          <a:effectLst/>
                        </a:rPr>
                        <a:t>rd</a:t>
                      </a:r>
                      <a:r>
                        <a:rPr lang="en-GB" sz="1600" kern="1200">
                          <a:effectLst/>
                        </a:rPr>
                        <a:t> project report submitted from the pool of medium-risk projects 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Based on submission: 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Every 2</a:t>
                      </a:r>
                      <a:r>
                        <a:rPr lang="en-GB" sz="1600" kern="1200" baseline="30000" dirty="0">
                          <a:effectLst/>
                        </a:rPr>
                        <a:t>nd</a:t>
                      </a:r>
                      <a:r>
                        <a:rPr lang="en-GB" sz="1600" kern="1200" dirty="0">
                          <a:effectLst/>
                        </a:rPr>
                        <a:t> project report submitted from the pool of high-risk projects 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4408568"/>
                  </a:ext>
                </a:extLst>
              </a:tr>
              <a:tr h="546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Desk based: 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Coverage (What to check?)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In line with the JS checklist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51568"/>
                  </a:ext>
                </a:extLst>
              </a:tr>
              <a:tr h="110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SSV: </a:t>
                      </a:r>
                      <a:endParaRPr lang="sl-SI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Frequency/ Percentage of projects to be checked according to the level of risk from the pool of projects in risk group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Defined once a year after RBMV exercise </a:t>
                      </a:r>
                      <a:endParaRPr lang="sl-SI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10%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Defined once a year after RBMV exercise </a:t>
                      </a:r>
                      <a:endParaRPr lang="sl-SI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 </a:t>
                      </a:r>
                      <a:endParaRPr lang="sl-SI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25%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Defined once a year after RBMV exercise </a:t>
                      </a:r>
                      <a:endParaRPr lang="sl-SI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 </a:t>
                      </a:r>
                      <a:endParaRPr lang="sl-SI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50%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9060519"/>
                  </a:ext>
                </a:extLst>
              </a:tr>
              <a:tr h="546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SSV: </a:t>
                      </a:r>
                      <a:endParaRPr lang="sl-SI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>
                          <a:effectLst/>
                        </a:rPr>
                        <a:t>Coverage (What to check?)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In line with the SSV checklist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51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7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EF593BA4-C753-35BA-DAC9-DDB9FA84F612}"/>
              </a:ext>
            </a:extLst>
          </p:cNvPr>
          <p:cNvSpPr txBox="1">
            <a:spLocks/>
          </p:cNvSpPr>
          <p:nvPr/>
        </p:nvSpPr>
        <p:spPr>
          <a:xfrm>
            <a:off x="438955" y="26629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800" b="1" dirty="0">
                <a:solidFill>
                  <a:schemeClr val="accent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RBMV </a:t>
            </a:r>
            <a:r>
              <a:rPr lang="sl-SI" sz="4800" b="1" dirty="0" err="1">
                <a:solidFill>
                  <a:schemeClr val="accent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Methodology</a:t>
            </a:r>
            <a:endParaRPr lang="sl-SI" sz="4800" b="1" dirty="0">
              <a:solidFill>
                <a:schemeClr val="accent4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/>
            <a:endParaRPr lang="sl-SI" sz="4800" b="1" dirty="0">
              <a:solidFill>
                <a:schemeClr val="accent4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4800" b="1" dirty="0" err="1">
                <a:solidFill>
                  <a:schemeClr val="accent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for</a:t>
            </a:r>
            <a:r>
              <a:rPr lang="sl-SI" sz="4800" b="1" dirty="0">
                <a:solidFill>
                  <a:schemeClr val="accent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SMALL - SCALE PROJECTS</a:t>
            </a:r>
          </a:p>
        </p:txBody>
      </p:sp>
    </p:spTree>
    <p:extLst>
      <p:ext uri="{BB962C8B-B14F-4D97-AF65-F5344CB8AC3E}">
        <p14:creationId xmlns:p14="http://schemas.microsoft.com/office/powerpoint/2010/main" val="214800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7210D1F-DE34-4C49-FA73-7DC44F8BCE20}"/>
              </a:ext>
            </a:extLst>
          </p:cNvPr>
          <p:cNvSpPr txBox="1">
            <a:spLocks/>
          </p:cNvSpPr>
          <p:nvPr/>
        </p:nvSpPr>
        <p:spPr>
          <a:xfrm>
            <a:off x="395040" y="3082565"/>
            <a:ext cx="1871641" cy="123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FREQUENCY AND COVERAGE</a:t>
            </a:r>
          </a:p>
          <a:p>
            <a:pPr algn="ctr"/>
            <a:endParaRPr lang="sl-SI" sz="2400" b="1" dirty="0">
              <a:solidFill>
                <a:schemeClr val="accent5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PROJECT</a:t>
            </a:r>
          </a:p>
          <a:p>
            <a:pPr algn="ctr"/>
            <a:r>
              <a:rPr lang="sl-SI" sz="2400" b="1" dirty="0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LEVEL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5E5F194-8036-4E4F-097A-1D6EA1E97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68685"/>
              </p:ext>
            </p:extLst>
          </p:nvPr>
        </p:nvGraphicFramePr>
        <p:xfrm>
          <a:off x="2120630" y="1002630"/>
          <a:ext cx="9779448" cy="5107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8765">
                  <a:extLst>
                    <a:ext uri="{9D8B030D-6E8A-4147-A177-3AD203B41FA5}">
                      <a16:colId xmlns:a16="http://schemas.microsoft.com/office/drawing/2014/main" val="804970265"/>
                    </a:ext>
                  </a:extLst>
                </a:gridCol>
                <a:gridCol w="4000683">
                  <a:extLst>
                    <a:ext uri="{9D8B030D-6E8A-4147-A177-3AD203B41FA5}">
                      <a16:colId xmlns:a16="http://schemas.microsoft.com/office/drawing/2014/main" val="347094003"/>
                    </a:ext>
                  </a:extLst>
                </a:gridCol>
              </a:tblGrid>
              <a:tr h="1757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Frequency and Coverage – project level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54" marR="64954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60381"/>
                  </a:ext>
                </a:extLst>
              </a:tr>
              <a:tr h="1326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Desk based: Frequency / Project reports to be checked:</a:t>
                      </a:r>
                      <a:endParaRPr lang="sl-S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GB" sz="1800" kern="1200" dirty="0">
                          <a:effectLst/>
                        </a:rPr>
                        <a:t>all projects from a pool of projects have the same risk factor</a:t>
                      </a:r>
                      <a:endParaRPr lang="sl-S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 kern="1200" dirty="0">
                          <a:effectLst/>
                        </a:rPr>
                        <a:t>the pool of projects is consisting of all contracted projects from each SSP submission deadline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54" marR="649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Automatically - randomly chosen 80 % of all projects.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54" marR="64954" marT="0" marB="0" anchor="ctr"/>
                </a:tc>
                <a:extLst>
                  <a:ext uri="{0D108BD9-81ED-4DB2-BD59-A6C34878D82A}">
                    <a16:rowId xmlns:a16="http://schemas.microsoft.com/office/drawing/2014/main" val="730404311"/>
                  </a:ext>
                </a:extLst>
              </a:tr>
              <a:tr h="476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Desk based: </a:t>
                      </a:r>
                      <a:endParaRPr lang="sl-SI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Coverage (What to check?)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54" marR="649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In line with the JS checklist for SSP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54" marR="64954" marT="0" marB="0" anchor="ctr"/>
                </a:tc>
                <a:extLst>
                  <a:ext uri="{0D108BD9-81ED-4DB2-BD59-A6C34878D82A}">
                    <a16:rowId xmlns:a16="http://schemas.microsoft.com/office/drawing/2014/main" val="2258445992"/>
                  </a:ext>
                </a:extLst>
              </a:tr>
              <a:tr h="1405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SSV*: </a:t>
                      </a:r>
                      <a:endParaRPr lang="sl-SI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Frequency/ Projects to be checked:</a:t>
                      </a:r>
                      <a:endParaRPr lang="sl-SI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GB" sz="1800" kern="1200">
                          <a:effectLst/>
                        </a:rPr>
                        <a:t>all projects from a pool of projects have the same risk factor</a:t>
                      </a:r>
                      <a:endParaRPr lang="sl-SI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800" kern="1200">
                          <a:effectLst/>
                        </a:rPr>
                        <a:t>the pool of projects is consisting of all contracted projects from each SSP submission deadline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54" marR="649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Automatically - all projects that were not desk-based checked (20%).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54" marR="64954" marT="0" marB="0" anchor="ctr"/>
                </a:tc>
                <a:extLst>
                  <a:ext uri="{0D108BD9-81ED-4DB2-BD59-A6C34878D82A}">
                    <a16:rowId xmlns:a16="http://schemas.microsoft.com/office/drawing/2014/main" val="2370216254"/>
                  </a:ext>
                </a:extLst>
              </a:tr>
              <a:tr h="476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SSV: </a:t>
                      </a:r>
                      <a:endParaRPr lang="sl-SI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>
                          <a:effectLst/>
                        </a:rPr>
                        <a:t>Coverage (What to check?)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54" marR="649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In line with the SSV checklist for SPP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54" marR="64954" marT="0" marB="0" anchor="ctr"/>
                </a:tc>
                <a:extLst>
                  <a:ext uri="{0D108BD9-81ED-4DB2-BD59-A6C34878D82A}">
                    <a16:rowId xmlns:a16="http://schemas.microsoft.com/office/drawing/2014/main" val="1366283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661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EF593BA4-C753-35BA-DAC9-DDB9FA84F612}"/>
              </a:ext>
            </a:extLst>
          </p:cNvPr>
          <p:cNvSpPr txBox="1">
            <a:spLocks/>
          </p:cNvSpPr>
          <p:nvPr/>
        </p:nvSpPr>
        <p:spPr>
          <a:xfrm>
            <a:off x="838200" y="24392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800" b="1" dirty="0">
                <a:solidFill>
                  <a:schemeClr val="accent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FROM THEORY TO PRACTICE</a:t>
            </a:r>
          </a:p>
        </p:txBody>
      </p:sp>
    </p:spTree>
    <p:extLst>
      <p:ext uri="{BB962C8B-B14F-4D97-AF65-F5344CB8AC3E}">
        <p14:creationId xmlns:p14="http://schemas.microsoft.com/office/powerpoint/2010/main" val="59019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5062A-1DBE-2463-1E77-CD01E8D3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52981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2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CONSIDERATIONS</a:t>
            </a:r>
            <a:endParaRPr lang="en-GB" sz="3200" b="1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09C8B5E2-6105-04AE-130D-1602375A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10" y="1923631"/>
            <a:ext cx="10515600" cy="39727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Where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shall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the</a:t>
            </a:r>
            <a:r>
              <a:rPr lang="sl-SI" dirty="0">
                <a:solidFill>
                  <a:schemeClr val="accent5"/>
                </a:solidFill>
              </a:rPr>
              <a:t> data be </a:t>
            </a:r>
            <a:r>
              <a:rPr lang="sl-SI" dirty="0" err="1">
                <a:solidFill>
                  <a:schemeClr val="accent5"/>
                </a:solidFill>
              </a:rPr>
              <a:t>stored</a:t>
            </a:r>
            <a:r>
              <a:rPr lang="sl-SI" dirty="0">
                <a:solidFill>
                  <a:schemeClr val="accent5"/>
                </a:solidFill>
              </a:rPr>
              <a:t> – JEMS </a:t>
            </a:r>
            <a:r>
              <a:rPr lang="sl-SI" dirty="0" err="1">
                <a:solidFill>
                  <a:schemeClr val="accent5"/>
                </a:solidFill>
              </a:rPr>
              <a:t>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any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other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system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Where</a:t>
            </a:r>
            <a:r>
              <a:rPr lang="sl-SI" dirty="0">
                <a:solidFill>
                  <a:schemeClr val="accent5"/>
                </a:solidFill>
              </a:rPr>
              <a:t> do </a:t>
            </a: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take data </a:t>
            </a:r>
            <a:r>
              <a:rPr lang="sl-SI" dirty="0" err="1">
                <a:solidFill>
                  <a:schemeClr val="accent5"/>
                </a:solidFill>
              </a:rPr>
              <a:t>from</a:t>
            </a:r>
            <a:r>
              <a:rPr lang="sl-SI" dirty="0">
                <a:solidFill>
                  <a:schemeClr val="accent5"/>
                </a:solidFill>
              </a:rPr>
              <a:t> – JEMS, </a:t>
            </a:r>
            <a:r>
              <a:rPr lang="sl-SI" dirty="0" err="1">
                <a:solidFill>
                  <a:schemeClr val="accent5"/>
                </a:solidFill>
              </a:rPr>
              <a:t>manually</a:t>
            </a:r>
            <a:r>
              <a:rPr lang="sl-SI" dirty="0">
                <a:solidFill>
                  <a:schemeClr val="accent5"/>
                </a:solidFill>
              </a:rPr>
              <a:t>, </a:t>
            </a:r>
            <a:r>
              <a:rPr lang="sl-SI" dirty="0" err="1">
                <a:solidFill>
                  <a:schemeClr val="accent5"/>
                </a:solidFill>
              </a:rPr>
              <a:t>Keep</a:t>
            </a:r>
            <a:r>
              <a:rPr lang="sl-SI" dirty="0">
                <a:solidFill>
                  <a:schemeClr val="accent5"/>
                </a:solidFill>
              </a:rPr>
              <a:t>, </a:t>
            </a:r>
            <a:r>
              <a:rPr lang="sl-SI" dirty="0" err="1">
                <a:solidFill>
                  <a:schemeClr val="accent5"/>
                </a:solidFill>
              </a:rPr>
              <a:t>Arachne</a:t>
            </a:r>
            <a:r>
              <a:rPr lang="sl-SI" dirty="0">
                <a:solidFill>
                  <a:schemeClr val="accent5"/>
                </a:solidFill>
              </a:rPr>
              <a:t>, </a:t>
            </a:r>
            <a:r>
              <a:rPr lang="sl-SI" dirty="0" err="1">
                <a:solidFill>
                  <a:schemeClr val="accent5"/>
                </a:solidFill>
              </a:rPr>
              <a:t>other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Which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programming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language</a:t>
            </a:r>
            <a:r>
              <a:rPr lang="sl-SI" dirty="0">
                <a:solidFill>
                  <a:schemeClr val="accent5"/>
                </a:solidFill>
              </a:rPr>
              <a:t> to </a:t>
            </a:r>
            <a:r>
              <a:rPr lang="sl-SI" dirty="0" err="1">
                <a:solidFill>
                  <a:schemeClr val="accent5"/>
                </a:solidFill>
              </a:rPr>
              <a:t>use</a:t>
            </a:r>
            <a:r>
              <a:rPr lang="sl-SI" dirty="0">
                <a:solidFill>
                  <a:schemeClr val="accent5"/>
                </a:solidFill>
              </a:rPr>
              <a:t> – is </a:t>
            </a:r>
            <a:r>
              <a:rPr lang="sl-SI" dirty="0" err="1">
                <a:solidFill>
                  <a:schemeClr val="accent5"/>
                </a:solidFill>
              </a:rPr>
              <a:t>there</a:t>
            </a:r>
            <a:r>
              <a:rPr lang="sl-SI" dirty="0">
                <a:solidFill>
                  <a:schemeClr val="accent5"/>
                </a:solidFill>
              </a:rPr>
              <a:t> a </a:t>
            </a:r>
            <a:r>
              <a:rPr lang="sl-SI" dirty="0" err="1">
                <a:solidFill>
                  <a:schemeClr val="accent5"/>
                </a:solidFill>
              </a:rPr>
              <a:t>framework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What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personnel</a:t>
            </a:r>
            <a:r>
              <a:rPr lang="sl-SI" dirty="0">
                <a:solidFill>
                  <a:schemeClr val="accent5"/>
                </a:solidFill>
              </a:rPr>
              <a:t> do </a:t>
            </a: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have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for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implementation</a:t>
            </a:r>
            <a:r>
              <a:rPr lang="sl-SI" dirty="0">
                <a:solidFill>
                  <a:schemeClr val="accent5"/>
                </a:solidFill>
              </a:rPr>
              <a:t> – </a:t>
            </a:r>
            <a:r>
              <a:rPr lang="sl-SI" dirty="0" err="1">
                <a:solidFill>
                  <a:schemeClr val="accent5"/>
                </a:solidFill>
              </a:rPr>
              <a:t>internal</a:t>
            </a:r>
            <a:r>
              <a:rPr lang="sl-SI" dirty="0">
                <a:solidFill>
                  <a:schemeClr val="accent5"/>
                </a:solidFill>
              </a:rPr>
              <a:t>/</a:t>
            </a:r>
            <a:r>
              <a:rPr lang="sl-SI" dirty="0" err="1">
                <a:solidFill>
                  <a:schemeClr val="accent5"/>
                </a:solidFill>
              </a:rPr>
              <a:t>external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accent5"/>
                </a:solidFill>
              </a:rPr>
              <a:t>How </a:t>
            </a:r>
            <a:r>
              <a:rPr lang="sl-SI" dirty="0" err="1">
                <a:solidFill>
                  <a:schemeClr val="accent5"/>
                </a:solidFill>
              </a:rPr>
              <a:t>flexible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can</a:t>
            </a:r>
            <a:r>
              <a:rPr lang="sl-SI" dirty="0">
                <a:solidFill>
                  <a:schemeClr val="accent5"/>
                </a:solidFill>
              </a:rPr>
              <a:t> be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accent5"/>
                </a:solidFill>
              </a:rPr>
              <a:t>Do </a:t>
            </a: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touch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the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Core</a:t>
            </a:r>
            <a:r>
              <a:rPr lang="sl-SI" dirty="0">
                <a:solidFill>
                  <a:schemeClr val="accent5"/>
                </a:solidFill>
              </a:rPr>
              <a:t> JEMS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Timing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and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cost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of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implementation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What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have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and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can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build</a:t>
            </a:r>
            <a:r>
              <a:rPr lang="sl-SI" dirty="0">
                <a:solidFill>
                  <a:schemeClr val="accent5"/>
                </a:solidFill>
              </a:rPr>
              <a:t> on top </a:t>
            </a:r>
            <a:r>
              <a:rPr lang="sl-SI" dirty="0" err="1">
                <a:solidFill>
                  <a:schemeClr val="accent5"/>
                </a:solidFill>
              </a:rPr>
              <a:t>of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that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accent5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76700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5062A-1DBE-2463-1E77-CD01E8D3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428"/>
            <a:ext cx="10515600" cy="52981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2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CONCRETE ANSWERS</a:t>
            </a:r>
            <a:endParaRPr lang="en-GB" sz="3200" b="1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09C8B5E2-6105-04AE-130D-1602375A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10" y="1634247"/>
            <a:ext cx="10515600" cy="397277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implemented</a:t>
            </a:r>
            <a:r>
              <a:rPr lang="sl-SI" dirty="0">
                <a:solidFill>
                  <a:schemeClr val="accent5"/>
                </a:solidFill>
              </a:rPr>
              <a:t> some </a:t>
            </a:r>
            <a:r>
              <a:rPr lang="sl-SI" dirty="0" err="1">
                <a:solidFill>
                  <a:schemeClr val="accent5"/>
                </a:solidFill>
              </a:rPr>
              <a:t>plugins</a:t>
            </a:r>
            <a:r>
              <a:rPr lang="sl-SI" dirty="0">
                <a:solidFill>
                  <a:schemeClr val="accent5"/>
                </a:solidFill>
              </a:rPr>
              <a:t> in JEMS </a:t>
            </a:r>
            <a:r>
              <a:rPr lang="sl-SI" dirty="0" err="1">
                <a:solidFill>
                  <a:schemeClr val="accent5"/>
                </a:solidFill>
              </a:rPr>
              <a:t>that</a:t>
            </a:r>
            <a:r>
              <a:rPr lang="sl-SI" dirty="0">
                <a:solidFill>
                  <a:schemeClr val="accent5"/>
                </a:solidFill>
              </a:rPr>
              <a:t> are </a:t>
            </a:r>
            <a:r>
              <a:rPr lang="sl-SI" dirty="0" err="1">
                <a:solidFill>
                  <a:schemeClr val="accent5"/>
                </a:solidFill>
              </a:rPr>
              <a:t>pretty</a:t>
            </a:r>
            <a:r>
              <a:rPr lang="sl-SI" dirty="0">
                <a:solidFill>
                  <a:schemeClr val="accent5"/>
                </a:solidFill>
              </a:rPr>
              <a:t> standard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did</a:t>
            </a:r>
            <a:r>
              <a:rPr lang="sl-SI" dirty="0">
                <a:solidFill>
                  <a:schemeClr val="accent5"/>
                </a:solidFill>
              </a:rPr>
              <a:t> some </a:t>
            </a:r>
            <a:r>
              <a:rPr lang="sl-SI" dirty="0" err="1">
                <a:solidFill>
                  <a:schemeClr val="accent5"/>
                </a:solidFill>
              </a:rPr>
              <a:t>Exports</a:t>
            </a:r>
            <a:r>
              <a:rPr lang="sl-SI" dirty="0">
                <a:solidFill>
                  <a:schemeClr val="accent5"/>
                </a:solidFill>
              </a:rPr>
              <a:t> in JEMS, </a:t>
            </a:r>
            <a:r>
              <a:rPr lang="sl-SI" dirty="0" err="1">
                <a:solidFill>
                  <a:schemeClr val="accent5"/>
                </a:solidFill>
              </a:rPr>
              <a:t>but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only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for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paper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visualization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did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produce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tool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that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uses</a:t>
            </a:r>
            <a:r>
              <a:rPr lang="sl-SI" dirty="0">
                <a:solidFill>
                  <a:schemeClr val="accent5"/>
                </a:solidFill>
              </a:rPr>
              <a:t> API </a:t>
            </a:r>
            <a:r>
              <a:rPr lang="sl-SI" dirty="0" err="1">
                <a:solidFill>
                  <a:schemeClr val="accent5"/>
                </a:solidFill>
              </a:rPr>
              <a:t>for</a:t>
            </a:r>
            <a:r>
              <a:rPr lang="sl-SI" dirty="0">
                <a:solidFill>
                  <a:schemeClr val="accent5"/>
                </a:solidFill>
              </a:rPr>
              <a:t>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already</a:t>
            </a:r>
            <a:r>
              <a:rPr lang="sl-SI" dirty="0">
                <a:solidFill>
                  <a:schemeClr val="accent5"/>
                </a:solidFill>
              </a:rPr>
              <a:t> take data </a:t>
            </a:r>
            <a:r>
              <a:rPr lang="sl-SI" dirty="0" err="1">
                <a:solidFill>
                  <a:schemeClr val="accent5"/>
                </a:solidFill>
              </a:rPr>
              <a:t>from</a:t>
            </a:r>
            <a:r>
              <a:rPr lang="sl-SI" dirty="0">
                <a:solidFill>
                  <a:schemeClr val="accent5"/>
                </a:solidFill>
              </a:rPr>
              <a:t> JEMS </a:t>
            </a:r>
            <a:r>
              <a:rPr lang="sl-SI" dirty="0" err="1">
                <a:solidFill>
                  <a:schemeClr val="accent5"/>
                </a:solidFill>
              </a:rPr>
              <a:t>and</a:t>
            </a:r>
            <a:r>
              <a:rPr lang="sl-SI" dirty="0">
                <a:solidFill>
                  <a:schemeClr val="accent5"/>
                </a:solidFill>
              </a:rPr>
              <a:t> put it in </a:t>
            </a: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database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added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models</a:t>
            </a:r>
            <a:r>
              <a:rPr lang="sl-SI" dirty="0">
                <a:solidFill>
                  <a:schemeClr val="accent5"/>
                </a:solidFill>
              </a:rPr>
              <a:t> in </a:t>
            </a:r>
            <a:r>
              <a:rPr lang="sl-SI" dirty="0" err="1">
                <a:solidFill>
                  <a:schemeClr val="accent5"/>
                </a:solidFill>
              </a:rPr>
              <a:t>own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database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for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usage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of</a:t>
            </a:r>
            <a:r>
              <a:rPr lang="sl-SI" dirty="0">
                <a:solidFill>
                  <a:schemeClr val="accent5"/>
                </a:solidFill>
              </a:rPr>
              <a:t>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have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dedicated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servers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for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own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implementations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don‘t</a:t>
            </a:r>
            <a:r>
              <a:rPr lang="sl-SI" dirty="0">
                <a:solidFill>
                  <a:schemeClr val="accent5"/>
                </a:solidFill>
              </a:rPr>
              <a:t> know </a:t>
            </a:r>
            <a:r>
              <a:rPr lang="sl-SI" dirty="0" err="1">
                <a:solidFill>
                  <a:schemeClr val="accent5"/>
                </a:solidFill>
              </a:rPr>
              <a:t>what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additional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functions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can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expect</a:t>
            </a:r>
            <a:r>
              <a:rPr lang="sl-SI" dirty="0">
                <a:solidFill>
                  <a:schemeClr val="accent5"/>
                </a:solidFill>
              </a:rPr>
              <a:t> in JEMS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app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gives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us</a:t>
            </a:r>
            <a:r>
              <a:rPr lang="sl-SI" dirty="0">
                <a:solidFill>
                  <a:schemeClr val="accent5"/>
                </a:solidFill>
              </a:rPr>
              <a:t> more </a:t>
            </a:r>
            <a:r>
              <a:rPr lang="sl-SI" dirty="0" err="1">
                <a:solidFill>
                  <a:schemeClr val="accent5"/>
                </a:solidFill>
              </a:rPr>
              <a:t>flexibility</a:t>
            </a:r>
            <a:r>
              <a:rPr lang="sl-SI" dirty="0">
                <a:solidFill>
                  <a:schemeClr val="accent5"/>
                </a:solidFill>
              </a:rPr>
              <a:t> as </a:t>
            </a: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know </a:t>
            </a:r>
            <a:r>
              <a:rPr lang="sl-SI" dirty="0" err="1">
                <a:solidFill>
                  <a:schemeClr val="accent5"/>
                </a:solidFill>
              </a:rPr>
              <a:t>development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timeline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93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7CF2564-97FC-9057-78BA-0CE0AEAC58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718" y="2120631"/>
            <a:ext cx="7196154" cy="3092514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E83AE7EF-D677-EE8D-F784-EA3E2E9D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52981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2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DECISION</a:t>
            </a:r>
            <a:endParaRPr lang="en-GB" sz="3200" b="1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značba mesta vsebine 14">
            <a:extLst>
              <a:ext uri="{FF2B5EF4-FFF2-40B4-BE49-F238E27FC236}">
                <a16:creationId xmlns:a16="http://schemas.microsoft.com/office/drawing/2014/main" id="{D9BB0097-A375-86E1-FE59-8375978C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10" y="1923631"/>
            <a:ext cx="4586916" cy="39727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Create</a:t>
            </a:r>
            <a:r>
              <a:rPr lang="sl-SI" dirty="0">
                <a:solidFill>
                  <a:schemeClr val="accent5"/>
                </a:solidFill>
              </a:rPr>
              <a:t> as </a:t>
            </a:r>
            <a:r>
              <a:rPr lang="sl-SI" dirty="0" err="1">
                <a:solidFill>
                  <a:schemeClr val="accent5"/>
                </a:solidFill>
              </a:rPr>
              <a:t>much</a:t>
            </a:r>
            <a:r>
              <a:rPr lang="sl-SI" dirty="0">
                <a:solidFill>
                  <a:schemeClr val="accent5"/>
                </a:solidFill>
              </a:rPr>
              <a:t> as </a:t>
            </a:r>
            <a:r>
              <a:rPr lang="sl-SI" dirty="0" err="1">
                <a:solidFill>
                  <a:schemeClr val="accent5"/>
                </a:solidFill>
              </a:rPr>
              <a:t>possible</a:t>
            </a:r>
            <a:r>
              <a:rPr lang="sl-SI" dirty="0">
                <a:solidFill>
                  <a:schemeClr val="accent5"/>
                </a:solidFill>
              </a:rPr>
              <a:t> in </a:t>
            </a: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(</a:t>
            </a:r>
            <a:r>
              <a:rPr lang="sl-SI" dirty="0" err="1">
                <a:solidFill>
                  <a:schemeClr val="accent5"/>
                </a:solidFill>
              </a:rPr>
              <a:t>fast</a:t>
            </a:r>
            <a:r>
              <a:rPr lang="sl-SI" dirty="0">
                <a:solidFill>
                  <a:schemeClr val="accent5"/>
                </a:solidFill>
              </a:rPr>
              <a:t>, </a:t>
            </a:r>
            <a:r>
              <a:rPr lang="sl-SI" dirty="0" err="1">
                <a:solidFill>
                  <a:schemeClr val="accent5"/>
                </a:solidFill>
              </a:rPr>
              <a:t>secure</a:t>
            </a:r>
            <a:r>
              <a:rPr lang="sl-SI" dirty="0">
                <a:solidFill>
                  <a:schemeClr val="accent5"/>
                </a:solidFill>
              </a:rPr>
              <a:t>, </a:t>
            </a:r>
            <a:r>
              <a:rPr lang="sl-SI" dirty="0" err="1">
                <a:solidFill>
                  <a:schemeClr val="accent5"/>
                </a:solidFill>
              </a:rPr>
              <a:t>easy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framework</a:t>
            </a:r>
            <a:r>
              <a:rPr lang="sl-SI" dirty="0">
                <a:solidFill>
                  <a:schemeClr val="accent5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Query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via API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accent5"/>
                </a:solidFill>
              </a:rPr>
              <a:t>Take data </a:t>
            </a:r>
            <a:r>
              <a:rPr lang="sl-SI" dirty="0" err="1">
                <a:solidFill>
                  <a:schemeClr val="accent5"/>
                </a:solidFill>
              </a:rPr>
              <a:t>from</a:t>
            </a:r>
            <a:r>
              <a:rPr lang="sl-SI" dirty="0">
                <a:solidFill>
                  <a:schemeClr val="accent5"/>
                </a:solidFill>
              </a:rPr>
              <a:t> JEMS </a:t>
            </a:r>
            <a:r>
              <a:rPr lang="sl-SI" dirty="0" err="1">
                <a:solidFill>
                  <a:schemeClr val="accent5"/>
                </a:solidFill>
              </a:rPr>
              <a:t>and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turn</a:t>
            </a:r>
            <a:r>
              <a:rPr lang="sl-SI" dirty="0">
                <a:solidFill>
                  <a:schemeClr val="accent5"/>
                </a:solidFill>
              </a:rPr>
              <a:t> it </a:t>
            </a:r>
            <a:r>
              <a:rPr lang="sl-SI" dirty="0" err="1">
                <a:solidFill>
                  <a:schemeClr val="accent5"/>
                </a:solidFill>
              </a:rPr>
              <a:t>around</a:t>
            </a:r>
            <a:r>
              <a:rPr lang="sl-SI" dirty="0">
                <a:solidFill>
                  <a:schemeClr val="accent5"/>
                </a:solidFill>
              </a:rPr>
              <a:t> in </a:t>
            </a: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application</a:t>
            </a:r>
            <a:r>
              <a:rPr lang="sl-SI" dirty="0">
                <a:solidFill>
                  <a:schemeClr val="accent5"/>
                </a:solidFill>
              </a:rPr>
              <a:t> (</a:t>
            </a:r>
            <a:r>
              <a:rPr lang="sl-SI" dirty="0" err="1">
                <a:solidFill>
                  <a:schemeClr val="accent5"/>
                </a:solidFill>
              </a:rPr>
              <a:t>presentation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layer</a:t>
            </a:r>
            <a:r>
              <a:rPr lang="sl-SI" dirty="0">
                <a:solidFill>
                  <a:schemeClr val="accent5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Modify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plugins</a:t>
            </a:r>
            <a:r>
              <a:rPr lang="sl-SI" dirty="0">
                <a:solidFill>
                  <a:schemeClr val="accent5"/>
                </a:solidFill>
              </a:rPr>
              <a:t> so </a:t>
            </a:r>
            <a:r>
              <a:rPr lang="sl-SI" dirty="0" err="1">
                <a:solidFill>
                  <a:schemeClr val="accent5"/>
                </a:solidFill>
              </a:rPr>
              <a:t>that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they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interface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with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app</a:t>
            </a:r>
            <a:endParaRPr lang="sl-SI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7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E83AE7EF-D677-EE8D-F784-EA3E2E9D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52981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2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PROCESS WORKFLOW OF RBMV</a:t>
            </a:r>
            <a:endParaRPr lang="en-GB" sz="3200" b="1" dirty="0"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značba mesta vsebine 14">
            <a:extLst>
              <a:ext uri="{FF2B5EF4-FFF2-40B4-BE49-F238E27FC236}">
                <a16:creationId xmlns:a16="http://schemas.microsoft.com/office/drawing/2014/main" id="{D9BB0097-A375-86E1-FE59-8375978C2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09" y="1923631"/>
            <a:ext cx="10885171" cy="39727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added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items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that</a:t>
            </a:r>
            <a:r>
              <a:rPr lang="sl-SI" dirty="0">
                <a:solidFill>
                  <a:schemeClr val="accent5"/>
                </a:solidFill>
              </a:rPr>
              <a:t> are not </a:t>
            </a:r>
            <a:r>
              <a:rPr lang="sl-SI" dirty="0" err="1">
                <a:solidFill>
                  <a:schemeClr val="accent5"/>
                </a:solidFill>
              </a:rPr>
              <a:t>present</a:t>
            </a:r>
            <a:r>
              <a:rPr lang="sl-SI" dirty="0">
                <a:solidFill>
                  <a:schemeClr val="accent5"/>
                </a:solidFill>
              </a:rPr>
              <a:t> in JEMS to </a:t>
            </a: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(</a:t>
            </a:r>
            <a:r>
              <a:rPr lang="sl-SI" dirty="0" err="1">
                <a:solidFill>
                  <a:schemeClr val="accent5"/>
                </a:solidFill>
              </a:rPr>
              <a:t>risks</a:t>
            </a:r>
            <a:r>
              <a:rPr lang="sl-SI" dirty="0">
                <a:solidFill>
                  <a:schemeClr val="accent5"/>
                </a:solidFill>
              </a:rPr>
              <a:t>, </a:t>
            </a:r>
            <a:r>
              <a:rPr lang="sl-SI" dirty="0" err="1">
                <a:solidFill>
                  <a:schemeClr val="accent5"/>
                </a:solidFill>
              </a:rPr>
              <a:t>scores</a:t>
            </a:r>
            <a:r>
              <a:rPr lang="sl-SI" dirty="0">
                <a:solidFill>
                  <a:schemeClr val="accent5"/>
                </a:solidFill>
              </a:rPr>
              <a:t>, </a:t>
            </a:r>
            <a:r>
              <a:rPr lang="sl-SI" dirty="0" err="1">
                <a:solidFill>
                  <a:schemeClr val="accent5"/>
                </a:solidFill>
              </a:rPr>
              <a:t>different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programmes</a:t>
            </a:r>
            <a:r>
              <a:rPr lang="sl-SI" dirty="0">
                <a:solidFill>
                  <a:schemeClr val="accent5"/>
                </a:solidFill>
              </a:rPr>
              <a:t>, </a:t>
            </a:r>
            <a:r>
              <a:rPr lang="sl-SI" dirty="0" err="1">
                <a:solidFill>
                  <a:schemeClr val="accent5"/>
                </a:solidFill>
              </a:rPr>
              <a:t>unique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identifiers</a:t>
            </a:r>
            <a:r>
              <a:rPr lang="sl-SI" dirty="0">
                <a:solidFill>
                  <a:schemeClr val="accent5"/>
                </a:solidFill>
              </a:rPr>
              <a:t>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When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report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starts</a:t>
            </a:r>
            <a:r>
              <a:rPr lang="sl-SI" dirty="0">
                <a:solidFill>
                  <a:schemeClr val="accent5"/>
                </a:solidFill>
              </a:rPr>
              <a:t> to be </a:t>
            </a:r>
            <a:r>
              <a:rPr lang="sl-SI" dirty="0" err="1">
                <a:solidFill>
                  <a:schemeClr val="accent5"/>
                </a:solidFill>
              </a:rPr>
              <a:t>checked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plugin</a:t>
            </a:r>
            <a:r>
              <a:rPr lang="sl-SI" dirty="0">
                <a:solidFill>
                  <a:schemeClr val="accent5"/>
                </a:solidFill>
              </a:rPr>
              <a:t> in JEMS </a:t>
            </a:r>
            <a:r>
              <a:rPr lang="sl-SI" dirty="0" err="1">
                <a:solidFill>
                  <a:schemeClr val="accent5"/>
                </a:solidFill>
              </a:rPr>
              <a:t>asks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API </a:t>
            </a:r>
            <a:r>
              <a:rPr lang="sl-SI" dirty="0" err="1">
                <a:solidFill>
                  <a:schemeClr val="accent5"/>
                </a:solidFill>
              </a:rPr>
              <a:t>for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selection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of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invoices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asks</a:t>
            </a:r>
            <a:r>
              <a:rPr lang="sl-SI" dirty="0">
                <a:solidFill>
                  <a:schemeClr val="accent5"/>
                </a:solidFill>
              </a:rPr>
              <a:t> JEMS to </a:t>
            </a:r>
            <a:r>
              <a:rPr lang="sl-SI" dirty="0" err="1">
                <a:solidFill>
                  <a:schemeClr val="accent5"/>
                </a:solidFill>
              </a:rPr>
              <a:t>send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him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all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the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updated</a:t>
            </a:r>
            <a:r>
              <a:rPr lang="sl-SI" dirty="0">
                <a:solidFill>
                  <a:schemeClr val="accent5"/>
                </a:solidFill>
              </a:rPr>
              <a:t> data </a:t>
            </a:r>
            <a:r>
              <a:rPr lang="sl-SI" dirty="0" err="1">
                <a:solidFill>
                  <a:schemeClr val="accent5"/>
                </a:solidFill>
              </a:rPr>
              <a:t>and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selects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items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for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the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verification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based</a:t>
            </a:r>
            <a:r>
              <a:rPr lang="sl-SI" dirty="0">
                <a:solidFill>
                  <a:schemeClr val="accent5"/>
                </a:solidFill>
              </a:rPr>
              <a:t> on </a:t>
            </a:r>
            <a:r>
              <a:rPr lang="sl-SI" dirty="0" err="1">
                <a:solidFill>
                  <a:schemeClr val="accent5"/>
                </a:solidFill>
              </a:rPr>
              <a:t>presented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methodology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Aggregator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sends</a:t>
            </a:r>
            <a:r>
              <a:rPr lang="sl-SI" dirty="0">
                <a:solidFill>
                  <a:schemeClr val="accent5"/>
                </a:solidFill>
              </a:rPr>
              <a:t> to JEMS data to be </a:t>
            </a:r>
            <a:r>
              <a:rPr lang="sl-SI" dirty="0" err="1">
                <a:solidFill>
                  <a:schemeClr val="accent5"/>
                </a:solidFill>
              </a:rPr>
              <a:t>selected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accent5"/>
                </a:solidFill>
              </a:rPr>
              <a:t>JEMS </a:t>
            </a:r>
            <a:r>
              <a:rPr lang="sl-SI" dirty="0" err="1">
                <a:solidFill>
                  <a:schemeClr val="accent5"/>
                </a:solidFill>
              </a:rPr>
              <a:t>plugin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selects</a:t>
            </a:r>
            <a:r>
              <a:rPr lang="sl-SI" dirty="0">
                <a:solidFill>
                  <a:schemeClr val="accent5"/>
                </a:solidFill>
              </a:rPr>
              <a:t> data in JEMS </a:t>
            </a:r>
            <a:r>
              <a:rPr lang="sl-SI" dirty="0" err="1">
                <a:solidFill>
                  <a:schemeClr val="accent5"/>
                </a:solidFill>
              </a:rPr>
              <a:t>database</a:t>
            </a:r>
            <a:r>
              <a:rPr lang="sl-SI" dirty="0">
                <a:solidFill>
                  <a:schemeClr val="accent5"/>
                </a:solidFill>
              </a:rPr>
              <a:t> so </a:t>
            </a:r>
            <a:r>
              <a:rPr lang="sl-SI" dirty="0" err="1">
                <a:solidFill>
                  <a:schemeClr val="accent5"/>
                </a:solidFill>
              </a:rPr>
              <a:t>the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controller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can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see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them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properly</a:t>
            </a:r>
            <a:endParaRPr lang="sl-SI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err="1">
                <a:solidFill>
                  <a:schemeClr val="accent5"/>
                </a:solidFill>
              </a:rPr>
              <a:t>Similar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process</a:t>
            </a:r>
            <a:r>
              <a:rPr lang="sl-SI" dirty="0">
                <a:solidFill>
                  <a:schemeClr val="accent5"/>
                </a:solidFill>
              </a:rPr>
              <a:t> is </a:t>
            </a:r>
            <a:r>
              <a:rPr lang="sl-SI" dirty="0" err="1">
                <a:solidFill>
                  <a:schemeClr val="accent5"/>
                </a:solidFill>
              </a:rPr>
              <a:t>implemented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also</a:t>
            </a:r>
            <a:r>
              <a:rPr lang="sl-SI" dirty="0">
                <a:solidFill>
                  <a:schemeClr val="accent5"/>
                </a:solidFill>
              </a:rPr>
              <a:t> at </a:t>
            </a:r>
            <a:r>
              <a:rPr lang="sl-SI" dirty="0" err="1">
                <a:solidFill>
                  <a:schemeClr val="accent5"/>
                </a:solidFill>
              </a:rPr>
              <a:t>the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level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of</a:t>
            </a:r>
            <a:r>
              <a:rPr lang="sl-SI" dirty="0">
                <a:solidFill>
                  <a:schemeClr val="accent5"/>
                </a:solidFill>
              </a:rPr>
              <a:t> Project </a:t>
            </a:r>
            <a:r>
              <a:rPr lang="sl-SI" dirty="0" err="1">
                <a:solidFill>
                  <a:schemeClr val="accent5"/>
                </a:solidFill>
              </a:rPr>
              <a:t>reports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with</a:t>
            </a:r>
            <a:r>
              <a:rPr lang="sl-SI" dirty="0">
                <a:solidFill>
                  <a:schemeClr val="accent5"/>
                </a:solidFill>
              </a:rPr>
              <a:t> a </a:t>
            </a:r>
            <a:r>
              <a:rPr lang="sl-SI" dirty="0" err="1">
                <a:solidFill>
                  <a:schemeClr val="accent5"/>
                </a:solidFill>
              </a:rPr>
              <a:t>contentwise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difference</a:t>
            </a:r>
            <a:r>
              <a:rPr lang="sl-SI" dirty="0">
                <a:solidFill>
                  <a:schemeClr val="accent5"/>
                </a:solidFill>
              </a:rPr>
              <a:t> – </a:t>
            </a:r>
            <a:r>
              <a:rPr lang="sl-SI" dirty="0" err="1">
                <a:solidFill>
                  <a:schemeClr val="accent5"/>
                </a:solidFill>
              </a:rPr>
              <a:t>sampled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item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doesn‘t</a:t>
            </a:r>
            <a:r>
              <a:rPr lang="sl-SI" dirty="0">
                <a:solidFill>
                  <a:schemeClr val="accent5"/>
                </a:solidFill>
              </a:rPr>
              <a:t> </a:t>
            </a:r>
            <a:r>
              <a:rPr lang="sl-SI" dirty="0" err="1">
                <a:solidFill>
                  <a:schemeClr val="accent5"/>
                </a:solidFill>
              </a:rPr>
              <a:t>have</a:t>
            </a:r>
            <a:r>
              <a:rPr lang="sl-SI" dirty="0">
                <a:solidFill>
                  <a:schemeClr val="accent5"/>
                </a:solidFill>
              </a:rPr>
              <a:t> to be </a:t>
            </a:r>
            <a:r>
              <a:rPr lang="sl-SI" dirty="0" err="1">
                <a:solidFill>
                  <a:schemeClr val="accent5"/>
                </a:solidFill>
              </a:rPr>
              <a:t>checked</a:t>
            </a:r>
            <a:endParaRPr lang="sl-SI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97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Thank you for your attention presentation png 4 » PNG Image">
            <a:extLst>
              <a:ext uri="{FF2B5EF4-FFF2-40B4-BE49-F238E27FC236}">
                <a16:creationId xmlns:a16="http://schemas.microsoft.com/office/drawing/2014/main" id="{C8C8EDAF-0C26-48E8-2EFA-4F4C2E37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98" y="1036419"/>
            <a:ext cx="3708306" cy="35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ww.bartshealth.nhs.uk/media/images/versions/img94...">
            <a:extLst>
              <a:ext uri="{FF2B5EF4-FFF2-40B4-BE49-F238E27FC236}">
                <a16:creationId xmlns:a16="http://schemas.microsoft.com/office/drawing/2014/main" id="{7BA896B6-F7BE-DB2C-A5F9-FB4BF08A54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008" y="2409673"/>
            <a:ext cx="607163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8">
            <a:extLst>
              <a:ext uri="{FF2B5EF4-FFF2-40B4-BE49-F238E27FC236}">
                <a16:creationId xmlns:a16="http://schemas.microsoft.com/office/drawing/2014/main" id="{154A7275-C13A-3CF1-7C40-01066D978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21" y="2195222"/>
            <a:ext cx="4491038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posnetek zaslona, grafika, oblikovanje&#10;&#10;Opis je samodejno ustvarjen">
            <a:extLst>
              <a:ext uri="{FF2B5EF4-FFF2-40B4-BE49-F238E27FC236}">
                <a16:creationId xmlns:a16="http://schemas.microsoft.com/office/drawing/2014/main" id="{3CE8EE7F-1D43-8855-0A5D-503722F3E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51" y="3215405"/>
            <a:ext cx="4569936" cy="245419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755062A-1DBE-2463-1E77-CD01E8D3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1030538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PREPARATION of RBMV</a:t>
            </a:r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09C8B5E2-6105-04AE-130D-1602375A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673" y="2561548"/>
            <a:ext cx="10515600" cy="39727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Workshop in </a:t>
            </a:r>
            <a:r>
              <a:rPr lang="en-GB" dirty="0" err="1"/>
              <a:t>Bohinj</a:t>
            </a:r>
            <a:r>
              <a:rPr lang="en-GB" dirty="0"/>
              <a:t> - January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Representatives from three CBC programmes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External expert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Brainstorming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520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5062A-1DBE-2463-1E77-CD01E8D3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780"/>
            <a:ext cx="10515600" cy="1030538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COLLECTING THE DATA </a:t>
            </a:r>
            <a:r>
              <a:rPr lang="sl-SI" sz="3200" b="1" dirty="0" err="1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for</a:t>
            </a:r>
            <a:r>
              <a:rPr lang="sl-SI" sz="32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RBMV</a:t>
            </a:r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09C8B5E2-6105-04AE-130D-1602375A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86" y="1878442"/>
            <a:ext cx="10515600" cy="39727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HOW?</a:t>
            </a:r>
            <a:r>
              <a:rPr lang="en-GB" dirty="0"/>
              <a:t>: Excel sheet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WHO?</a:t>
            </a:r>
            <a:r>
              <a:rPr lang="en-GB" dirty="0"/>
              <a:t>: Joint Secretariat/National Controllers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WHEN?</a:t>
            </a:r>
            <a:r>
              <a:rPr lang="en-GB" dirty="0"/>
              <a:t>: Each year after the approval of the Annual Accounts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WHERE?: </a:t>
            </a:r>
            <a:r>
              <a:rPr lang="en-GB" dirty="0" err="1"/>
              <a:t>Jems</a:t>
            </a:r>
            <a:r>
              <a:rPr lang="en-GB" dirty="0"/>
              <a:t> (</a:t>
            </a:r>
            <a:r>
              <a:rPr lang="en-GB" dirty="0" err="1"/>
              <a:t>eMS</a:t>
            </a:r>
            <a:r>
              <a:rPr lang="en-GB" dirty="0"/>
              <a:t>), Self-declaration by PPs …</a:t>
            </a:r>
          </a:p>
        </p:txBody>
      </p:sp>
      <p:pic>
        <p:nvPicPr>
          <p:cNvPr id="5" name="Slika 4" descr="Slika, ki vsebuje besede animirana risanka, risanka, ilustracija, sličica&#10;&#10;Opis je samodejno ustvarjen">
            <a:extLst>
              <a:ext uri="{FF2B5EF4-FFF2-40B4-BE49-F238E27FC236}">
                <a16:creationId xmlns:a16="http://schemas.microsoft.com/office/drawing/2014/main" id="{510761E0-6E19-0A81-AF0F-C5FD2BE22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54" y="3809268"/>
            <a:ext cx="3711054" cy="22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4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5062A-1DBE-2463-1E77-CD01E8D3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1030538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RBMV – WHO/WHICH LEVEL?</a:t>
            </a:r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09C8B5E2-6105-04AE-130D-1602375A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969" y="2161378"/>
            <a:ext cx="8360227" cy="4149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4"/>
                </a:solidFill>
              </a:rPr>
              <a:t>Standard projects: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partner level: National Controllers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project level: Joint Secretariat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4"/>
                </a:solidFill>
              </a:rPr>
              <a:t>Small-scale projects: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partner level: Joint Secretariat (HU NC for SI-HU)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project level: Joint Secretariat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>
              <a:solidFill>
                <a:schemeClr val="accent5"/>
              </a:solidFill>
            </a:endParaRPr>
          </a:p>
        </p:txBody>
      </p:sp>
      <p:pic>
        <p:nvPicPr>
          <p:cNvPr id="7" name="Slika 6" descr="Slika, ki vsebuje besede risanje, skica, sličica, risanka&#10;&#10;Opis je samodejno ustvarjen">
            <a:extLst>
              <a:ext uri="{FF2B5EF4-FFF2-40B4-BE49-F238E27FC236}">
                <a16:creationId xmlns:a16="http://schemas.microsoft.com/office/drawing/2014/main" id="{1E641877-28C6-A014-B814-5723B1806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7" y="3119068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5062A-1DBE-2463-1E77-CD01E8D3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6"/>
            <a:ext cx="10515600" cy="1030538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RMBV – National </a:t>
            </a:r>
            <a:r>
              <a:rPr lang="en-GB" sz="3200" b="1" dirty="0" err="1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controlers</a:t>
            </a:r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verification</a:t>
            </a:r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09C8B5E2-6105-04AE-130D-1602375A5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06" y="2264099"/>
            <a:ext cx="10515600" cy="39727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HOW?: Automatised in </a:t>
            </a:r>
            <a:r>
              <a:rPr lang="en-GB" dirty="0" err="1">
                <a:solidFill>
                  <a:schemeClr val="accent5"/>
                </a:solidFill>
              </a:rPr>
              <a:t>Jems</a:t>
            </a:r>
            <a:endParaRPr lang="en-GB" dirty="0">
              <a:solidFill>
                <a:schemeClr val="accent5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WHEN? Latest till end of June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WHAT? Partner reports + OTS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5"/>
                </a:solidFill>
              </a:rPr>
              <a:t>RISK-BASED MANAGEMENT </a:t>
            </a:r>
            <a:br>
              <a:rPr lang="sl-SI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VERIFICATION AND CONTROL MANUAL</a:t>
            </a:r>
            <a:endParaRPr lang="en-GB" dirty="0"/>
          </a:p>
        </p:txBody>
      </p:sp>
      <p:pic>
        <p:nvPicPr>
          <p:cNvPr id="4" name="Slika 3" descr="Slika, ki vsebuje besede besedilo, povečevalno steklo, krog&#10;&#10;Opis je samodejno ustvarjen">
            <a:extLst>
              <a:ext uri="{FF2B5EF4-FFF2-40B4-BE49-F238E27FC236}">
                <a16:creationId xmlns:a16="http://schemas.microsoft.com/office/drawing/2014/main" id="{B6DD32EE-FE9F-7ABD-9FA0-F68E2A41F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64" y="3811228"/>
            <a:ext cx="3038289" cy="16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3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5062A-1DBE-2463-1E77-CD01E8D3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1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RBMV Methodology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CB2E17BF-C205-E2CF-6D95-FBE44FC33F57}"/>
              </a:ext>
            </a:extLst>
          </p:cNvPr>
          <p:cNvSpPr/>
          <p:nvPr/>
        </p:nvSpPr>
        <p:spPr>
          <a:xfrm>
            <a:off x="1253764" y="2591835"/>
            <a:ext cx="4100394" cy="26276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 PROJECT</a:t>
            </a:r>
          </a:p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-RBMV - </a:t>
            </a:r>
          </a:p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 on Risk factors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366B499-A261-431E-9EFA-C2BF8F335393}"/>
              </a:ext>
            </a:extLst>
          </p:cNvPr>
          <p:cNvSpPr/>
          <p:nvPr/>
        </p:nvSpPr>
        <p:spPr>
          <a:xfrm>
            <a:off x="6369377" y="2648016"/>
            <a:ext cx="4188643" cy="251533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SMALL-SCALE PROJECT</a:t>
            </a:r>
          </a:p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RBMV - </a:t>
            </a:r>
          </a:p>
          <a:p>
            <a:pPr algn="ctr"/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100% check</a:t>
            </a:r>
          </a:p>
        </p:txBody>
      </p:sp>
    </p:spTree>
    <p:extLst>
      <p:ext uri="{BB962C8B-B14F-4D97-AF65-F5344CB8AC3E}">
        <p14:creationId xmlns:p14="http://schemas.microsoft.com/office/powerpoint/2010/main" val="391392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EF593BA4-C753-35BA-DAC9-DDB9FA84F612}"/>
              </a:ext>
            </a:extLst>
          </p:cNvPr>
          <p:cNvSpPr txBox="1">
            <a:spLocks/>
          </p:cNvSpPr>
          <p:nvPr/>
        </p:nvSpPr>
        <p:spPr>
          <a:xfrm>
            <a:off x="438955" y="26629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accent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RBMV Methodology</a:t>
            </a:r>
          </a:p>
          <a:p>
            <a:pPr algn="ctr"/>
            <a:endParaRPr lang="en-GB" sz="4800" b="1" dirty="0">
              <a:solidFill>
                <a:schemeClr val="accent4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4800" b="1" dirty="0">
                <a:solidFill>
                  <a:schemeClr val="accent4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for STANDARD PROJECTS</a:t>
            </a:r>
          </a:p>
        </p:txBody>
      </p:sp>
    </p:spTree>
    <p:extLst>
      <p:ext uri="{BB962C8B-B14F-4D97-AF65-F5344CB8AC3E}">
        <p14:creationId xmlns:p14="http://schemas.microsoft.com/office/powerpoint/2010/main" val="261143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5062A-1DBE-2463-1E77-CD01E8D3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21" y="758371"/>
            <a:ext cx="10515600" cy="1030538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chemeClr val="accent5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RISK IDENTIFICATION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0CCF0FD-BEC2-B89A-D230-1EB9EEAAC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00964"/>
              </p:ext>
            </p:extLst>
          </p:nvPr>
        </p:nvGraphicFramePr>
        <p:xfrm>
          <a:off x="2218107" y="1505682"/>
          <a:ext cx="7466028" cy="4487150"/>
        </p:xfrm>
        <a:graphic>
          <a:graphicData uri="http://schemas.openxmlformats.org/drawingml/2006/table">
            <a:tbl>
              <a:tblPr firstRow="1" firstCol="1" bandRow="1"/>
              <a:tblGrid>
                <a:gridCol w="3733014">
                  <a:extLst>
                    <a:ext uri="{9D8B030D-6E8A-4147-A177-3AD203B41FA5}">
                      <a16:colId xmlns:a16="http://schemas.microsoft.com/office/drawing/2014/main" val="4274352665"/>
                    </a:ext>
                  </a:extLst>
                </a:gridCol>
                <a:gridCol w="3733014">
                  <a:extLst>
                    <a:ext uri="{9D8B030D-6E8A-4147-A177-3AD203B41FA5}">
                      <a16:colId xmlns:a16="http://schemas.microsoft.com/office/drawing/2014/main" val="630755958"/>
                    </a:ext>
                  </a:extLst>
                </a:gridCol>
              </a:tblGrid>
              <a:tr h="231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Risks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Risks description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60924"/>
                  </a:ext>
                </a:extLst>
              </a:tr>
              <a:tr h="274741"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Products and services not delivered – ineligible project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Operation not completed and/or not functional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359405"/>
                  </a:ext>
                </a:extLst>
              </a:tr>
              <a:tr h="594256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Operation not compliant with initial plan (time, quantity, quality)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878792"/>
                  </a:ext>
                </a:extLst>
              </a:tr>
              <a:tr h="27474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Missing evidence for indicators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506918"/>
                  </a:ext>
                </a:extLst>
              </a:tr>
              <a:tr h="594256">
                <a:tc rowSpan="4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     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Laws and conditions of support not respected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Wrong application of PP procedures (artificial splitting and/or non-sufficient publicity)</a:t>
                      </a:r>
                      <a:endParaRPr lang="sl-SI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670783"/>
                  </a:ext>
                </a:extLst>
              </a:tr>
              <a:tr h="27474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correctly recognised state aid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031919"/>
                  </a:ext>
                </a:extLst>
              </a:tr>
              <a:tr h="27474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Unlawful changes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108281"/>
                  </a:ext>
                </a:extLst>
              </a:tr>
              <a:tr h="27474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Missing documents (permits)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86059"/>
                  </a:ext>
                </a:extLst>
              </a:tr>
              <a:tr h="274741">
                <a:tc rowSpan="3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    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Ineligible Expenditures and non-sufficient audit trail and accounting 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Indirect costs declared as direct cost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850052"/>
                  </a:ext>
                </a:extLst>
              </a:tr>
              <a:tr h="27474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Wrong declaration % of staff costs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248913"/>
                  </a:ext>
                </a:extLst>
              </a:tr>
              <a:tr h="27474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Double-funding, missing documents 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42018"/>
                  </a:ext>
                </a:extLst>
              </a:tr>
              <a:tr h="274741">
                <a:tc rowSpan="2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sl-S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      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Simplified cost options conditions for payment not respected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Inflated staff costs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033319"/>
                  </a:ext>
                </a:extLst>
              </a:tr>
              <a:tr h="594256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Condition for support not respected: Activities, deliverables, outputs, results  </a:t>
                      </a:r>
                      <a:endParaRPr lang="sl-SI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749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04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2075</TotalTime>
  <Words>2143</Words>
  <Application>Microsoft Office PowerPoint</Application>
  <PresentationFormat>Širokozaslonsko</PresentationFormat>
  <Paragraphs>437</Paragraphs>
  <Slides>28</Slides>
  <Notes>28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Officeova tema</vt:lpstr>
      <vt:lpstr>RISK-BASED MANAGEMENT  VERIFICATION METHODOLOGY</vt:lpstr>
      <vt:lpstr>LEGAL BASIS and SUPPORTING DOCUMENTS</vt:lpstr>
      <vt:lpstr>PREPARATION of RBMV</vt:lpstr>
      <vt:lpstr>COLLECTING THE DATA for RBMV</vt:lpstr>
      <vt:lpstr>RBMV – WHO/WHICH LEVEL?</vt:lpstr>
      <vt:lpstr>RMBV – National controlers verification</vt:lpstr>
      <vt:lpstr>RBMV Methodology</vt:lpstr>
      <vt:lpstr>PowerPointova predstavitev</vt:lpstr>
      <vt:lpstr>RISK IDENTIFICATION</vt:lpstr>
      <vt:lpstr>PowerPointova predstavitev</vt:lpstr>
      <vt:lpstr>PowerPointova predstavitev</vt:lpstr>
      <vt:lpstr>CONTENT OF THE SCORING</vt:lpstr>
      <vt:lpstr>PowerPointova predstavitev</vt:lpstr>
      <vt:lpstr>PowerPointova predstavitev</vt:lpstr>
      <vt:lpstr>WHAT TO CHECK?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CONSIDERATIONS</vt:lpstr>
      <vt:lpstr>CONCRETE ANSWERS</vt:lpstr>
      <vt:lpstr>DECISION</vt:lpstr>
      <vt:lpstr>PROCESS WORKFLOW OF RBMV</vt:lpstr>
      <vt:lpstr>PowerPointova predstavitev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CROSS-BORDER COOPERATION IN THE FUTURE</dc:title>
  <dc:creator>Vesna Engelman</dc:creator>
  <cp:lastModifiedBy>Aleš Mrkela</cp:lastModifiedBy>
  <cp:revision>96</cp:revision>
  <cp:lastPrinted>2024-04-22T04:24:34Z</cp:lastPrinted>
  <dcterms:created xsi:type="dcterms:W3CDTF">2023-11-22T11:43:26Z</dcterms:created>
  <dcterms:modified xsi:type="dcterms:W3CDTF">2024-10-07T23:19:30Z</dcterms:modified>
</cp:coreProperties>
</file>