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85" r:id="rId4"/>
    <p:sldId id="283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4" r:id="rId13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ianova" initials="MD" lastIdx="1" clrIdx="0">
    <p:extLst>
      <p:ext uri="{19B8F6BF-5375-455C-9EA6-DF929625EA0E}">
        <p15:presenceInfo xmlns:p15="http://schemas.microsoft.com/office/powerpoint/2012/main" userId="S-1-5-21-608862378-1626917456-406177805-14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0T10:34:21.95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3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7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7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1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7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6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9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D927-338D-4C50-9347-9A6A6A55CD1F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5524-2770-4319-87A3-8C74580CB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4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ni.Gauriloff@inari.fi" TargetMode="External"/><Relationship Id="rId2" Type="http://schemas.openxmlformats.org/officeDocument/2006/relationships/hyperlink" Target="mailto:Mari.Gauriloff@inari.fi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hyperlink" Target="https://www.facebook.com/profile.php?id=61572079001822" TargetMode="External"/><Relationship Id="rId4" Type="http://schemas.openxmlformats.org/officeDocument/2006/relationships/hyperlink" Target="mailto:Mdian@svk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0FF45-859D-0B31-1464-95D872F75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28EEA-1514-C20E-4D76-1C456C7E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619" y="720874"/>
            <a:ext cx="7970762" cy="2535088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ea typeface="+mj-lt"/>
                <a:cs typeface="+mj-lt"/>
              </a:rPr>
              <a:t>Oummu</a:t>
            </a:r>
            <a:r>
              <a:rPr lang="en-GB" b="1" dirty="0">
                <a:ea typeface="+mj-lt"/>
                <a:cs typeface="+mj-lt"/>
              </a:rPr>
              <a:t> </a:t>
            </a:r>
            <a:r>
              <a:rPr lang="en-GB" b="1" dirty="0" err="1">
                <a:ea typeface="+mj-lt"/>
                <a:cs typeface="+mj-lt"/>
              </a:rPr>
              <a:t>rââst</a:t>
            </a:r>
            <a:r>
              <a:rPr lang="en-GB" b="1" dirty="0">
                <a:ea typeface="+mj-lt"/>
                <a:cs typeface="+mj-lt"/>
              </a:rPr>
              <a:t> </a:t>
            </a:r>
            <a:r>
              <a:rPr lang="en-GB" b="1" dirty="0" err="1">
                <a:ea typeface="+mj-lt"/>
                <a:cs typeface="+mj-lt"/>
              </a:rPr>
              <a:t>raaj</a:t>
            </a:r>
            <a:r>
              <a:rPr lang="en-GB" b="1" dirty="0">
                <a:ea typeface="+mj-lt"/>
                <a:cs typeface="+mj-lt"/>
              </a:rPr>
              <a:t> </a:t>
            </a:r>
            <a:r>
              <a:rPr lang="en-GB" b="1" dirty="0"/>
              <a:t>-</a:t>
            </a:r>
            <a:br>
              <a:rPr lang="en-GB" b="1" dirty="0"/>
            </a:br>
            <a:r>
              <a:rPr lang="en-GB" b="1" dirty="0"/>
              <a:t>People cross the borders</a:t>
            </a:r>
            <a:br>
              <a:rPr lang="en-GB" b="1" dirty="0"/>
            </a:br>
            <a:r>
              <a:rPr lang="en-GB" dirty="0"/>
              <a:t>Sep</a:t>
            </a:r>
            <a:r>
              <a:rPr lang="en-GB" b="1" dirty="0"/>
              <a:t> </a:t>
            </a:r>
            <a:r>
              <a:rPr lang="en-GB" dirty="0"/>
              <a:t>2024 - Aug 2026</a:t>
            </a:r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2F66A08-4656-9C81-71CB-4E438464F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63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Interreg </a:t>
            </a:r>
            <a:r>
              <a:rPr lang="nb-NO" dirty="0" err="1"/>
              <a:t>Programme</a:t>
            </a:r>
            <a:r>
              <a:rPr lang="nb-NO" dirty="0"/>
              <a:t>. Exchange </a:t>
            </a:r>
            <a:r>
              <a:rPr lang="nb-NO" dirty="0" err="1"/>
              <a:t>visit</a:t>
            </a:r>
            <a:endParaRPr lang="en-GB" dirty="0"/>
          </a:p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of February 2025, </a:t>
            </a:r>
            <a:r>
              <a:rPr lang="en-GB" dirty="0" err="1"/>
              <a:t>Barentshuset</a:t>
            </a:r>
            <a:r>
              <a:rPr lang="en-GB" dirty="0"/>
              <a:t>, Kirkenes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DBBB8-32B9-6913-F094-FD7BAB13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48" y="4665134"/>
            <a:ext cx="7259704" cy="15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0F6898-61DB-4A4B-8ECD-1E680462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3: Skolt Saami Culture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88E520-D08D-4BC4-B875-271731EDD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40" y="180530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Lectures on Skolt Saami history in the library and </a:t>
            </a:r>
            <a:r>
              <a:rPr lang="sv-SE" dirty="0"/>
              <a:t>Ä’vv museum</a:t>
            </a:r>
            <a:endParaRPr lang="en-GB" dirty="0"/>
          </a:p>
          <a:p>
            <a:endParaRPr lang="en-GB" dirty="0"/>
          </a:p>
          <a:p>
            <a:r>
              <a:rPr lang="en-GB" dirty="0"/>
              <a:t>Genealogy course: information support</a:t>
            </a:r>
          </a:p>
          <a:p>
            <a:endParaRPr lang="en-GB" dirty="0"/>
          </a:p>
          <a:p>
            <a:r>
              <a:rPr lang="en-GB" dirty="0"/>
              <a:t>Seminar on history, cultural heritage and psychological support: September 2025, Kirkenes </a:t>
            </a:r>
          </a:p>
          <a:p>
            <a:endParaRPr lang="en-GB" dirty="0"/>
          </a:p>
        </p:txBody>
      </p:sp>
      <p:pic>
        <p:nvPicPr>
          <p:cNvPr id="3076" name="Picture 4" descr="Open photo">
            <a:extLst>
              <a:ext uri="{FF2B5EF4-FFF2-40B4-BE49-F238E27FC236}">
                <a16:creationId xmlns:a16="http://schemas.microsoft.com/office/drawing/2014/main" id="{3CE2C19A-5864-4411-899D-F76D1D70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16" y="1306512"/>
            <a:ext cx="4760384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 photo">
            <a:extLst>
              <a:ext uri="{FF2B5EF4-FFF2-40B4-BE49-F238E27FC236}">
                <a16:creationId xmlns:a16="http://schemas.microsoft.com/office/drawing/2014/main" id="{D8E4482C-9032-439F-A24C-927BDA660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76" y="3922076"/>
            <a:ext cx="3914564" cy="29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2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5ABEA-DA22-4688-AC47-9DC6CCC6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3: Skolt Saami Culture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152036-3E18-474A-AC20-56566B03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2440" y="182245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Skolt Saami films at GIISÁǨEÄISS festival in </a:t>
            </a:r>
            <a:r>
              <a:rPr lang="en-GB" dirty="0" err="1"/>
              <a:t>Sør-Varanger</a:t>
            </a:r>
            <a:r>
              <a:rPr lang="en-GB" dirty="0"/>
              <a:t>: 8-16 March 2025</a:t>
            </a:r>
          </a:p>
          <a:p>
            <a:endParaRPr lang="en-GB" dirty="0"/>
          </a:p>
          <a:p>
            <a:r>
              <a:rPr lang="en-GB" dirty="0"/>
              <a:t>Family day at </a:t>
            </a:r>
            <a:r>
              <a:rPr lang="en-GB" dirty="0" err="1"/>
              <a:t>Ä`vv</a:t>
            </a:r>
            <a:r>
              <a:rPr lang="en-GB" dirty="0"/>
              <a:t> museum, Saturday 8 (15) March</a:t>
            </a:r>
          </a:p>
          <a:p>
            <a:r>
              <a:rPr lang="en-GB" dirty="0"/>
              <a:t>More festivals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Follow is on Facebook for more info! </a:t>
            </a:r>
          </a:p>
        </p:txBody>
      </p:sp>
      <p:pic>
        <p:nvPicPr>
          <p:cNvPr id="6148" name="Picture 4" descr="Foto">
            <a:extLst>
              <a:ext uri="{FF2B5EF4-FFF2-40B4-BE49-F238E27FC236}">
                <a16:creationId xmlns:a16="http://schemas.microsoft.com/office/drawing/2014/main" id="{0C29450F-2F34-4B05-A555-1BB209EF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" y="1361440"/>
            <a:ext cx="4402667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ftecollage">
            <a:extLst>
              <a:ext uri="{FF2B5EF4-FFF2-40B4-BE49-F238E27FC236}">
                <a16:creationId xmlns:a16="http://schemas.microsoft.com/office/drawing/2014/main" id="{6382A9F0-890C-48E7-8F51-E728DE65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34" y="3112770"/>
            <a:ext cx="3613785" cy="36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3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C58DA9-147D-4522-9561-35F62BCF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! Sp</a:t>
            </a:r>
            <a:r>
              <a:rPr lang="sv-SE" dirty="0"/>
              <a:t>ä</a:t>
            </a:r>
            <a:r>
              <a:rPr lang="en-GB" dirty="0"/>
              <a:t>’</a:t>
            </a:r>
            <a:r>
              <a:rPr lang="en-GB" dirty="0" err="1"/>
              <a:t>sseb</a:t>
            </a:r>
            <a:r>
              <a:rPr lang="en-GB"/>
              <a:t>!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0E6D9D-D369-4C4B-8CE8-DF2AEE6C82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Mari Gauriloff</a:t>
            </a:r>
          </a:p>
          <a:p>
            <a:pPr marL="0" indent="0">
              <a:buNone/>
            </a:pPr>
            <a:r>
              <a:rPr lang="nb-NO" dirty="0"/>
              <a:t>Project Manager, Inari </a:t>
            </a:r>
            <a:r>
              <a:rPr lang="nb-NO" dirty="0" err="1"/>
              <a:t>municipality</a:t>
            </a:r>
            <a:endParaRPr lang="nb-NO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Mari.Gauriloff@inari.fi</a:t>
            </a:r>
            <a:r>
              <a:rPr lang="it-IT" dirty="0"/>
              <a:t> </a:t>
            </a:r>
            <a:endParaRPr lang="nb-NO" dirty="0"/>
          </a:p>
          <a:p>
            <a:r>
              <a:rPr lang="nb-NO" dirty="0"/>
              <a:t>Joni Gauriloff</a:t>
            </a:r>
          </a:p>
          <a:p>
            <a:pPr marL="0" indent="0">
              <a:buNone/>
            </a:pPr>
            <a:r>
              <a:rPr lang="nb-NO" dirty="0"/>
              <a:t>Project </a:t>
            </a:r>
            <a:r>
              <a:rPr lang="nb-NO" dirty="0" err="1"/>
              <a:t>worker</a:t>
            </a:r>
            <a:r>
              <a:rPr lang="nb-NO" dirty="0"/>
              <a:t>, Inari </a:t>
            </a:r>
            <a:r>
              <a:rPr lang="nb-NO" dirty="0" err="1"/>
              <a:t>municipality</a:t>
            </a:r>
            <a:endParaRPr lang="nb-NO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Joni.Gauriloff@inari.fi</a:t>
            </a:r>
            <a:r>
              <a:rPr lang="it-IT" dirty="0"/>
              <a:t> </a:t>
            </a:r>
            <a:endParaRPr lang="nb-NO" dirty="0"/>
          </a:p>
          <a:p>
            <a:r>
              <a:rPr lang="nb-NO" dirty="0"/>
              <a:t>Maria Dianova</a:t>
            </a:r>
          </a:p>
          <a:p>
            <a:pPr marL="0" indent="0">
              <a:buNone/>
            </a:pPr>
            <a:r>
              <a:rPr lang="nb-NO" dirty="0"/>
              <a:t>Project leader, Sør</a:t>
            </a:r>
            <a:r>
              <a:rPr lang="en-GB" dirty="0"/>
              <a:t>-</a:t>
            </a:r>
            <a:r>
              <a:rPr lang="en-GB" dirty="0" err="1"/>
              <a:t>Varanger</a:t>
            </a:r>
            <a:r>
              <a:rPr lang="en-GB" dirty="0"/>
              <a:t> municipality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Mdian@svk.no</a:t>
            </a:r>
            <a:r>
              <a:rPr lang="en-GB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3B96B3-7B71-4AD2-B521-8841648F63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Faceboook</a:t>
            </a:r>
            <a:r>
              <a:rPr lang="nb-NO" dirty="0"/>
              <a:t>!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https://www.facebook.com/profile.php?id=61572079001822</a:t>
            </a:r>
            <a:endParaRPr lang="en-GB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89D81-BF95-4078-AE56-AE81DCB1D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815" y="4986338"/>
            <a:ext cx="6515585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7C596-2920-D0A1-3568-B04CC4639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7" y="414262"/>
            <a:ext cx="10739886" cy="60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488688-4995-4C0E-B0AB-98802F32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Skolt Saami?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AF7682-75B0-404A-954C-02F244F331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Sámi ethnic group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Live in Inari municipality (Finland), </a:t>
            </a:r>
            <a:r>
              <a:rPr lang="nb-NO" dirty="0"/>
              <a:t>Sør</a:t>
            </a:r>
            <a:r>
              <a:rPr lang="en-GB" dirty="0"/>
              <a:t>-</a:t>
            </a:r>
            <a:r>
              <a:rPr lang="en-GB" dirty="0" err="1"/>
              <a:t>Varanger</a:t>
            </a:r>
            <a:r>
              <a:rPr lang="en-GB" dirty="0"/>
              <a:t> municipality (Norway) and the Murmansk Region (Russia)</a:t>
            </a:r>
          </a:p>
          <a:p>
            <a:r>
              <a:rPr lang="en-GB" dirty="0"/>
              <a:t>1826 – state borders demarcation</a:t>
            </a:r>
          </a:p>
          <a:p>
            <a:r>
              <a:rPr lang="en-GB" dirty="0"/>
              <a:t>Orthodox </a:t>
            </a:r>
          </a:p>
        </p:txBody>
      </p:sp>
      <p:sp>
        <p:nvSpPr>
          <p:cNvPr id="6" name="AutoShape 6" descr="St. George's Chapel">
            <a:extLst>
              <a:ext uri="{FF2B5EF4-FFF2-40B4-BE49-F238E27FC236}">
                <a16:creationId xmlns:a16="http://schemas.microsoft.com/office/drawing/2014/main" id="{B53BB74C-EC04-41CC-8356-F5749C782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9E517E10-7058-4589-B240-D8355454D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6480" y="236537"/>
            <a:ext cx="4528538" cy="2547303"/>
          </a:xfrm>
          <a:prstGeom prst="rect">
            <a:avLst/>
          </a:prstGeom>
        </p:spPr>
      </p:pic>
      <p:pic>
        <p:nvPicPr>
          <p:cNvPr id="1036" name="Picture 12" descr="https://upload.wikimedia.org/wikipedia/commons/thumb/a/aa/1.5-Skolt-Saami_traditional.png/220px-1.5-Skolt-Saami_traditional.png">
            <a:extLst>
              <a:ext uri="{FF2B5EF4-FFF2-40B4-BE49-F238E27FC236}">
                <a16:creationId xmlns:a16="http://schemas.microsoft.com/office/drawing/2014/main" id="{206DD41B-9946-4E1F-9709-55DCB7FA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60" y="1867652"/>
            <a:ext cx="3606800" cy="48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CED0D85-8036-4A2C-8C76-3813D17FC1B8}"/>
              </a:ext>
            </a:extLst>
          </p:cNvPr>
          <p:cNvSpPr/>
          <p:nvPr/>
        </p:nvSpPr>
        <p:spPr>
          <a:xfrm>
            <a:off x="1818039" y="6330884"/>
            <a:ext cx="354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02122"/>
                </a:solidFill>
              </a:rPr>
              <a:t>Traditional territories of Skolt Saami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06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426BD9-83F3-49FE-B55B-F2CE3D3BD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2057400"/>
            <a:ext cx="4060825" cy="391668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i-FI" sz="3200" dirty="0" err="1"/>
              <a:t>Strengthening</a:t>
            </a:r>
            <a:r>
              <a:rPr lang="fi-FI" sz="3200" dirty="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i-FI" sz="3200" dirty="0" err="1"/>
              <a:t>Skolt</a:t>
            </a:r>
            <a:r>
              <a:rPr lang="fi-FI" sz="3200" dirty="0"/>
              <a:t> </a:t>
            </a:r>
            <a:r>
              <a:rPr lang="fi-FI" sz="3200" dirty="0" err="1"/>
              <a:t>Saami</a:t>
            </a:r>
            <a:r>
              <a:rPr lang="fi-FI" sz="3200" dirty="0"/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i-FI" sz="3200" dirty="0"/>
              <a:t>culture,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i-FI" sz="3200" dirty="0" err="1"/>
              <a:t>language</a:t>
            </a:r>
            <a:r>
              <a:rPr lang="fi-FI" sz="3200" dirty="0"/>
              <a:t> and </a:t>
            </a:r>
            <a:r>
              <a:rPr lang="fi-FI" sz="3200" dirty="0" err="1"/>
              <a:t>identity</a:t>
            </a:r>
            <a:endParaRPr lang="fi-FI" sz="3200" dirty="0"/>
          </a:p>
          <a:p>
            <a:endParaRPr lang="en-GB" dirty="0"/>
          </a:p>
        </p:txBody>
      </p:sp>
      <p:pic>
        <p:nvPicPr>
          <p:cNvPr id="5" name="Kuva 3" descr="Kuva, joka sisältää kohteen teksti, vaate, Ihmisen kasvot, juliste&#10;&#10;Kuvaus luotu automaattisesti">
            <a:extLst>
              <a:ext uri="{FF2B5EF4-FFF2-40B4-BE49-F238E27FC236}">
                <a16:creationId xmlns:a16="http://schemas.microsoft.com/office/drawing/2014/main" id="{5F45BDF9-4C27-E6D2-0ADB-FEB4AAD157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1" b="30961"/>
          <a:stretch/>
        </p:blipFill>
        <p:spPr>
          <a:xfrm>
            <a:off x="4918254" y="630872"/>
            <a:ext cx="7087374" cy="559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5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81227-15CA-41F9-BDA4-A5CCE2A8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partners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1915B-ED9A-472C-B3B3-F3475FBE3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9600"/>
            <a:ext cx="5181600" cy="4496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/>
              <a:t>		FINLAND</a:t>
            </a:r>
          </a:p>
          <a:p>
            <a:r>
              <a:rPr lang="en-GB" sz="2600" b="1" dirty="0"/>
              <a:t>Lead partner: </a:t>
            </a:r>
            <a:r>
              <a:rPr lang="en-GB" sz="2600" dirty="0"/>
              <a:t>Inari Municipality</a:t>
            </a:r>
          </a:p>
          <a:p>
            <a:r>
              <a:rPr lang="en-GB" sz="2600" dirty="0"/>
              <a:t>Skolt Saami </a:t>
            </a:r>
            <a:r>
              <a:rPr lang="en-GB" sz="2600" dirty="0" err="1"/>
              <a:t>Siida</a:t>
            </a:r>
            <a:r>
              <a:rPr lang="en-GB" sz="2600" dirty="0"/>
              <a:t> Administration</a:t>
            </a:r>
          </a:p>
          <a:p>
            <a:r>
              <a:rPr lang="en-GB" sz="2600" dirty="0"/>
              <a:t>Skolt Saami Cultural Foundation</a:t>
            </a:r>
          </a:p>
          <a:p>
            <a:r>
              <a:rPr lang="en-GB" sz="2600" dirty="0"/>
              <a:t>Sámi Parliament in Finland</a:t>
            </a:r>
          </a:p>
          <a:p>
            <a:r>
              <a:rPr lang="en-GB" sz="2600" dirty="0"/>
              <a:t>Sámi Education Institute, Inari</a:t>
            </a:r>
          </a:p>
          <a:p>
            <a:r>
              <a:rPr lang="en-GB" sz="2600" dirty="0"/>
              <a:t>University of Oulu, </a:t>
            </a:r>
            <a:r>
              <a:rPr lang="en-GB" sz="2600" dirty="0" err="1"/>
              <a:t>Giellagas</a:t>
            </a:r>
            <a:r>
              <a:rPr lang="en-GB" sz="2600" dirty="0"/>
              <a:t> Institute for</a:t>
            </a:r>
            <a:r>
              <a:rPr lang="en-GB" sz="2600" b="1" dirty="0"/>
              <a:t> </a:t>
            </a:r>
            <a:r>
              <a:rPr lang="en-GB" sz="2600" dirty="0"/>
              <a:t>Sámi Studies</a:t>
            </a:r>
          </a:p>
          <a:p>
            <a:endParaRPr lang="en-GB" dirty="0"/>
          </a:p>
          <a:p>
            <a:endParaRPr lang="en-GB" sz="2600" dirty="0"/>
          </a:p>
          <a:p>
            <a:endParaRPr lang="en-GB" sz="2600" dirty="0"/>
          </a:p>
          <a:p>
            <a:endParaRPr lang="en-GB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0FEC95-3617-4A7B-9DF7-FB25FCCAD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0180" y="1026160"/>
            <a:ext cx="5181600" cy="5487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/>
              <a:t>		NORWAY</a:t>
            </a:r>
          </a:p>
          <a:p>
            <a:r>
              <a:rPr lang="en-GB" sz="2600" b="1" dirty="0"/>
              <a:t>Lead partner: </a:t>
            </a:r>
            <a:r>
              <a:rPr lang="en-GB" sz="2600" dirty="0"/>
              <a:t>S</a:t>
            </a:r>
            <a:r>
              <a:rPr lang="nb-NO" sz="2600" dirty="0"/>
              <a:t>ør-Varanger </a:t>
            </a:r>
            <a:r>
              <a:rPr lang="nb-NO" sz="2600" dirty="0" err="1"/>
              <a:t>Municipality</a:t>
            </a:r>
            <a:endParaRPr lang="nb-NO" sz="2600" dirty="0"/>
          </a:p>
          <a:p>
            <a:r>
              <a:rPr lang="nb-NO" sz="2600" dirty="0" err="1"/>
              <a:t>Ä'vv</a:t>
            </a:r>
            <a:r>
              <a:rPr lang="nb-NO" sz="2600" dirty="0"/>
              <a:t> Skolt </a:t>
            </a:r>
            <a:r>
              <a:rPr lang="nb-NO" sz="2600" dirty="0" err="1"/>
              <a:t>Saami</a:t>
            </a:r>
            <a:r>
              <a:rPr lang="nb-NO" sz="2600" dirty="0"/>
              <a:t> Museum, Neiden</a:t>
            </a:r>
          </a:p>
          <a:p>
            <a:r>
              <a:rPr lang="en-GB" sz="2600" dirty="0"/>
              <a:t>Tana and </a:t>
            </a:r>
            <a:r>
              <a:rPr lang="en-GB" sz="2600" dirty="0" err="1"/>
              <a:t>Varanger</a:t>
            </a:r>
            <a:r>
              <a:rPr lang="en-GB" sz="2600" dirty="0"/>
              <a:t> Museum </a:t>
            </a:r>
            <a:r>
              <a:rPr lang="en-GB" sz="2600" dirty="0" err="1"/>
              <a:t>Siida</a:t>
            </a:r>
            <a:endParaRPr lang="en-GB" sz="2600" dirty="0"/>
          </a:p>
          <a:p>
            <a:r>
              <a:rPr lang="en-GB" sz="2600" dirty="0" err="1"/>
              <a:t>Norrõs</a:t>
            </a:r>
            <a:r>
              <a:rPr lang="en-GB" sz="2600" dirty="0"/>
              <a:t> Skolt Saami Association</a:t>
            </a:r>
            <a:endParaRPr lang="nb-NO" sz="2600" dirty="0"/>
          </a:p>
          <a:p>
            <a:r>
              <a:rPr lang="en-GB" sz="2600" dirty="0"/>
              <a:t>Sámi Parliament in Norway</a:t>
            </a:r>
          </a:p>
          <a:p>
            <a:r>
              <a:rPr lang="en-GB" sz="2600" dirty="0" err="1"/>
              <a:t>Pikene</a:t>
            </a:r>
            <a:r>
              <a:rPr lang="en-GB" sz="2600" dirty="0"/>
              <a:t> </a:t>
            </a:r>
            <a:r>
              <a:rPr lang="en-GB" sz="2600" dirty="0" err="1"/>
              <a:t>på</a:t>
            </a:r>
            <a:r>
              <a:rPr lang="en-GB" sz="2600" dirty="0"/>
              <a:t> </a:t>
            </a:r>
            <a:r>
              <a:rPr lang="en-GB" sz="2600" dirty="0" err="1"/>
              <a:t>Broen</a:t>
            </a:r>
            <a:endParaRPr lang="en-GB" sz="2600" dirty="0"/>
          </a:p>
          <a:p>
            <a:r>
              <a:rPr lang="en-GB" sz="2600" dirty="0" err="1"/>
              <a:t>Sør-Varanger</a:t>
            </a:r>
            <a:r>
              <a:rPr lang="en-GB" sz="2600" dirty="0"/>
              <a:t> Culture School</a:t>
            </a:r>
          </a:p>
          <a:p>
            <a:r>
              <a:rPr lang="en-GB" sz="2600" dirty="0" err="1"/>
              <a:t>Pasvik</a:t>
            </a:r>
            <a:r>
              <a:rPr lang="en-GB" sz="2600" dirty="0"/>
              <a:t> Folk</a:t>
            </a:r>
            <a:r>
              <a:rPr lang="nb-NO" sz="2600" dirty="0"/>
              <a:t>høg</a:t>
            </a:r>
            <a:r>
              <a:rPr lang="en-GB" sz="2600" dirty="0" err="1"/>
              <a:t>skole</a:t>
            </a:r>
            <a:endParaRPr lang="en-GB" sz="2600" dirty="0"/>
          </a:p>
          <a:p>
            <a:r>
              <a:rPr lang="en-GB" sz="2600" dirty="0"/>
              <a:t>NIBIO </a:t>
            </a:r>
            <a:r>
              <a:rPr lang="en-GB" sz="2600" dirty="0" err="1"/>
              <a:t>Svanhovd</a:t>
            </a:r>
            <a:endParaRPr lang="en-GB" sz="2600" dirty="0"/>
          </a:p>
          <a:p>
            <a:r>
              <a:rPr lang="en-GB" sz="2600" dirty="0" err="1"/>
              <a:t>UiT</a:t>
            </a:r>
            <a:r>
              <a:rPr lang="en-GB" sz="2600" dirty="0"/>
              <a:t> The Arctic University of Norway</a:t>
            </a:r>
          </a:p>
          <a:p>
            <a:endParaRPr lang="nb-NO" sz="2600" dirty="0"/>
          </a:p>
          <a:p>
            <a:endParaRPr lang="en-GB" dirty="0"/>
          </a:p>
        </p:txBody>
      </p:sp>
      <p:sp>
        <p:nvSpPr>
          <p:cNvPr id="11" name="Pil: venstre og høyre 10">
            <a:extLst>
              <a:ext uri="{FF2B5EF4-FFF2-40B4-BE49-F238E27FC236}">
                <a16:creationId xmlns:a16="http://schemas.microsoft.com/office/drawing/2014/main" id="{EDB8872D-D520-4B85-9362-6660D5ED788E}"/>
              </a:ext>
            </a:extLst>
          </p:cNvPr>
          <p:cNvSpPr/>
          <p:nvPr/>
        </p:nvSpPr>
        <p:spPr>
          <a:xfrm flipH="1" flipV="1">
            <a:off x="5617655" y="3258072"/>
            <a:ext cx="840740" cy="411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l: venstre 11">
            <a:extLst>
              <a:ext uri="{FF2B5EF4-FFF2-40B4-BE49-F238E27FC236}">
                <a16:creationId xmlns:a16="http://schemas.microsoft.com/office/drawing/2014/main" id="{24020474-829A-4D7D-B5C3-E19C733010A0}"/>
              </a:ext>
            </a:extLst>
          </p:cNvPr>
          <p:cNvSpPr/>
          <p:nvPr/>
        </p:nvSpPr>
        <p:spPr>
          <a:xfrm>
            <a:off x="5554345" y="4517353"/>
            <a:ext cx="842264" cy="4118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E4A08E7A-2B28-44C3-9797-FEECA4041121}"/>
              </a:ext>
            </a:extLst>
          </p:cNvPr>
          <p:cNvSpPr/>
          <p:nvPr/>
        </p:nvSpPr>
        <p:spPr>
          <a:xfrm>
            <a:off x="5690046" y="1998791"/>
            <a:ext cx="768349" cy="411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BAF12FC-7A50-46B6-BF44-7C62F6AE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17" y="5377582"/>
            <a:ext cx="5335565" cy="11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D0DAD6-53AD-4332-8DA6-1239F5D1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1: Networking. Cooperation and knowledge exchange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CFF51131-3D46-4069-BF62-24D73B903C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43088"/>
            <a:ext cx="5981700" cy="4486275"/>
          </a:xfrm>
        </p:spPr>
      </p:pic>
      <p:pic>
        <p:nvPicPr>
          <p:cNvPr id="18" name="Plassholder for innhold 17">
            <a:extLst>
              <a:ext uri="{FF2B5EF4-FFF2-40B4-BE49-F238E27FC236}">
                <a16:creationId xmlns:a16="http://schemas.microsoft.com/office/drawing/2014/main" id="{763EB65D-288D-4A21-ABF8-867F63608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21431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7826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C045F-3C21-41B5-AB7D-70B086D8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2: Skolt Saami Language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F817C2-73BE-4E15-9D99-15B479401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60" y="1825625"/>
            <a:ext cx="5181600" cy="4351338"/>
          </a:xfrm>
        </p:spPr>
        <p:txBody>
          <a:bodyPr/>
          <a:lstStyle/>
          <a:p>
            <a:r>
              <a:rPr lang="en-GB" b="1" dirty="0" err="1"/>
              <a:t>Nuõrttsäämkiõll</a:t>
            </a:r>
            <a:r>
              <a:rPr lang="en-GB" b="1" dirty="0"/>
              <a:t> </a:t>
            </a:r>
            <a:r>
              <a:rPr lang="en-GB" dirty="0"/>
              <a:t>– in UNESCO endangered languages list</a:t>
            </a:r>
            <a:endParaRPr lang="en-GB" b="1" dirty="0"/>
          </a:p>
          <a:p>
            <a:r>
              <a:rPr lang="en-GB" dirty="0"/>
              <a:t>Norway (2021): about 400 Skolt Saami and 10-12 speakers</a:t>
            </a:r>
          </a:p>
          <a:p>
            <a:r>
              <a:rPr lang="en-GB" dirty="0"/>
              <a:t>Finland: 600-700 and about 300 speakers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Pilot course for </a:t>
            </a:r>
            <a:r>
              <a:rPr lang="nb-NO" sz="3200" b="1" dirty="0"/>
              <a:t>Sør</a:t>
            </a:r>
            <a:r>
              <a:rPr lang="en-GB" sz="3200" b="1" dirty="0"/>
              <a:t>-</a:t>
            </a:r>
            <a:r>
              <a:rPr lang="en-GB" sz="3200" b="1" dirty="0" err="1"/>
              <a:t>Varanger</a:t>
            </a:r>
            <a:endParaRPr lang="en-GB" sz="3200" b="1" dirty="0"/>
          </a:p>
        </p:txBody>
      </p:sp>
      <p:sp>
        <p:nvSpPr>
          <p:cNvPr id="5" name="Pil: ned 4">
            <a:extLst>
              <a:ext uri="{FF2B5EF4-FFF2-40B4-BE49-F238E27FC236}">
                <a16:creationId xmlns:a16="http://schemas.microsoft.com/office/drawing/2014/main" id="{89334B44-BD16-4ACB-9366-8880D5254CFB}"/>
              </a:ext>
            </a:extLst>
          </p:cNvPr>
          <p:cNvSpPr/>
          <p:nvPr/>
        </p:nvSpPr>
        <p:spPr>
          <a:xfrm>
            <a:off x="2682240" y="4328160"/>
            <a:ext cx="345440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596DACD-0DF0-4703-9762-2B0C82E08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1325489"/>
            <a:ext cx="3837031" cy="54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99665F-68AE-4589-94D0-E001D535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3: Skolt Saami Culture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0CD9B5-5157-43EE-8BC0-65B56C72D5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Cultural and language Café </a:t>
            </a:r>
          </a:p>
          <a:p>
            <a:r>
              <a:rPr lang="en-GB" dirty="0"/>
              <a:t>On a regular basis starting today at the library, </a:t>
            </a:r>
            <a:r>
              <a:rPr lang="sv-SE" dirty="0"/>
              <a:t>Ä</a:t>
            </a:r>
            <a:r>
              <a:rPr lang="en-GB" dirty="0"/>
              <a:t>’</a:t>
            </a:r>
            <a:r>
              <a:rPr lang="en-GB" dirty="0" err="1"/>
              <a:t>vv</a:t>
            </a:r>
            <a:r>
              <a:rPr lang="en-GB" dirty="0"/>
              <a:t> museum etc.</a:t>
            </a:r>
          </a:p>
          <a:p>
            <a:r>
              <a:rPr lang="en-GB" dirty="0"/>
              <a:t>Discussions in a cosy and safe environment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B4E509C-EE97-4117-A123-E28CC288F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9" y="1346586"/>
            <a:ext cx="5181600" cy="2675911"/>
          </a:xfr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290903A-7FFE-4429-BC55-434C897AFFDF}"/>
              </a:ext>
            </a:extLst>
          </p:cNvPr>
          <p:cNvSpPr/>
          <p:nvPr/>
        </p:nvSpPr>
        <p:spPr>
          <a:xfrm>
            <a:off x="9251572" y="4022497"/>
            <a:ext cx="307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Photo: MON LEÄM SÄ’MMLAZ </a:t>
            </a:r>
          </a:p>
        </p:txBody>
      </p:sp>
      <p:pic>
        <p:nvPicPr>
          <p:cNvPr id="9" name="Picture 2" descr="Open photo">
            <a:extLst>
              <a:ext uri="{FF2B5EF4-FFF2-40B4-BE49-F238E27FC236}">
                <a16:creationId xmlns:a16="http://schemas.microsoft.com/office/drawing/2014/main" id="{8A7FB4EE-BA62-4036-9B35-2D7ACB4A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9" y="3675538"/>
            <a:ext cx="3978063" cy="29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0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E5EB9-5BF8-4537-B4F5-9A70D6B4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3: Skolt Saami Culture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900068-CCDD-4F05-9E91-AD1430DA3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720" y="1744503"/>
            <a:ext cx="4616662" cy="4138453"/>
          </a:xfrm>
        </p:spPr>
        <p:txBody>
          <a:bodyPr/>
          <a:lstStyle/>
          <a:p>
            <a:r>
              <a:rPr lang="en-GB" dirty="0"/>
              <a:t>Two summer and one winter camps to explore Skolt Saami traditions</a:t>
            </a:r>
          </a:p>
          <a:p>
            <a:r>
              <a:rPr lang="en-GB" dirty="0"/>
              <a:t>Summer camp No.1: </a:t>
            </a:r>
          </a:p>
          <a:p>
            <a:pPr marL="0" indent="0">
              <a:buNone/>
            </a:pPr>
            <a:r>
              <a:rPr lang="en-GB" dirty="0" err="1"/>
              <a:t>Pasvik</a:t>
            </a:r>
            <a:r>
              <a:rPr lang="en-GB" dirty="0"/>
              <a:t>, July 2025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Joint h</a:t>
            </a:r>
            <a:r>
              <a:rPr lang="en-GB" dirty="0" err="1"/>
              <a:t>ikes</a:t>
            </a:r>
            <a:r>
              <a:rPr lang="en-GB" dirty="0"/>
              <a:t> in the areas of traditional settlements</a:t>
            </a:r>
          </a:p>
          <a:p>
            <a:endParaRPr lang="en-GB" dirty="0"/>
          </a:p>
        </p:txBody>
      </p:sp>
      <p:pic>
        <p:nvPicPr>
          <p:cNvPr id="4098" name="Picture 2" descr="Open photo">
            <a:extLst>
              <a:ext uri="{FF2B5EF4-FFF2-40B4-BE49-F238E27FC236}">
                <a16:creationId xmlns:a16="http://schemas.microsoft.com/office/drawing/2014/main" id="{1DB7B5FC-31E8-42DA-94BD-0BB80D5DA0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58" y="1326277"/>
            <a:ext cx="4616662" cy="34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hkku beivviin!! 💙💛💚❤️&#10;&#10; #pasvikfolkehogskole #fhsliv #folkehogskolene #frilyntfolkeh&amp;oslash;gskole #lihkkubeivviin">
            <a:extLst>
              <a:ext uri="{FF2B5EF4-FFF2-40B4-BE49-F238E27FC236}">
                <a16:creationId xmlns:a16="http://schemas.microsoft.com/office/drawing/2014/main" id="{433DDB9C-B6FA-4CA2-BE14-606C5F51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43" y="2719547"/>
            <a:ext cx="3310762" cy="41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FC3857-A902-4C93-A3C1-29880803E492}"/>
              </a:ext>
            </a:extLst>
          </p:cNvPr>
          <p:cNvSpPr txBox="1"/>
          <p:nvPr/>
        </p:nvSpPr>
        <p:spPr>
          <a:xfrm>
            <a:off x="2184400" y="6468983"/>
            <a:ext cx="26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Photo: </a:t>
            </a:r>
            <a:r>
              <a:rPr lang="en-GB" dirty="0" err="1"/>
              <a:t>Pasvik</a:t>
            </a:r>
            <a:r>
              <a:rPr lang="en-GB" dirty="0"/>
              <a:t> </a:t>
            </a:r>
            <a:r>
              <a:rPr lang="nb-NO" dirty="0" err="1"/>
              <a:t>Folhøgskole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25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432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Oummu rââst raaj - People cross the borders Sep 2024 - Aug 2026</vt:lpstr>
      <vt:lpstr>PowerPoint-presentasjon</vt:lpstr>
      <vt:lpstr>Who are Skolt Saami?</vt:lpstr>
      <vt:lpstr>PowerPoint-presentasjon</vt:lpstr>
      <vt:lpstr>Project partners</vt:lpstr>
      <vt:lpstr>Work package 1: Networking. Cooperation and knowledge exchange</vt:lpstr>
      <vt:lpstr>Work package 2: Skolt Saami Language</vt:lpstr>
      <vt:lpstr>Work package 3: Skolt Saami Culture</vt:lpstr>
      <vt:lpstr>Work package 3: Skolt Saami Culture</vt:lpstr>
      <vt:lpstr>Work package 3: Skolt Saami Culture</vt:lpstr>
      <vt:lpstr>Work package 3: Skolt Saami Culture</vt:lpstr>
      <vt:lpstr>Thank you! Spä’sseb!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cross the borders</dc:title>
  <dc:creator>Maria Dianova</dc:creator>
  <cp:lastModifiedBy>Maria Dianova</cp:lastModifiedBy>
  <cp:revision>63</cp:revision>
  <cp:lastPrinted>2025-02-20T11:11:56Z</cp:lastPrinted>
  <dcterms:created xsi:type="dcterms:W3CDTF">2025-02-16T20:08:45Z</dcterms:created>
  <dcterms:modified xsi:type="dcterms:W3CDTF">2025-02-26T13:36:58Z</dcterms:modified>
</cp:coreProperties>
</file>