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notesSlides/notesSlide4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4"/>
    <p:sldMasterId id="2147483724" r:id="rId5"/>
    <p:sldMasterId id="2147483738" r:id="rId6"/>
    <p:sldMasterId id="2147483744" r:id="rId7"/>
    <p:sldMasterId id="2147483762" r:id="rId8"/>
    <p:sldMasterId id="2147483776" r:id="rId9"/>
  </p:sldMasterIdLst>
  <p:notesMasterIdLst>
    <p:notesMasterId r:id="rId81"/>
  </p:notesMasterIdLst>
  <p:handoutMasterIdLst>
    <p:handoutMasterId r:id="rId82"/>
  </p:handoutMasterIdLst>
  <p:sldIdLst>
    <p:sldId id="310" r:id="rId10"/>
    <p:sldId id="1025" r:id="rId11"/>
    <p:sldId id="259" r:id="rId12"/>
    <p:sldId id="262" r:id="rId13"/>
    <p:sldId id="265" r:id="rId14"/>
    <p:sldId id="339" r:id="rId15"/>
    <p:sldId id="289" r:id="rId16"/>
    <p:sldId id="345" r:id="rId17"/>
    <p:sldId id="293" r:id="rId18"/>
    <p:sldId id="281" r:id="rId19"/>
    <p:sldId id="1031" r:id="rId20"/>
    <p:sldId id="311" r:id="rId21"/>
    <p:sldId id="269" r:id="rId22"/>
    <p:sldId id="271" r:id="rId23"/>
    <p:sldId id="273" r:id="rId24"/>
    <p:sldId id="275" r:id="rId25"/>
    <p:sldId id="301" r:id="rId26"/>
    <p:sldId id="303" r:id="rId27"/>
    <p:sldId id="280" r:id="rId28"/>
    <p:sldId id="347" r:id="rId29"/>
    <p:sldId id="277" r:id="rId30"/>
    <p:sldId id="348" r:id="rId31"/>
    <p:sldId id="307" r:id="rId32"/>
    <p:sldId id="278" r:id="rId33"/>
    <p:sldId id="344" r:id="rId34"/>
    <p:sldId id="279" r:id="rId35"/>
    <p:sldId id="302" r:id="rId36"/>
    <p:sldId id="343" r:id="rId37"/>
    <p:sldId id="313" r:id="rId38"/>
    <p:sldId id="305" r:id="rId39"/>
    <p:sldId id="314" r:id="rId40"/>
    <p:sldId id="317" r:id="rId41"/>
    <p:sldId id="318" r:id="rId42"/>
    <p:sldId id="319" r:id="rId43"/>
    <p:sldId id="349" r:id="rId44"/>
    <p:sldId id="320" r:id="rId45"/>
    <p:sldId id="321" r:id="rId46"/>
    <p:sldId id="350" r:id="rId47"/>
    <p:sldId id="285" r:id="rId48"/>
    <p:sldId id="286" r:id="rId49"/>
    <p:sldId id="287" r:id="rId50"/>
    <p:sldId id="282" r:id="rId51"/>
    <p:sldId id="306" r:id="rId52"/>
    <p:sldId id="327" r:id="rId53"/>
    <p:sldId id="325" r:id="rId54"/>
    <p:sldId id="326" r:id="rId55"/>
    <p:sldId id="328" r:id="rId56"/>
    <p:sldId id="329" r:id="rId57"/>
    <p:sldId id="337" r:id="rId58"/>
    <p:sldId id="294" r:id="rId59"/>
    <p:sldId id="330" r:id="rId60"/>
    <p:sldId id="332" r:id="rId61"/>
    <p:sldId id="333" r:id="rId62"/>
    <p:sldId id="335" r:id="rId63"/>
    <p:sldId id="336" r:id="rId64"/>
    <p:sldId id="297" r:id="rId65"/>
    <p:sldId id="299" r:id="rId66"/>
    <p:sldId id="290" r:id="rId67"/>
    <p:sldId id="308" r:id="rId68"/>
    <p:sldId id="267" r:id="rId69"/>
    <p:sldId id="270" r:id="rId70"/>
    <p:sldId id="1026" r:id="rId71"/>
    <p:sldId id="268" r:id="rId72"/>
    <p:sldId id="260" r:id="rId73"/>
    <p:sldId id="1027" r:id="rId74"/>
    <p:sldId id="1028" r:id="rId75"/>
    <p:sldId id="1029" r:id="rId76"/>
    <p:sldId id="263" r:id="rId77"/>
    <p:sldId id="266" r:id="rId78"/>
    <p:sldId id="1030" r:id="rId79"/>
    <p:sldId id="300" r:id="rId80"/>
  </p:sldIdLst>
  <p:sldSz cx="12192000" cy="6858000"/>
  <p:notesSz cx="6669088" cy="97536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58"/>
    <a:srgbClr val="BCCFE8"/>
    <a:srgbClr val="008CD3"/>
    <a:srgbClr val="0010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99F8F7-0315-4B3B-AAB2-15BAF50CD052}" v="453" dt="2022-05-31T10:47:30.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9434" autoAdjust="0"/>
  </p:normalViewPr>
  <p:slideViewPr>
    <p:cSldViewPr snapToGrid="0" snapToObjects="1">
      <p:cViewPr varScale="1">
        <p:scale>
          <a:sx n="33" d="100"/>
          <a:sy n="33" d="100"/>
        </p:scale>
        <p:origin x="1912" y="2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microsoft.com/office/2016/11/relationships/changesInfo" Target="changesInfos/changesInfo1.xml"/><Relationship Id="rId61" Type="http://schemas.openxmlformats.org/officeDocument/2006/relationships/slide" Target="slides/slide52.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mund Engdal" userId="f8da325a-9d00-4e35-8d12-6200d8c5fd8b" providerId="ADAL" clId="{2699F8F7-0315-4B3B-AAB2-15BAF50CD052}"/>
    <pc:docChg chg="undo redo custSel addSld delSld modSld sldOrd delMainMaster modNotesMaster modHandout">
      <pc:chgData name="Sigmund Engdal" userId="f8da325a-9d00-4e35-8d12-6200d8c5fd8b" providerId="ADAL" clId="{2699F8F7-0315-4B3B-AAB2-15BAF50CD052}" dt="2022-05-31T11:42:42.412" v="3331" actId="5793"/>
      <pc:docMkLst>
        <pc:docMk/>
      </pc:docMkLst>
      <pc:sldChg chg="del modNotesTx">
        <pc:chgData name="Sigmund Engdal" userId="f8da325a-9d00-4e35-8d12-6200d8c5fd8b" providerId="ADAL" clId="{2699F8F7-0315-4B3B-AAB2-15BAF50CD052}" dt="2022-05-31T07:15:26.617" v="2557" actId="20577"/>
        <pc:sldMkLst>
          <pc:docMk/>
          <pc:sldMk cId="751481538" sldId="259"/>
        </pc:sldMkLst>
      </pc:sldChg>
      <pc:sldChg chg="modSp del mod">
        <pc:chgData name="Sigmund Engdal" userId="f8da325a-9d00-4e35-8d12-6200d8c5fd8b" providerId="ADAL" clId="{2699F8F7-0315-4B3B-AAB2-15BAF50CD052}" dt="2022-05-31T04:54:32.655" v="2102" actId="47"/>
        <pc:sldMkLst>
          <pc:docMk/>
          <pc:sldMk cId="1493365947" sldId="260"/>
        </pc:sldMkLst>
        <pc:spChg chg="mod">
          <ac:chgData name="Sigmund Engdal" userId="f8da325a-9d00-4e35-8d12-6200d8c5fd8b" providerId="ADAL" clId="{2699F8F7-0315-4B3B-AAB2-15BAF50CD052}" dt="2022-05-31T04:50:18.412" v="2101" actId="20577"/>
          <ac:spMkLst>
            <pc:docMk/>
            <pc:sldMk cId="1493365947" sldId="260"/>
            <ac:spMk id="3" creationId="{00000000-0000-0000-0000-000000000000}"/>
          </ac:spMkLst>
        </pc:spChg>
      </pc:sldChg>
      <pc:sldChg chg="del">
        <pc:chgData name="Sigmund Engdal" userId="f8da325a-9d00-4e35-8d12-6200d8c5fd8b" providerId="ADAL" clId="{2699F8F7-0315-4B3B-AAB2-15BAF50CD052}" dt="2022-05-27T13:24:53.171" v="1833" actId="47"/>
        <pc:sldMkLst>
          <pc:docMk/>
          <pc:sldMk cId="1706002331" sldId="261"/>
        </pc:sldMkLst>
      </pc:sldChg>
      <pc:sldChg chg="del">
        <pc:chgData name="Sigmund Engdal" userId="f8da325a-9d00-4e35-8d12-6200d8c5fd8b" providerId="ADAL" clId="{2699F8F7-0315-4B3B-AAB2-15BAF50CD052}" dt="2022-05-27T13:24:53.171" v="1833" actId="47"/>
        <pc:sldMkLst>
          <pc:docMk/>
          <pc:sldMk cId="2153291918" sldId="262"/>
        </pc:sldMkLst>
      </pc:sldChg>
      <pc:sldChg chg="del">
        <pc:chgData name="Sigmund Engdal" userId="f8da325a-9d00-4e35-8d12-6200d8c5fd8b" providerId="ADAL" clId="{2699F8F7-0315-4B3B-AAB2-15BAF50CD052}" dt="2022-05-27T13:24:53.171" v="1833" actId="47"/>
        <pc:sldMkLst>
          <pc:docMk/>
          <pc:sldMk cId="1371832120" sldId="263"/>
        </pc:sldMkLst>
      </pc:sldChg>
      <pc:sldChg chg="del">
        <pc:chgData name="Sigmund Engdal" userId="f8da325a-9d00-4e35-8d12-6200d8c5fd8b" providerId="ADAL" clId="{2699F8F7-0315-4B3B-AAB2-15BAF50CD052}" dt="2022-05-27T13:24:53.171" v="1833" actId="47"/>
        <pc:sldMkLst>
          <pc:docMk/>
          <pc:sldMk cId="3023834195" sldId="264"/>
        </pc:sldMkLst>
      </pc:sldChg>
      <pc:sldChg chg="del">
        <pc:chgData name="Sigmund Engdal" userId="f8da325a-9d00-4e35-8d12-6200d8c5fd8b" providerId="ADAL" clId="{2699F8F7-0315-4B3B-AAB2-15BAF50CD052}" dt="2022-05-27T13:24:53.171" v="1833" actId="47"/>
        <pc:sldMkLst>
          <pc:docMk/>
          <pc:sldMk cId="2730425636" sldId="265"/>
        </pc:sldMkLst>
      </pc:sldChg>
      <pc:sldChg chg="del">
        <pc:chgData name="Sigmund Engdal" userId="f8da325a-9d00-4e35-8d12-6200d8c5fd8b" providerId="ADAL" clId="{2699F8F7-0315-4B3B-AAB2-15BAF50CD052}" dt="2022-05-27T13:24:53.171" v="1833" actId="47"/>
        <pc:sldMkLst>
          <pc:docMk/>
          <pc:sldMk cId="955598948" sldId="266"/>
        </pc:sldMkLst>
      </pc:sldChg>
      <pc:sldChg chg="modSp del mod">
        <pc:chgData name="Sigmund Engdal" userId="f8da325a-9d00-4e35-8d12-6200d8c5fd8b" providerId="ADAL" clId="{2699F8F7-0315-4B3B-AAB2-15BAF50CD052}" dt="2022-05-31T07:02:59.659" v="2437" actId="20577"/>
        <pc:sldMkLst>
          <pc:docMk/>
          <pc:sldMk cId="63412124" sldId="267"/>
        </pc:sldMkLst>
        <pc:spChg chg="mod">
          <ac:chgData name="Sigmund Engdal" userId="f8da325a-9d00-4e35-8d12-6200d8c5fd8b" providerId="ADAL" clId="{2699F8F7-0315-4B3B-AAB2-15BAF50CD052}" dt="2022-05-31T07:02:59.659" v="2437" actId="20577"/>
          <ac:spMkLst>
            <pc:docMk/>
            <pc:sldMk cId="63412124" sldId="267"/>
            <ac:spMk id="4" creationId="{00000000-0000-0000-0000-000000000000}"/>
          </ac:spMkLst>
        </pc:spChg>
      </pc:sldChg>
      <pc:sldChg chg="modNotesTx">
        <pc:chgData name="Sigmund Engdal" userId="f8da325a-9d00-4e35-8d12-6200d8c5fd8b" providerId="ADAL" clId="{2699F8F7-0315-4B3B-AAB2-15BAF50CD052}" dt="2022-05-31T07:46:35.927" v="3117" actId="6549"/>
        <pc:sldMkLst>
          <pc:docMk/>
          <pc:sldMk cId="1072888328" sldId="269"/>
        </pc:sldMkLst>
      </pc:sldChg>
      <pc:sldChg chg="modNotes">
        <pc:chgData name="Sigmund Engdal" userId="f8da325a-9d00-4e35-8d12-6200d8c5fd8b" providerId="ADAL" clId="{2699F8F7-0315-4B3B-AAB2-15BAF50CD052}" dt="2022-05-30T13:07:14.752" v="1969"/>
        <pc:sldMkLst>
          <pc:docMk/>
          <pc:sldMk cId="2202934698" sldId="271"/>
        </pc:sldMkLst>
      </pc:sldChg>
      <pc:sldChg chg="modSp mod modNotes modNotesTx">
        <pc:chgData name="Sigmund Engdal" userId="f8da325a-9d00-4e35-8d12-6200d8c5fd8b" providerId="ADAL" clId="{2699F8F7-0315-4B3B-AAB2-15BAF50CD052}" dt="2022-05-30T13:21:56.106" v="1974"/>
        <pc:sldMkLst>
          <pc:docMk/>
          <pc:sldMk cId="666530592" sldId="273"/>
        </pc:sldMkLst>
        <pc:spChg chg="mod">
          <ac:chgData name="Sigmund Engdal" userId="f8da325a-9d00-4e35-8d12-6200d8c5fd8b" providerId="ADAL" clId="{2699F8F7-0315-4B3B-AAB2-15BAF50CD052}" dt="2022-05-27T09:32:39.955" v="37"/>
          <ac:spMkLst>
            <pc:docMk/>
            <pc:sldMk cId="666530592" sldId="273"/>
            <ac:spMk id="154627" creationId="{00000000-0000-0000-0000-000000000000}"/>
          </ac:spMkLst>
        </pc:spChg>
      </pc:sldChg>
      <pc:sldChg chg="del">
        <pc:chgData name="Sigmund Engdal" userId="f8da325a-9d00-4e35-8d12-6200d8c5fd8b" providerId="ADAL" clId="{2699F8F7-0315-4B3B-AAB2-15BAF50CD052}" dt="2022-05-27T09:34:40.257" v="38" actId="47"/>
        <pc:sldMkLst>
          <pc:docMk/>
          <pc:sldMk cId="3747125327" sldId="274"/>
        </pc:sldMkLst>
      </pc:sldChg>
      <pc:sldChg chg="modSp add del mod">
        <pc:chgData name="Sigmund Engdal" userId="f8da325a-9d00-4e35-8d12-6200d8c5fd8b" providerId="ADAL" clId="{2699F8F7-0315-4B3B-AAB2-15BAF50CD052}" dt="2022-05-27T09:39:40.078" v="125" actId="6549"/>
        <pc:sldMkLst>
          <pc:docMk/>
          <pc:sldMk cId="1501253154" sldId="275"/>
        </pc:sldMkLst>
        <pc:spChg chg="mod">
          <ac:chgData name="Sigmund Engdal" userId="f8da325a-9d00-4e35-8d12-6200d8c5fd8b" providerId="ADAL" clId="{2699F8F7-0315-4B3B-AAB2-15BAF50CD052}" dt="2022-05-27T09:35:31.036" v="91" actId="20577"/>
          <ac:spMkLst>
            <pc:docMk/>
            <pc:sldMk cId="1501253154" sldId="275"/>
            <ac:spMk id="157698" creationId="{00000000-0000-0000-0000-000000000000}"/>
          </ac:spMkLst>
        </pc:spChg>
        <pc:spChg chg="mod">
          <ac:chgData name="Sigmund Engdal" userId="f8da325a-9d00-4e35-8d12-6200d8c5fd8b" providerId="ADAL" clId="{2699F8F7-0315-4B3B-AAB2-15BAF50CD052}" dt="2022-05-27T09:39:40.078" v="125" actId="6549"/>
          <ac:spMkLst>
            <pc:docMk/>
            <pc:sldMk cId="1501253154" sldId="275"/>
            <ac:spMk id="157699" creationId="{00000000-0000-0000-0000-000000000000}"/>
          </ac:spMkLst>
        </pc:spChg>
      </pc:sldChg>
      <pc:sldChg chg="modSp del ord modAnim modNotes">
        <pc:chgData name="Sigmund Engdal" userId="f8da325a-9d00-4e35-8d12-6200d8c5fd8b" providerId="ADAL" clId="{2699F8F7-0315-4B3B-AAB2-15BAF50CD052}" dt="2022-05-30T13:39:26.613" v="2049" actId="47"/>
        <pc:sldMkLst>
          <pc:docMk/>
          <pc:sldMk cId="3908328962" sldId="277"/>
        </pc:sldMkLst>
        <pc:spChg chg="mod">
          <ac:chgData name="Sigmund Engdal" userId="f8da325a-9d00-4e35-8d12-6200d8c5fd8b" providerId="ADAL" clId="{2699F8F7-0315-4B3B-AAB2-15BAF50CD052}" dt="2022-05-27T09:41:00.921" v="127" actId="20578"/>
          <ac:spMkLst>
            <pc:docMk/>
            <pc:sldMk cId="3908328962" sldId="277"/>
            <ac:spMk id="93187" creationId="{00000000-0000-0000-0000-000000000000}"/>
          </ac:spMkLst>
        </pc:spChg>
      </pc:sldChg>
      <pc:sldChg chg="modSp mod ord">
        <pc:chgData name="Sigmund Engdal" userId="f8da325a-9d00-4e35-8d12-6200d8c5fd8b" providerId="ADAL" clId="{2699F8F7-0315-4B3B-AAB2-15BAF50CD052}" dt="2022-05-31T10:39:29.733" v="3216" actId="20577"/>
        <pc:sldMkLst>
          <pc:docMk/>
          <pc:sldMk cId="1168654119" sldId="278"/>
        </pc:sldMkLst>
        <pc:spChg chg="mod">
          <ac:chgData name="Sigmund Engdal" userId="f8da325a-9d00-4e35-8d12-6200d8c5fd8b" providerId="ADAL" clId="{2699F8F7-0315-4B3B-AAB2-15BAF50CD052}" dt="2022-05-31T10:39:29.733" v="3216" actId="20577"/>
          <ac:spMkLst>
            <pc:docMk/>
            <pc:sldMk cId="1168654119" sldId="278"/>
            <ac:spMk id="159746" creationId="{00000000-0000-0000-0000-000000000000}"/>
          </ac:spMkLst>
        </pc:spChg>
      </pc:sldChg>
      <pc:sldChg chg="ord modNotes modNotesTx">
        <pc:chgData name="Sigmund Engdal" userId="f8da325a-9d00-4e35-8d12-6200d8c5fd8b" providerId="ADAL" clId="{2699F8F7-0315-4B3B-AAB2-15BAF50CD052}" dt="2022-05-31T07:26:46.493" v="2710" actId="20577"/>
        <pc:sldMkLst>
          <pc:docMk/>
          <pc:sldMk cId="2168803354" sldId="279"/>
        </pc:sldMkLst>
      </pc:sldChg>
      <pc:sldChg chg="modSp">
        <pc:chgData name="Sigmund Engdal" userId="f8da325a-9d00-4e35-8d12-6200d8c5fd8b" providerId="ADAL" clId="{2699F8F7-0315-4B3B-AAB2-15BAF50CD052}" dt="2022-05-31T10:42:19.107" v="3259" actId="20577"/>
        <pc:sldMkLst>
          <pc:docMk/>
          <pc:sldMk cId="3068774613" sldId="280"/>
        </pc:sldMkLst>
        <pc:spChg chg="mod">
          <ac:chgData name="Sigmund Engdal" userId="f8da325a-9d00-4e35-8d12-6200d8c5fd8b" providerId="ADAL" clId="{2699F8F7-0315-4B3B-AAB2-15BAF50CD052}" dt="2022-05-31T10:42:19.107" v="3259" actId="20577"/>
          <ac:spMkLst>
            <pc:docMk/>
            <pc:sldMk cId="3068774613" sldId="280"/>
            <ac:spMk id="120835" creationId="{00000000-0000-0000-0000-000000000000}"/>
          </ac:spMkLst>
        </pc:spChg>
      </pc:sldChg>
      <pc:sldChg chg="del">
        <pc:chgData name="Sigmund Engdal" userId="f8da325a-9d00-4e35-8d12-6200d8c5fd8b" providerId="ADAL" clId="{2699F8F7-0315-4B3B-AAB2-15BAF50CD052}" dt="2022-05-31T06:59:11.164" v="2429" actId="2696"/>
        <pc:sldMkLst>
          <pc:docMk/>
          <pc:sldMk cId="3524516394" sldId="280"/>
        </pc:sldMkLst>
      </pc:sldChg>
      <pc:sldChg chg="del">
        <pc:chgData name="Sigmund Engdal" userId="f8da325a-9d00-4e35-8d12-6200d8c5fd8b" providerId="ADAL" clId="{2699F8F7-0315-4B3B-AAB2-15BAF50CD052}" dt="2022-05-27T10:59:28.847" v="1282" actId="47"/>
        <pc:sldMkLst>
          <pc:docMk/>
          <pc:sldMk cId="900196243" sldId="281"/>
        </pc:sldMkLst>
      </pc:sldChg>
      <pc:sldChg chg="modSp mod modNotesTx">
        <pc:chgData name="Sigmund Engdal" userId="f8da325a-9d00-4e35-8d12-6200d8c5fd8b" providerId="ADAL" clId="{2699F8F7-0315-4B3B-AAB2-15BAF50CD052}" dt="2022-05-31T07:41:37.219" v="3033" actId="20577"/>
        <pc:sldMkLst>
          <pc:docMk/>
          <pc:sldMk cId="2508073616" sldId="281"/>
        </pc:sldMkLst>
        <pc:spChg chg="mod">
          <ac:chgData name="Sigmund Engdal" userId="f8da325a-9d00-4e35-8d12-6200d8c5fd8b" providerId="ADAL" clId="{2699F8F7-0315-4B3B-AAB2-15BAF50CD052}" dt="2022-05-31T07:40:54.321" v="3011" actId="27636"/>
          <ac:spMkLst>
            <pc:docMk/>
            <pc:sldMk cId="2508073616" sldId="281"/>
            <ac:spMk id="3" creationId="{00000000-0000-0000-0000-000000000000}"/>
          </ac:spMkLst>
        </pc:spChg>
      </pc:sldChg>
      <pc:sldChg chg="modNotes">
        <pc:chgData name="Sigmund Engdal" userId="f8da325a-9d00-4e35-8d12-6200d8c5fd8b" providerId="ADAL" clId="{2699F8F7-0315-4B3B-AAB2-15BAF50CD052}" dt="2022-05-30T13:07:14.752" v="1969"/>
        <pc:sldMkLst>
          <pc:docMk/>
          <pc:sldMk cId="352974128" sldId="282"/>
        </pc:sldMkLst>
      </pc:sldChg>
      <pc:sldChg chg="del ord">
        <pc:chgData name="Sigmund Engdal" userId="f8da325a-9d00-4e35-8d12-6200d8c5fd8b" providerId="ADAL" clId="{2699F8F7-0315-4B3B-AAB2-15BAF50CD052}" dt="2022-05-27T10:59:33.623" v="1283" actId="2696"/>
        <pc:sldMkLst>
          <pc:docMk/>
          <pc:sldMk cId="1363335148" sldId="282"/>
        </pc:sldMkLst>
      </pc:sldChg>
      <pc:sldChg chg="modSp mod">
        <pc:chgData name="Sigmund Engdal" userId="f8da325a-9d00-4e35-8d12-6200d8c5fd8b" providerId="ADAL" clId="{2699F8F7-0315-4B3B-AAB2-15BAF50CD052}" dt="2022-05-27T11:02:59.559" v="1353" actId="1076"/>
        <pc:sldMkLst>
          <pc:docMk/>
          <pc:sldMk cId="1149600949" sldId="285"/>
        </pc:sldMkLst>
        <pc:spChg chg="mod">
          <ac:chgData name="Sigmund Engdal" userId="f8da325a-9d00-4e35-8d12-6200d8c5fd8b" providerId="ADAL" clId="{2699F8F7-0315-4B3B-AAB2-15BAF50CD052}" dt="2022-05-27T11:02:59.559" v="1353" actId="1076"/>
          <ac:spMkLst>
            <pc:docMk/>
            <pc:sldMk cId="1149600949" sldId="285"/>
            <ac:spMk id="2" creationId="{00000000-0000-0000-0000-000000000000}"/>
          </ac:spMkLst>
        </pc:spChg>
      </pc:sldChg>
      <pc:sldChg chg="modSp mod">
        <pc:chgData name="Sigmund Engdal" userId="f8da325a-9d00-4e35-8d12-6200d8c5fd8b" providerId="ADAL" clId="{2699F8F7-0315-4B3B-AAB2-15BAF50CD052}" dt="2022-05-27T11:06:00.953" v="1385" actId="6549"/>
        <pc:sldMkLst>
          <pc:docMk/>
          <pc:sldMk cId="206918616" sldId="286"/>
        </pc:sldMkLst>
        <pc:spChg chg="mod">
          <ac:chgData name="Sigmund Engdal" userId="f8da325a-9d00-4e35-8d12-6200d8c5fd8b" providerId="ADAL" clId="{2699F8F7-0315-4B3B-AAB2-15BAF50CD052}" dt="2022-05-27T11:06:00.953" v="1385" actId="6549"/>
          <ac:spMkLst>
            <pc:docMk/>
            <pc:sldMk cId="206918616" sldId="286"/>
            <ac:spMk id="6" creationId="{00000000-0000-0000-0000-000000000000}"/>
          </ac:spMkLst>
        </pc:spChg>
      </pc:sldChg>
      <pc:sldChg chg="modSp del mod">
        <pc:chgData name="Sigmund Engdal" userId="f8da325a-9d00-4e35-8d12-6200d8c5fd8b" providerId="ADAL" clId="{2699F8F7-0315-4B3B-AAB2-15BAF50CD052}" dt="2022-05-27T11:14:50.477" v="1458" actId="47"/>
        <pc:sldMkLst>
          <pc:docMk/>
          <pc:sldMk cId="4101445622" sldId="288"/>
        </pc:sldMkLst>
        <pc:spChg chg="mod">
          <ac:chgData name="Sigmund Engdal" userId="f8da325a-9d00-4e35-8d12-6200d8c5fd8b" providerId="ADAL" clId="{2699F8F7-0315-4B3B-AAB2-15BAF50CD052}" dt="2022-05-27T11:00:05.135" v="1284" actId="790"/>
          <ac:spMkLst>
            <pc:docMk/>
            <pc:sldMk cId="4101445622" sldId="288"/>
            <ac:spMk id="4" creationId="{00000000-0000-0000-0000-000000000000}"/>
          </ac:spMkLst>
        </pc:spChg>
        <pc:spChg chg="mod">
          <ac:chgData name="Sigmund Engdal" userId="f8da325a-9d00-4e35-8d12-6200d8c5fd8b" providerId="ADAL" clId="{2699F8F7-0315-4B3B-AAB2-15BAF50CD052}" dt="2022-05-27T11:00:27.283" v="1285" actId="790"/>
          <ac:spMkLst>
            <pc:docMk/>
            <pc:sldMk cId="4101445622" sldId="288"/>
            <ac:spMk id="6" creationId="{00000000-0000-0000-0000-000000000000}"/>
          </ac:spMkLst>
        </pc:spChg>
      </pc:sldChg>
      <pc:sldChg chg="modNotesTx">
        <pc:chgData name="Sigmund Engdal" userId="f8da325a-9d00-4e35-8d12-6200d8c5fd8b" providerId="ADAL" clId="{2699F8F7-0315-4B3B-AAB2-15BAF50CD052}" dt="2022-05-31T07:16:44.091" v="2563" actId="6549"/>
        <pc:sldMkLst>
          <pc:docMk/>
          <pc:sldMk cId="2296103716" sldId="289"/>
        </pc:sldMkLst>
      </pc:sldChg>
      <pc:sldChg chg="modNotes modNotesTx">
        <pc:chgData name="Sigmund Engdal" userId="f8da325a-9d00-4e35-8d12-6200d8c5fd8b" providerId="ADAL" clId="{2699F8F7-0315-4B3B-AAB2-15BAF50CD052}" dt="2022-05-31T07:38:52.968" v="2965" actId="20577"/>
        <pc:sldMkLst>
          <pc:docMk/>
          <pc:sldMk cId="4101539999" sldId="290"/>
        </pc:sldMkLst>
      </pc:sldChg>
      <pc:sldChg chg="addSp delSp modSp del mod">
        <pc:chgData name="Sigmund Engdal" userId="f8da325a-9d00-4e35-8d12-6200d8c5fd8b" providerId="ADAL" clId="{2699F8F7-0315-4B3B-AAB2-15BAF50CD052}" dt="2022-05-27T13:31:31.732" v="1912" actId="47"/>
        <pc:sldMkLst>
          <pc:docMk/>
          <pc:sldMk cId="1198404185" sldId="293"/>
        </pc:sldMkLst>
        <pc:spChg chg="add del mod">
          <ac:chgData name="Sigmund Engdal" userId="f8da325a-9d00-4e35-8d12-6200d8c5fd8b" providerId="ADAL" clId="{2699F8F7-0315-4B3B-AAB2-15BAF50CD052}" dt="2022-05-27T13:29:30.484" v="1882" actId="478"/>
          <ac:spMkLst>
            <pc:docMk/>
            <pc:sldMk cId="1198404185" sldId="293"/>
            <ac:spMk id="4" creationId="{5B7D8F7F-0531-432A-9AFB-F5C02A0436A4}"/>
          </ac:spMkLst>
        </pc:spChg>
        <pc:spChg chg="add mod">
          <ac:chgData name="Sigmund Engdal" userId="f8da325a-9d00-4e35-8d12-6200d8c5fd8b" providerId="ADAL" clId="{2699F8F7-0315-4B3B-AAB2-15BAF50CD052}" dt="2022-05-27T13:28:31.580" v="1861" actId="1076"/>
          <ac:spMkLst>
            <pc:docMk/>
            <pc:sldMk cId="1198404185" sldId="293"/>
            <ac:spMk id="6" creationId="{FEEF9DAC-8353-48EB-83A2-E421AAAF39AC}"/>
          </ac:spMkLst>
        </pc:spChg>
        <pc:spChg chg="mod">
          <ac:chgData name="Sigmund Engdal" userId="f8da325a-9d00-4e35-8d12-6200d8c5fd8b" providerId="ADAL" clId="{2699F8F7-0315-4B3B-AAB2-15BAF50CD052}" dt="2022-05-27T13:25:47.635" v="1841" actId="5793"/>
          <ac:spMkLst>
            <pc:docMk/>
            <pc:sldMk cId="1198404185" sldId="293"/>
            <ac:spMk id="4098" creationId="{00000000-0000-0000-0000-000000000000}"/>
          </ac:spMkLst>
        </pc:spChg>
        <pc:spChg chg="mod">
          <ac:chgData name="Sigmund Engdal" userId="f8da325a-9d00-4e35-8d12-6200d8c5fd8b" providerId="ADAL" clId="{2699F8F7-0315-4B3B-AAB2-15BAF50CD052}" dt="2022-05-27T13:30:26.868" v="1894" actId="108"/>
          <ac:spMkLst>
            <pc:docMk/>
            <pc:sldMk cId="1198404185" sldId="293"/>
            <ac:spMk id="4099" creationId="{00000000-0000-0000-0000-000000000000}"/>
          </ac:spMkLst>
        </pc:spChg>
      </pc:sldChg>
      <pc:sldChg chg="addSp modSp mod modAnim">
        <pc:chgData name="Sigmund Engdal" userId="f8da325a-9d00-4e35-8d12-6200d8c5fd8b" providerId="ADAL" clId="{2699F8F7-0315-4B3B-AAB2-15BAF50CD052}" dt="2022-05-31T10:46:55.046" v="3300"/>
        <pc:sldMkLst>
          <pc:docMk/>
          <pc:sldMk cId="3879916379" sldId="294"/>
        </pc:sldMkLst>
        <pc:spChg chg="add mod">
          <ac:chgData name="Sigmund Engdal" userId="f8da325a-9d00-4e35-8d12-6200d8c5fd8b" providerId="ADAL" clId="{2699F8F7-0315-4B3B-AAB2-15BAF50CD052}" dt="2022-05-27T13:27:47.753" v="1851" actId="14100"/>
          <ac:spMkLst>
            <pc:docMk/>
            <pc:sldMk cId="3879916379" sldId="294"/>
            <ac:spMk id="5" creationId="{D16AE0D9-931B-44B0-8C5D-9A892CFF8BE0}"/>
          </ac:spMkLst>
        </pc:spChg>
        <pc:spChg chg="add mod">
          <ac:chgData name="Sigmund Engdal" userId="f8da325a-9d00-4e35-8d12-6200d8c5fd8b" providerId="ADAL" clId="{2699F8F7-0315-4B3B-AAB2-15BAF50CD052}" dt="2022-05-31T10:45:58.520" v="3293" actId="790"/>
          <ac:spMkLst>
            <pc:docMk/>
            <pc:sldMk cId="3879916379" sldId="294"/>
            <ac:spMk id="6" creationId="{BA3A30FB-8FCE-4BAE-A061-6CBA929176FA}"/>
          </ac:spMkLst>
        </pc:spChg>
        <pc:spChg chg="mod">
          <ac:chgData name="Sigmund Engdal" userId="f8da325a-9d00-4e35-8d12-6200d8c5fd8b" providerId="ADAL" clId="{2699F8F7-0315-4B3B-AAB2-15BAF50CD052}" dt="2022-05-31T10:46:07.183" v="3294" actId="790"/>
          <ac:spMkLst>
            <pc:docMk/>
            <pc:sldMk cId="3879916379" sldId="294"/>
            <ac:spMk id="5122" creationId="{00000000-0000-0000-0000-000000000000}"/>
          </ac:spMkLst>
        </pc:spChg>
        <pc:spChg chg="mod">
          <ac:chgData name="Sigmund Engdal" userId="f8da325a-9d00-4e35-8d12-6200d8c5fd8b" providerId="ADAL" clId="{2699F8F7-0315-4B3B-AAB2-15BAF50CD052}" dt="2022-05-31T10:46:14.599" v="3295" actId="790"/>
          <ac:spMkLst>
            <pc:docMk/>
            <pc:sldMk cId="3879916379" sldId="294"/>
            <ac:spMk id="5123" creationId="{00000000-0000-0000-0000-000000000000}"/>
          </ac:spMkLst>
        </pc:spChg>
      </pc:sldChg>
      <pc:sldChg chg="del">
        <pc:chgData name="Sigmund Engdal" userId="f8da325a-9d00-4e35-8d12-6200d8c5fd8b" providerId="ADAL" clId="{2699F8F7-0315-4B3B-AAB2-15BAF50CD052}" dt="2022-05-27T13:21:29.196" v="1828" actId="47"/>
        <pc:sldMkLst>
          <pc:docMk/>
          <pc:sldMk cId="3114382919" sldId="297"/>
        </pc:sldMkLst>
      </pc:sldChg>
      <pc:sldChg chg="modSp mod">
        <pc:chgData name="Sigmund Engdal" userId="f8da325a-9d00-4e35-8d12-6200d8c5fd8b" providerId="ADAL" clId="{2699F8F7-0315-4B3B-AAB2-15BAF50CD052}" dt="2022-05-31T07:34:11.806" v="2809" actId="20577"/>
        <pc:sldMkLst>
          <pc:docMk/>
          <pc:sldMk cId="351112613" sldId="299"/>
        </pc:sldMkLst>
        <pc:spChg chg="mod">
          <ac:chgData name="Sigmund Engdal" userId="f8da325a-9d00-4e35-8d12-6200d8c5fd8b" providerId="ADAL" clId="{2699F8F7-0315-4B3B-AAB2-15BAF50CD052}" dt="2022-05-31T07:34:11.806" v="2809" actId="20577"/>
          <ac:spMkLst>
            <pc:docMk/>
            <pc:sldMk cId="351112613" sldId="299"/>
            <ac:spMk id="2" creationId="{00000000-0000-0000-0000-000000000000}"/>
          </ac:spMkLst>
        </pc:spChg>
      </pc:sldChg>
      <pc:sldChg chg="modNotes modNotesTx">
        <pc:chgData name="Sigmund Engdal" userId="f8da325a-9d00-4e35-8d12-6200d8c5fd8b" providerId="ADAL" clId="{2699F8F7-0315-4B3B-AAB2-15BAF50CD052}" dt="2022-05-31T07:47:32.021" v="3128" actId="20577"/>
        <pc:sldMkLst>
          <pc:docMk/>
          <pc:sldMk cId="364354554" sldId="301"/>
        </pc:sldMkLst>
      </pc:sldChg>
      <pc:sldChg chg="mod modShow modNotesTx">
        <pc:chgData name="Sigmund Engdal" userId="f8da325a-9d00-4e35-8d12-6200d8c5fd8b" providerId="ADAL" clId="{2699F8F7-0315-4B3B-AAB2-15BAF50CD052}" dt="2022-05-30T13:29:02.689" v="2024" actId="255"/>
        <pc:sldMkLst>
          <pc:docMk/>
          <pc:sldMk cId="3100190153" sldId="303"/>
        </pc:sldMkLst>
      </pc:sldChg>
      <pc:sldChg chg="addSp delSp modSp mod">
        <pc:chgData name="Sigmund Engdal" userId="f8da325a-9d00-4e35-8d12-6200d8c5fd8b" providerId="ADAL" clId="{2699F8F7-0315-4B3B-AAB2-15BAF50CD052}" dt="2022-05-27T10:07:26.687" v="362" actId="20577"/>
        <pc:sldMkLst>
          <pc:docMk/>
          <pc:sldMk cId="3522759924" sldId="305"/>
        </pc:sldMkLst>
        <pc:spChg chg="mod">
          <ac:chgData name="Sigmund Engdal" userId="f8da325a-9d00-4e35-8d12-6200d8c5fd8b" providerId="ADAL" clId="{2699F8F7-0315-4B3B-AAB2-15BAF50CD052}" dt="2022-05-27T10:07:26.687" v="362" actId="20577"/>
          <ac:spMkLst>
            <pc:docMk/>
            <pc:sldMk cId="3522759924" sldId="305"/>
            <ac:spMk id="40971" creationId="{00000000-0000-0000-0000-000000000000}"/>
          </ac:spMkLst>
        </pc:spChg>
        <pc:picChg chg="del">
          <ac:chgData name="Sigmund Engdal" userId="f8da325a-9d00-4e35-8d12-6200d8c5fd8b" providerId="ADAL" clId="{2699F8F7-0315-4B3B-AAB2-15BAF50CD052}" dt="2022-05-27T10:03:33.135" v="226" actId="478"/>
          <ac:picMkLst>
            <pc:docMk/>
            <pc:sldMk cId="3522759924" sldId="305"/>
            <ac:picMk id="2" creationId="{00000000-0000-0000-0000-000000000000}"/>
          </ac:picMkLst>
        </pc:picChg>
        <pc:picChg chg="add mod">
          <ac:chgData name="Sigmund Engdal" userId="f8da325a-9d00-4e35-8d12-6200d8c5fd8b" providerId="ADAL" clId="{2699F8F7-0315-4B3B-AAB2-15BAF50CD052}" dt="2022-05-27T10:03:58.435" v="231" actId="1076"/>
          <ac:picMkLst>
            <pc:docMk/>
            <pc:sldMk cId="3522759924" sldId="305"/>
            <ac:picMk id="4" creationId="{9528E7E0-ED71-4D2B-8B71-C3132551743F}"/>
          </ac:picMkLst>
        </pc:picChg>
      </pc:sldChg>
      <pc:sldChg chg="del">
        <pc:chgData name="Sigmund Engdal" userId="f8da325a-9d00-4e35-8d12-6200d8c5fd8b" providerId="ADAL" clId="{2699F8F7-0315-4B3B-AAB2-15BAF50CD052}" dt="2022-05-27T10:59:33.623" v="1283" actId="2696"/>
        <pc:sldMkLst>
          <pc:docMk/>
          <pc:sldMk cId="815026623" sldId="306"/>
        </pc:sldMkLst>
      </pc:sldChg>
      <pc:sldChg chg="modSp mod ord modNotes">
        <pc:chgData name="Sigmund Engdal" userId="f8da325a-9d00-4e35-8d12-6200d8c5fd8b" providerId="ADAL" clId="{2699F8F7-0315-4B3B-AAB2-15BAF50CD052}" dt="2022-05-31T06:59:25.788" v="2432"/>
        <pc:sldMkLst>
          <pc:docMk/>
          <pc:sldMk cId="395447284" sldId="307"/>
        </pc:sldMkLst>
        <pc:spChg chg="mod">
          <ac:chgData name="Sigmund Engdal" userId="f8da325a-9d00-4e35-8d12-6200d8c5fd8b" providerId="ADAL" clId="{2699F8F7-0315-4B3B-AAB2-15BAF50CD052}" dt="2022-05-27T09:40:04.231" v="126" actId="20577"/>
          <ac:spMkLst>
            <pc:docMk/>
            <pc:sldMk cId="395447284" sldId="307"/>
            <ac:spMk id="168962" creationId="{00000000-0000-0000-0000-000000000000}"/>
          </ac:spMkLst>
        </pc:spChg>
      </pc:sldChg>
      <pc:sldChg chg="modSp mod modNotes">
        <pc:chgData name="Sigmund Engdal" userId="f8da325a-9d00-4e35-8d12-6200d8c5fd8b" providerId="ADAL" clId="{2699F8F7-0315-4B3B-AAB2-15BAF50CD052}" dt="2022-05-31T10:48:52.833" v="3316" actId="20577"/>
        <pc:sldMkLst>
          <pc:docMk/>
          <pc:sldMk cId="2177869334" sldId="308"/>
        </pc:sldMkLst>
        <pc:spChg chg="mod">
          <ac:chgData name="Sigmund Engdal" userId="f8da325a-9d00-4e35-8d12-6200d8c5fd8b" providerId="ADAL" clId="{2699F8F7-0315-4B3B-AAB2-15BAF50CD052}" dt="2022-05-31T10:48:52.833" v="3316" actId="20577"/>
          <ac:spMkLst>
            <pc:docMk/>
            <pc:sldMk cId="2177869334" sldId="308"/>
            <ac:spMk id="168962" creationId="{00000000-0000-0000-0000-000000000000}"/>
          </ac:spMkLst>
        </pc:spChg>
      </pc:sldChg>
      <pc:sldChg chg="modSp mod modNotes">
        <pc:chgData name="Sigmund Engdal" userId="f8da325a-9d00-4e35-8d12-6200d8c5fd8b" providerId="ADAL" clId="{2699F8F7-0315-4B3B-AAB2-15BAF50CD052}" dt="2022-05-31T04:46:38.570" v="2100" actId="790"/>
        <pc:sldMkLst>
          <pc:docMk/>
          <pc:sldMk cId="2851624690" sldId="310"/>
        </pc:sldMkLst>
        <pc:spChg chg="mod">
          <ac:chgData name="Sigmund Engdal" userId="f8da325a-9d00-4e35-8d12-6200d8c5fd8b" providerId="ADAL" clId="{2699F8F7-0315-4B3B-AAB2-15BAF50CD052}" dt="2022-05-31T04:46:38.570" v="2100" actId="790"/>
          <ac:spMkLst>
            <pc:docMk/>
            <pc:sldMk cId="2851624690" sldId="310"/>
            <ac:spMk id="7" creationId="{00000000-0000-0000-0000-000000000000}"/>
          </ac:spMkLst>
        </pc:spChg>
      </pc:sldChg>
      <pc:sldChg chg="modSp mod modNotesTx">
        <pc:chgData name="Sigmund Engdal" userId="f8da325a-9d00-4e35-8d12-6200d8c5fd8b" providerId="ADAL" clId="{2699F8F7-0315-4B3B-AAB2-15BAF50CD052}" dt="2022-05-31T11:42:42.412" v="3331" actId="5793"/>
        <pc:sldMkLst>
          <pc:docMk/>
          <pc:sldMk cId="1162450283" sldId="311"/>
        </pc:sldMkLst>
        <pc:spChg chg="mod">
          <ac:chgData name="Sigmund Engdal" userId="f8da325a-9d00-4e35-8d12-6200d8c5fd8b" providerId="ADAL" clId="{2699F8F7-0315-4B3B-AAB2-15BAF50CD052}" dt="2022-05-31T11:42:42.412" v="3331" actId="5793"/>
          <ac:spMkLst>
            <pc:docMk/>
            <pc:sldMk cId="1162450283" sldId="311"/>
            <ac:spMk id="4" creationId="{00000000-0000-0000-0000-000000000000}"/>
          </ac:spMkLst>
        </pc:spChg>
      </pc:sldChg>
      <pc:sldChg chg="addSp delSp modSp del mod setBg delAnim modNotes">
        <pc:chgData name="Sigmund Engdal" userId="f8da325a-9d00-4e35-8d12-6200d8c5fd8b" providerId="ADAL" clId="{2699F8F7-0315-4B3B-AAB2-15BAF50CD052}" dt="2022-05-30T13:32:42.046" v="2026" actId="47"/>
        <pc:sldMkLst>
          <pc:docMk/>
          <pc:sldMk cId="711159703" sldId="312"/>
        </pc:sldMkLst>
        <pc:spChg chg="mod">
          <ac:chgData name="Sigmund Engdal" userId="f8da325a-9d00-4e35-8d12-6200d8c5fd8b" providerId="ADAL" clId="{2699F8F7-0315-4B3B-AAB2-15BAF50CD052}" dt="2022-05-27T09:44:46.607" v="210" actId="20577"/>
          <ac:spMkLst>
            <pc:docMk/>
            <pc:sldMk cId="711159703" sldId="312"/>
            <ac:spMk id="93186" creationId="{00000000-0000-0000-0000-000000000000}"/>
          </ac:spMkLst>
        </pc:spChg>
        <pc:spChg chg="del">
          <ac:chgData name="Sigmund Engdal" userId="f8da325a-9d00-4e35-8d12-6200d8c5fd8b" providerId="ADAL" clId="{2699F8F7-0315-4B3B-AAB2-15BAF50CD052}" dt="2022-05-27T09:45:25.523" v="211" actId="478"/>
          <ac:spMkLst>
            <pc:docMk/>
            <pc:sldMk cId="711159703" sldId="312"/>
            <ac:spMk id="93187" creationId="{00000000-0000-0000-0000-000000000000}"/>
          </ac:spMkLst>
        </pc:spChg>
        <pc:picChg chg="add mod">
          <ac:chgData name="Sigmund Engdal" userId="f8da325a-9d00-4e35-8d12-6200d8c5fd8b" providerId="ADAL" clId="{2699F8F7-0315-4B3B-AAB2-15BAF50CD052}" dt="2022-05-27T09:46:08.790" v="216" actId="1076"/>
          <ac:picMkLst>
            <pc:docMk/>
            <pc:sldMk cId="711159703" sldId="312"/>
            <ac:picMk id="3" creationId="{B66EA2FF-FD76-4B42-9500-2CD3CB07112B}"/>
          </ac:picMkLst>
        </pc:picChg>
        <pc:picChg chg="add mod">
          <ac:chgData name="Sigmund Engdal" userId="f8da325a-9d00-4e35-8d12-6200d8c5fd8b" providerId="ADAL" clId="{2699F8F7-0315-4B3B-AAB2-15BAF50CD052}" dt="2022-05-27T09:46:42.406" v="223" actId="14100"/>
          <ac:picMkLst>
            <pc:docMk/>
            <pc:sldMk cId="711159703" sldId="312"/>
            <ac:picMk id="6" creationId="{F2013783-46A8-4E70-B51C-410C554A9473}"/>
          </ac:picMkLst>
        </pc:picChg>
      </pc:sldChg>
      <pc:sldChg chg="addSp delSp modSp mod">
        <pc:chgData name="Sigmund Engdal" userId="f8da325a-9d00-4e35-8d12-6200d8c5fd8b" providerId="ADAL" clId="{2699F8F7-0315-4B3B-AAB2-15BAF50CD052}" dt="2022-05-27T10:06:42.633" v="339" actId="20577"/>
        <pc:sldMkLst>
          <pc:docMk/>
          <pc:sldMk cId="2625830476" sldId="313"/>
        </pc:sldMkLst>
        <pc:spChg chg="mod">
          <ac:chgData name="Sigmund Engdal" userId="f8da325a-9d00-4e35-8d12-6200d8c5fd8b" providerId="ADAL" clId="{2699F8F7-0315-4B3B-AAB2-15BAF50CD052}" dt="2022-05-27T10:06:42.633" v="339" actId="20577"/>
          <ac:spMkLst>
            <pc:docMk/>
            <pc:sldMk cId="2625830476" sldId="313"/>
            <ac:spMk id="40971" creationId="{00000000-0000-0000-0000-000000000000}"/>
          </ac:spMkLst>
        </pc:spChg>
        <pc:picChg chg="add del mod">
          <ac:chgData name="Sigmund Engdal" userId="f8da325a-9d00-4e35-8d12-6200d8c5fd8b" providerId="ADAL" clId="{2699F8F7-0315-4B3B-AAB2-15BAF50CD052}" dt="2022-05-27T10:05:34.778" v="324" actId="478"/>
          <ac:picMkLst>
            <pc:docMk/>
            <pc:sldMk cId="2625830476" sldId="313"/>
            <ac:picMk id="3" creationId="{CB7C1103-4F38-4BCF-9E95-D29A2310F2C2}"/>
          </ac:picMkLst>
        </pc:picChg>
        <pc:picChg chg="del">
          <ac:chgData name="Sigmund Engdal" userId="f8da325a-9d00-4e35-8d12-6200d8c5fd8b" providerId="ADAL" clId="{2699F8F7-0315-4B3B-AAB2-15BAF50CD052}" dt="2022-05-27T10:04:58.686" v="322" actId="478"/>
          <ac:picMkLst>
            <pc:docMk/>
            <pc:sldMk cId="2625830476" sldId="313"/>
            <ac:picMk id="4" creationId="{9528E7E0-ED71-4D2B-8B71-C3132551743F}"/>
          </ac:picMkLst>
        </pc:picChg>
        <pc:picChg chg="add mod">
          <ac:chgData name="Sigmund Engdal" userId="f8da325a-9d00-4e35-8d12-6200d8c5fd8b" providerId="ADAL" clId="{2699F8F7-0315-4B3B-AAB2-15BAF50CD052}" dt="2022-05-27T10:06:03.044" v="327" actId="14100"/>
          <ac:picMkLst>
            <pc:docMk/>
            <pc:sldMk cId="2625830476" sldId="313"/>
            <ac:picMk id="6" creationId="{8CB7EA8B-6C66-4DD2-B2C6-B2398A4DF63D}"/>
          </ac:picMkLst>
        </pc:picChg>
        <pc:picChg chg="add mod">
          <ac:chgData name="Sigmund Engdal" userId="f8da325a-9d00-4e35-8d12-6200d8c5fd8b" providerId="ADAL" clId="{2699F8F7-0315-4B3B-AAB2-15BAF50CD052}" dt="2022-05-27T10:06:25.090" v="330" actId="1076"/>
          <ac:picMkLst>
            <pc:docMk/>
            <pc:sldMk cId="2625830476" sldId="313"/>
            <ac:picMk id="8" creationId="{8921C1D4-45B4-4688-8666-730DDDEB13E2}"/>
          </ac:picMkLst>
        </pc:picChg>
      </pc:sldChg>
      <pc:sldChg chg="addSp delSp modSp mod">
        <pc:chgData name="Sigmund Engdal" userId="f8da325a-9d00-4e35-8d12-6200d8c5fd8b" providerId="ADAL" clId="{2699F8F7-0315-4B3B-AAB2-15BAF50CD052}" dt="2022-05-27T10:11:25.337" v="374" actId="14100"/>
        <pc:sldMkLst>
          <pc:docMk/>
          <pc:sldMk cId="1966145767" sldId="314"/>
        </pc:sldMkLst>
        <pc:spChg chg="mod">
          <ac:chgData name="Sigmund Engdal" userId="f8da325a-9d00-4e35-8d12-6200d8c5fd8b" providerId="ADAL" clId="{2699F8F7-0315-4B3B-AAB2-15BAF50CD052}" dt="2022-05-27T10:08:28.018" v="370" actId="20577"/>
          <ac:spMkLst>
            <pc:docMk/>
            <pc:sldMk cId="1966145767" sldId="314"/>
            <ac:spMk id="40971" creationId="{00000000-0000-0000-0000-000000000000}"/>
          </ac:spMkLst>
        </pc:spChg>
        <pc:picChg chg="add mod">
          <ac:chgData name="Sigmund Engdal" userId="f8da325a-9d00-4e35-8d12-6200d8c5fd8b" providerId="ADAL" clId="{2699F8F7-0315-4B3B-AAB2-15BAF50CD052}" dt="2022-05-27T10:11:25.337" v="374" actId="14100"/>
          <ac:picMkLst>
            <pc:docMk/>
            <pc:sldMk cId="1966145767" sldId="314"/>
            <ac:picMk id="3" creationId="{62AAD613-47D0-44E0-A6C9-86E5B992A6EF}"/>
          </ac:picMkLst>
        </pc:picChg>
        <pc:picChg chg="del">
          <ac:chgData name="Sigmund Engdal" userId="f8da325a-9d00-4e35-8d12-6200d8c5fd8b" providerId="ADAL" clId="{2699F8F7-0315-4B3B-AAB2-15BAF50CD052}" dt="2022-05-27T10:08:31.149" v="371" actId="478"/>
          <ac:picMkLst>
            <pc:docMk/>
            <pc:sldMk cId="1966145767" sldId="314"/>
            <ac:picMk id="4" creationId="{9528E7E0-ED71-4D2B-8B71-C3132551743F}"/>
          </ac:picMkLst>
        </pc:picChg>
      </pc:sldChg>
      <pc:sldChg chg="addSp delSp modSp del mod modAnim">
        <pc:chgData name="Sigmund Engdal" userId="f8da325a-9d00-4e35-8d12-6200d8c5fd8b" providerId="ADAL" clId="{2699F8F7-0315-4B3B-AAB2-15BAF50CD052}" dt="2022-05-27T15:59:44.735" v="1957" actId="47"/>
        <pc:sldMkLst>
          <pc:docMk/>
          <pc:sldMk cId="2400451196" sldId="315"/>
        </pc:sldMkLst>
        <pc:spChg chg="add mod">
          <ac:chgData name="Sigmund Engdal" userId="f8da325a-9d00-4e35-8d12-6200d8c5fd8b" providerId="ADAL" clId="{2699F8F7-0315-4B3B-AAB2-15BAF50CD052}" dt="2022-05-27T10:14:22.027" v="498" actId="1076"/>
          <ac:spMkLst>
            <pc:docMk/>
            <pc:sldMk cId="2400451196" sldId="315"/>
            <ac:spMk id="5" creationId="{587B3C1A-B5E5-4BCA-9C1B-5045BAFE3201}"/>
          </ac:spMkLst>
        </pc:spChg>
        <pc:spChg chg="mod">
          <ac:chgData name="Sigmund Engdal" userId="f8da325a-9d00-4e35-8d12-6200d8c5fd8b" providerId="ADAL" clId="{2699F8F7-0315-4B3B-AAB2-15BAF50CD052}" dt="2022-05-27T10:18:09.032" v="511" actId="1076"/>
          <ac:spMkLst>
            <pc:docMk/>
            <pc:sldMk cId="2400451196" sldId="315"/>
            <ac:spMk id="40971" creationId="{00000000-0000-0000-0000-000000000000}"/>
          </ac:spMkLst>
        </pc:spChg>
        <pc:picChg chg="del">
          <ac:chgData name="Sigmund Engdal" userId="f8da325a-9d00-4e35-8d12-6200d8c5fd8b" providerId="ADAL" clId="{2699F8F7-0315-4B3B-AAB2-15BAF50CD052}" dt="2022-05-27T10:12:33.298" v="377" actId="478"/>
          <ac:picMkLst>
            <pc:docMk/>
            <pc:sldMk cId="2400451196" sldId="315"/>
            <ac:picMk id="4" creationId="{9528E7E0-ED71-4D2B-8B71-C3132551743F}"/>
          </ac:picMkLst>
        </pc:picChg>
        <pc:picChg chg="add del mod">
          <ac:chgData name="Sigmund Engdal" userId="f8da325a-9d00-4e35-8d12-6200d8c5fd8b" providerId="ADAL" clId="{2699F8F7-0315-4B3B-AAB2-15BAF50CD052}" dt="2022-05-27T10:18:25.474" v="513" actId="478"/>
          <ac:picMkLst>
            <pc:docMk/>
            <pc:sldMk cId="2400451196" sldId="315"/>
            <ac:picMk id="6" creationId="{E6761FB1-B5ED-4FED-A867-CC43DE731BA5}"/>
          </ac:picMkLst>
        </pc:picChg>
        <pc:picChg chg="add del mod">
          <ac:chgData name="Sigmund Engdal" userId="f8da325a-9d00-4e35-8d12-6200d8c5fd8b" providerId="ADAL" clId="{2699F8F7-0315-4B3B-AAB2-15BAF50CD052}" dt="2022-05-27T10:19:02.987" v="519" actId="21"/>
          <ac:picMkLst>
            <pc:docMk/>
            <pc:sldMk cId="2400451196" sldId="315"/>
            <ac:picMk id="8" creationId="{8EFD6E9B-839C-4086-9396-4AE01E834977}"/>
          </ac:picMkLst>
        </pc:picChg>
        <pc:picChg chg="add mod">
          <ac:chgData name="Sigmund Engdal" userId="f8da325a-9d00-4e35-8d12-6200d8c5fd8b" providerId="ADAL" clId="{2699F8F7-0315-4B3B-AAB2-15BAF50CD052}" dt="2022-05-27T10:19:07.544" v="520" actId="1076"/>
          <ac:picMkLst>
            <pc:docMk/>
            <pc:sldMk cId="2400451196" sldId="315"/>
            <ac:picMk id="10" creationId="{DA6FC65F-9DE3-4D41-B6B3-8E82CAE8DD4A}"/>
          </ac:picMkLst>
        </pc:picChg>
        <pc:picChg chg="add mod">
          <ac:chgData name="Sigmund Engdal" userId="f8da325a-9d00-4e35-8d12-6200d8c5fd8b" providerId="ADAL" clId="{2699F8F7-0315-4B3B-AAB2-15BAF50CD052}" dt="2022-05-27T10:19:18.781" v="523" actId="14100"/>
          <ac:picMkLst>
            <pc:docMk/>
            <pc:sldMk cId="2400451196" sldId="315"/>
            <ac:picMk id="12" creationId="{CC5C37B6-8CC4-4489-A601-524530E11A1D}"/>
          </ac:picMkLst>
        </pc:picChg>
        <pc:picChg chg="add mod">
          <ac:chgData name="Sigmund Engdal" userId="f8da325a-9d00-4e35-8d12-6200d8c5fd8b" providerId="ADAL" clId="{2699F8F7-0315-4B3B-AAB2-15BAF50CD052}" dt="2022-05-27T10:19:51.277" v="529" actId="1076"/>
          <ac:picMkLst>
            <pc:docMk/>
            <pc:sldMk cId="2400451196" sldId="315"/>
            <ac:picMk id="13" creationId="{40B8E437-572F-4190-A868-8E1F1AF9B9B4}"/>
          </ac:picMkLst>
        </pc:picChg>
      </pc:sldChg>
      <pc:sldChg chg="del">
        <pc:chgData name="Sigmund Engdal" userId="f8da325a-9d00-4e35-8d12-6200d8c5fd8b" providerId="ADAL" clId="{2699F8F7-0315-4B3B-AAB2-15BAF50CD052}" dt="2022-05-27T15:59:45.857" v="1958" actId="47"/>
        <pc:sldMkLst>
          <pc:docMk/>
          <pc:sldMk cId="3447376726" sldId="316"/>
        </pc:sldMkLst>
      </pc:sldChg>
      <pc:sldChg chg="addSp delSp modSp mod modAnim">
        <pc:chgData name="Sigmund Engdal" userId="f8da325a-9d00-4e35-8d12-6200d8c5fd8b" providerId="ADAL" clId="{2699F8F7-0315-4B3B-AAB2-15BAF50CD052}" dt="2022-05-27T10:25:47.984" v="557"/>
        <pc:sldMkLst>
          <pc:docMk/>
          <pc:sldMk cId="3411351422" sldId="317"/>
        </pc:sldMkLst>
        <pc:picChg chg="add del mod">
          <ac:chgData name="Sigmund Engdal" userId="f8da325a-9d00-4e35-8d12-6200d8c5fd8b" providerId="ADAL" clId="{2699F8F7-0315-4B3B-AAB2-15BAF50CD052}" dt="2022-05-27T10:23:45.911" v="538" actId="478"/>
          <ac:picMkLst>
            <pc:docMk/>
            <pc:sldMk cId="3411351422" sldId="317"/>
            <ac:picMk id="3" creationId="{183A8A17-30F8-4707-AB9F-F0DFB1B07F43}"/>
          </ac:picMkLst>
        </pc:picChg>
        <pc:picChg chg="add mod">
          <ac:chgData name="Sigmund Engdal" userId="f8da325a-9d00-4e35-8d12-6200d8c5fd8b" providerId="ADAL" clId="{2699F8F7-0315-4B3B-AAB2-15BAF50CD052}" dt="2022-05-27T10:24:17.440" v="544" actId="1076"/>
          <ac:picMkLst>
            <pc:docMk/>
            <pc:sldMk cId="3411351422" sldId="317"/>
            <ac:picMk id="6" creationId="{02EA3CAA-ED16-4D56-B61A-5B8719FC2082}"/>
          </ac:picMkLst>
        </pc:picChg>
        <pc:picChg chg="add del mod">
          <ac:chgData name="Sigmund Engdal" userId="f8da325a-9d00-4e35-8d12-6200d8c5fd8b" providerId="ADAL" clId="{2699F8F7-0315-4B3B-AAB2-15BAF50CD052}" dt="2022-05-27T10:25:06.414" v="551" actId="478"/>
          <ac:picMkLst>
            <pc:docMk/>
            <pc:sldMk cId="3411351422" sldId="317"/>
            <ac:picMk id="8" creationId="{B9A23766-A38B-49FC-8055-93C0A955830E}"/>
          </ac:picMkLst>
        </pc:picChg>
        <pc:picChg chg="add mod">
          <ac:chgData name="Sigmund Engdal" userId="f8da325a-9d00-4e35-8d12-6200d8c5fd8b" providerId="ADAL" clId="{2699F8F7-0315-4B3B-AAB2-15BAF50CD052}" dt="2022-05-27T10:25:42.603" v="555" actId="14100"/>
          <ac:picMkLst>
            <pc:docMk/>
            <pc:sldMk cId="3411351422" sldId="317"/>
            <ac:picMk id="11" creationId="{E049FDD0-5CF0-46CC-ACBD-761603510AF3}"/>
          </ac:picMkLst>
        </pc:picChg>
      </pc:sldChg>
      <pc:sldChg chg="addSp delSp modSp mod delAnim">
        <pc:chgData name="Sigmund Engdal" userId="f8da325a-9d00-4e35-8d12-6200d8c5fd8b" providerId="ADAL" clId="{2699F8F7-0315-4B3B-AAB2-15BAF50CD052}" dt="2022-05-27T10:30:40.922" v="833" actId="1076"/>
        <pc:sldMkLst>
          <pc:docMk/>
          <pc:sldMk cId="1436758646" sldId="318"/>
        </pc:sldMkLst>
        <pc:spChg chg="del">
          <ac:chgData name="Sigmund Engdal" userId="f8da325a-9d00-4e35-8d12-6200d8c5fd8b" providerId="ADAL" clId="{2699F8F7-0315-4B3B-AAB2-15BAF50CD052}" dt="2022-05-27T10:26:07.484" v="563" actId="478"/>
          <ac:spMkLst>
            <pc:docMk/>
            <pc:sldMk cId="1436758646" sldId="318"/>
            <ac:spMk id="5" creationId="{587B3C1A-B5E5-4BCA-9C1B-5045BAFE3201}"/>
          </ac:spMkLst>
        </pc:spChg>
        <pc:spChg chg="mod">
          <ac:chgData name="Sigmund Engdal" userId="f8da325a-9d00-4e35-8d12-6200d8c5fd8b" providerId="ADAL" clId="{2699F8F7-0315-4B3B-AAB2-15BAF50CD052}" dt="2022-05-27T10:27:54.365" v="747" actId="20577"/>
          <ac:spMkLst>
            <pc:docMk/>
            <pc:sldMk cId="1436758646" sldId="318"/>
            <ac:spMk id="40971" creationId="{00000000-0000-0000-0000-000000000000}"/>
          </ac:spMkLst>
        </pc:spChg>
        <pc:picChg chg="add mod">
          <ac:chgData name="Sigmund Engdal" userId="f8da325a-9d00-4e35-8d12-6200d8c5fd8b" providerId="ADAL" clId="{2699F8F7-0315-4B3B-AAB2-15BAF50CD052}" dt="2022-05-27T10:28:42.823" v="753" actId="14100"/>
          <ac:picMkLst>
            <pc:docMk/>
            <pc:sldMk cId="1436758646" sldId="318"/>
            <ac:picMk id="3" creationId="{1E033DD7-0FD6-447D-94E0-CE0431BBB880}"/>
          </ac:picMkLst>
        </pc:picChg>
        <pc:picChg chg="del">
          <ac:chgData name="Sigmund Engdal" userId="f8da325a-9d00-4e35-8d12-6200d8c5fd8b" providerId="ADAL" clId="{2699F8F7-0315-4B3B-AAB2-15BAF50CD052}" dt="2022-05-27T10:26:04.296" v="560" actId="478"/>
          <ac:picMkLst>
            <pc:docMk/>
            <pc:sldMk cId="1436758646" sldId="318"/>
            <ac:picMk id="6" creationId="{02EA3CAA-ED16-4D56-B61A-5B8719FC2082}"/>
          </ac:picMkLst>
        </pc:picChg>
        <pc:picChg chg="add mod">
          <ac:chgData name="Sigmund Engdal" userId="f8da325a-9d00-4e35-8d12-6200d8c5fd8b" providerId="ADAL" clId="{2699F8F7-0315-4B3B-AAB2-15BAF50CD052}" dt="2022-05-27T10:29:27.725" v="761" actId="1076"/>
          <ac:picMkLst>
            <pc:docMk/>
            <pc:sldMk cId="1436758646" sldId="318"/>
            <ac:picMk id="7" creationId="{CC244662-182B-4F8B-B7D0-DAB404F8CDA4}"/>
          </ac:picMkLst>
        </pc:picChg>
        <pc:picChg chg="add mod">
          <ac:chgData name="Sigmund Engdal" userId="f8da325a-9d00-4e35-8d12-6200d8c5fd8b" providerId="ADAL" clId="{2699F8F7-0315-4B3B-AAB2-15BAF50CD052}" dt="2022-05-27T10:30:40.922" v="833" actId="1076"/>
          <ac:picMkLst>
            <pc:docMk/>
            <pc:sldMk cId="1436758646" sldId="318"/>
            <ac:picMk id="9" creationId="{B15F3EB8-AD37-41A2-8004-47B96E8E0B02}"/>
          </ac:picMkLst>
        </pc:picChg>
        <pc:picChg chg="del">
          <ac:chgData name="Sigmund Engdal" userId="f8da325a-9d00-4e35-8d12-6200d8c5fd8b" providerId="ADAL" clId="{2699F8F7-0315-4B3B-AAB2-15BAF50CD052}" dt="2022-05-27T10:26:05.798" v="562" actId="478"/>
          <ac:picMkLst>
            <pc:docMk/>
            <pc:sldMk cId="1436758646" sldId="318"/>
            <ac:picMk id="10" creationId="{DA6FC65F-9DE3-4D41-B6B3-8E82CAE8DD4A}"/>
          </ac:picMkLst>
        </pc:picChg>
        <pc:picChg chg="del">
          <ac:chgData name="Sigmund Engdal" userId="f8da325a-9d00-4e35-8d12-6200d8c5fd8b" providerId="ADAL" clId="{2699F8F7-0315-4B3B-AAB2-15BAF50CD052}" dt="2022-05-27T10:26:02.670" v="558" actId="478"/>
          <ac:picMkLst>
            <pc:docMk/>
            <pc:sldMk cId="1436758646" sldId="318"/>
            <ac:picMk id="11" creationId="{E049FDD0-5CF0-46CC-ACBD-761603510AF3}"/>
          </ac:picMkLst>
        </pc:picChg>
        <pc:picChg chg="del">
          <ac:chgData name="Sigmund Engdal" userId="f8da325a-9d00-4e35-8d12-6200d8c5fd8b" providerId="ADAL" clId="{2699F8F7-0315-4B3B-AAB2-15BAF50CD052}" dt="2022-05-27T10:26:05.084" v="561" actId="478"/>
          <ac:picMkLst>
            <pc:docMk/>
            <pc:sldMk cId="1436758646" sldId="318"/>
            <ac:picMk id="12" creationId="{CC5C37B6-8CC4-4489-A601-524530E11A1D}"/>
          </ac:picMkLst>
        </pc:picChg>
        <pc:picChg chg="del">
          <ac:chgData name="Sigmund Engdal" userId="f8da325a-9d00-4e35-8d12-6200d8c5fd8b" providerId="ADAL" clId="{2699F8F7-0315-4B3B-AAB2-15BAF50CD052}" dt="2022-05-27T10:26:03.447" v="559" actId="478"/>
          <ac:picMkLst>
            <pc:docMk/>
            <pc:sldMk cId="1436758646" sldId="318"/>
            <ac:picMk id="13" creationId="{40B8E437-572F-4190-A868-8E1F1AF9B9B4}"/>
          </ac:picMkLst>
        </pc:picChg>
      </pc:sldChg>
      <pc:sldChg chg="addSp delSp modSp mod">
        <pc:chgData name="Sigmund Engdal" userId="f8da325a-9d00-4e35-8d12-6200d8c5fd8b" providerId="ADAL" clId="{2699F8F7-0315-4B3B-AAB2-15BAF50CD052}" dt="2022-05-27T10:32:28.253" v="846" actId="14100"/>
        <pc:sldMkLst>
          <pc:docMk/>
          <pc:sldMk cId="4240466371" sldId="319"/>
        </pc:sldMkLst>
        <pc:spChg chg="mod">
          <ac:chgData name="Sigmund Engdal" userId="f8da325a-9d00-4e35-8d12-6200d8c5fd8b" providerId="ADAL" clId="{2699F8F7-0315-4B3B-AAB2-15BAF50CD052}" dt="2022-05-27T10:30:31.860" v="829" actId="20577"/>
          <ac:spMkLst>
            <pc:docMk/>
            <pc:sldMk cId="4240466371" sldId="319"/>
            <ac:spMk id="40971" creationId="{00000000-0000-0000-0000-000000000000}"/>
          </ac:spMkLst>
        </pc:spChg>
        <pc:picChg chg="del">
          <ac:chgData name="Sigmund Engdal" userId="f8da325a-9d00-4e35-8d12-6200d8c5fd8b" providerId="ADAL" clId="{2699F8F7-0315-4B3B-AAB2-15BAF50CD052}" dt="2022-05-27T10:30:34.773" v="830" actId="478"/>
          <ac:picMkLst>
            <pc:docMk/>
            <pc:sldMk cId="4240466371" sldId="319"/>
            <ac:picMk id="3" creationId="{1E033DD7-0FD6-447D-94E0-CE0431BBB880}"/>
          </ac:picMkLst>
        </pc:picChg>
        <pc:picChg chg="add del mod">
          <ac:chgData name="Sigmund Engdal" userId="f8da325a-9d00-4e35-8d12-6200d8c5fd8b" providerId="ADAL" clId="{2699F8F7-0315-4B3B-AAB2-15BAF50CD052}" dt="2022-05-27T10:31:55.853" v="840" actId="478"/>
          <ac:picMkLst>
            <pc:docMk/>
            <pc:sldMk cId="4240466371" sldId="319"/>
            <ac:picMk id="4" creationId="{EE0A43C2-E924-4795-8499-70E31799DADD}"/>
          </ac:picMkLst>
        </pc:picChg>
        <pc:picChg chg="add mod">
          <ac:chgData name="Sigmund Engdal" userId="f8da325a-9d00-4e35-8d12-6200d8c5fd8b" providerId="ADAL" clId="{2699F8F7-0315-4B3B-AAB2-15BAF50CD052}" dt="2022-05-27T10:32:28.253" v="846" actId="14100"/>
          <ac:picMkLst>
            <pc:docMk/>
            <pc:sldMk cId="4240466371" sldId="319"/>
            <ac:picMk id="6" creationId="{E1D87D17-2479-452C-9422-C91A7968B8EB}"/>
          </ac:picMkLst>
        </pc:picChg>
        <pc:picChg chg="del">
          <ac:chgData name="Sigmund Engdal" userId="f8da325a-9d00-4e35-8d12-6200d8c5fd8b" providerId="ADAL" clId="{2699F8F7-0315-4B3B-AAB2-15BAF50CD052}" dt="2022-05-27T10:30:36.287" v="832" actId="478"/>
          <ac:picMkLst>
            <pc:docMk/>
            <pc:sldMk cId="4240466371" sldId="319"/>
            <ac:picMk id="7" creationId="{CC244662-182B-4F8B-B7D0-DAB404F8CDA4}"/>
          </ac:picMkLst>
        </pc:picChg>
        <pc:picChg chg="del">
          <ac:chgData name="Sigmund Engdal" userId="f8da325a-9d00-4e35-8d12-6200d8c5fd8b" providerId="ADAL" clId="{2699F8F7-0315-4B3B-AAB2-15BAF50CD052}" dt="2022-05-27T10:30:35.536" v="831" actId="478"/>
          <ac:picMkLst>
            <pc:docMk/>
            <pc:sldMk cId="4240466371" sldId="319"/>
            <ac:picMk id="9" creationId="{B15F3EB8-AD37-41A2-8004-47B96E8E0B02}"/>
          </ac:picMkLst>
        </pc:picChg>
      </pc:sldChg>
      <pc:sldChg chg="addSp delSp modSp mod">
        <pc:chgData name="Sigmund Engdal" userId="f8da325a-9d00-4e35-8d12-6200d8c5fd8b" providerId="ADAL" clId="{2699F8F7-0315-4B3B-AAB2-15BAF50CD052}" dt="2022-05-27T10:37:07.934" v="986" actId="20577"/>
        <pc:sldMkLst>
          <pc:docMk/>
          <pc:sldMk cId="2872704378" sldId="320"/>
        </pc:sldMkLst>
        <pc:spChg chg="add mod">
          <ac:chgData name="Sigmund Engdal" userId="f8da325a-9d00-4e35-8d12-6200d8c5fd8b" providerId="ADAL" clId="{2699F8F7-0315-4B3B-AAB2-15BAF50CD052}" dt="2022-05-27T10:36:14.649" v="985" actId="1076"/>
          <ac:spMkLst>
            <pc:docMk/>
            <pc:sldMk cId="2872704378" sldId="320"/>
            <ac:spMk id="10" creationId="{BE26E569-107E-4B3D-8070-0F03E3EA3056}"/>
          </ac:spMkLst>
        </pc:spChg>
        <pc:spChg chg="mod">
          <ac:chgData name="Sigmund Engdal" userId="f8da325a-9d00-4e35-8d12-6200d8c5fd8b" providerId="ADAL" clId="{2699F8F7-0315-4B3B-AAB2-15BAF50CD052}" dt="2022-05-27T10:37:07.934" v="986" actId="20577"/>
          <ac:spMkLst>
            <pc:docMk/>
            <pc:sldMk cId="2872704378" sldId="320"/>
            <ac:spMk id="40971" creationId="{00000000-0000-0000-0000-000000000000}"/>
          </ac:spMkLst>
        </pc:spChg>
        <pc:picChg chg="del">
          <ac:chgData name="Sigmund Engdal" userId="f8da325a-9d00-4e35-8d12-6200d8c5fd8b" providerId="ADAL" clId="{2699F8F7-0315-4B3B-AAB2-15BAF50CD052}" dt="2022-05-27T10:32:43.030" v="847" actId="478"/>
          <ac:picMkLst>
            <pc:docMk/>
            <pc:sldMk cId="2872704378" sldId="320"/>
            <ac:picMk id="3" creationId="{1E033DD7-0FD6-447D-94E0-CE0431BBB880}"/>
          </ac:picMkLst>
        </pc:picChg>
        <pc:picChg chg="add mod">
          <ac:chgData name="Sigmund Engdal" userId="f8da325a-9d00-4e35-8d12-6200d8c5fd8b" providerId="ADAL" clId="{2699F8F7-0315-4B3B-AAB2-15BAF50CD052}" dt="2022-05-27T10:36:04.081" v="983" actId="1076"/>
          <ac:picMkLst>
            <pc:docMk/>
            <pc:sldMk cId="2872704378" sldId="320"/>
            <ac:picMk id="4" creationId="{52687FF9-43E4-415D-B5F2-ABA3F5A42273}"/>
          </ac:picMkLst>
        </pc:picChg>
        <pc:picChg chg="del">
          <ac:chgData name="Sigmund Engdal" userId="f8da325a-9d00-4e35-8d12-6200d8c5fd8b" providerId="ADAL" clId="{2699F8F7-0315-4B3B-AAB2-15BAF50CD052}" dt="2022-05-27T10:32:45.206" v="849" actId="478"/>
          <ac:picMkLst>
            <pc:docMk/>
            <pc:sldMk cId="2872704378" sldId="320"/>
            <ac:picMk id="7" creationId="{CC244662-182B-4F8B-B7D0-DAB404F8CDA4}"/>
          </ac:picMkLst>
        </pc:picChg>
        <pc:picChg chg="del">
          <ac:chgData name="Sigmund Engdal" userId="f8da325a-9d00-4e35-8d12-6200d8c5fd8b" providerId="ADAL" clId="{2699F8F7-0315-4B3B-AAB2-15BAF50CD052}" dt="2022-05-27T10:32:44.501" v="848" actId="478"/>
          <ac:picMkLst>
            <pc:docMk/>
            <pc:sldMk cId="2872704378" sldId="320"/>
            <ac:picMk id="9" creationId="{B15F3EB8-AD37-41A2-8004-47B96E8E0B02}"/>
          </ac:picMkLst>
        </pc:picChg>
      </pc:sldChg>
      <pc:sldChg chg="modNotes">
        <pc:chgData name="Sigmund Engdal" userId="f8da325a-9d00-4e35-8d12-6200d8c5fd8b" providerId="ADAL" clId="{2699F8F7-0315-4B3B-AAB2-15BAF50CD052}" dt="2022-05-30T13:07:14.752" v="1969"/>
        <pc:sldMkLst>
          <pc:docMk/>
          <pc:sldMk cId="2427339818" sldId="321"/>
        </pc:sldMkLst>
      </pc:sldChg>
      <pc:sldChg chg="addSp delSp modSp del mod modAnim">
        <pc:chgData name="Sigmund Engdal" userId="f8da325a-9d00-4e35-8d12-6200d8c5fd8b" providerId="ADAL" clId="{2699F8F7-0315-4B3B-AAB2-15BAF50CD052}" dt="2022-05-31T05:04:46.744" v="2107" actId="2696"/>
        <pc:sldMkLst>
          <pc:docMk/>
          <pc:sldMk cId="1751584805" sldId="322"/>
        </pc:sldMkLst>
        <pc:spChg chg="add mod">
          <ac:chgData name="Sigmund Engdal" userId="f8da325a-9d00-4e35-8d12-6200d8c5fd8b" providerId="ADAL" clId="{2699F8F7-0315-4B3B-AAB2-15BAF50CD052}" dt="2022-05-27T10:58:04.796" v="1270" actId="692"/>
          <ac:spMkLst>
            <pc:docMk/>
            <pc:sldMk cId="1751584805" sldId="322"/>
            <ac:spMk id="12" creationId="{89793F5F-6BC9-46C1-A79F-82EB86B8BF15}"/>
          </ac:spMkLst>
        </pc:spChg>
        <pc:spChg chg="mod">
          <ac:chgData name="Sigmund Engdal" userId="f8da325a-9d00-4e35-8d12-6200d8c5fd8b" providerId="ADAL" clId="{2699F8F7-0315-4B3B-AAB2-15BAF50CD052}" dt="2022-05-27T10:55:45.867" v="1250" actId="27636"/>
          <ac:spMkLst>
            <pc:docMk/>
            <pc:sldMk cId="1751584805" sldId="322"/>
            <ac:spMk id="40971" creationId="{00000000-0000-0000-0000-000000000000}"/>
          </ac:spMkLst>
        </pc:spChg>
        <pc:picChg chg="add del mod">
          <ac:chgData name="Sigmund Engdal" userId="f8da325a-9d00-4e35-8d12-6200d8c5fd8b" providerId="ADAL" clId="{2699F8F7-0315-4B3B-AAB2-15BAF50CD052}" dt="2022-05-27T10:55:04.471" v="1239" actId="478"/>
          <ac:picMkLst>
            <pc:docMk/>
            <pc:sldMk cId="1751584805" sldId="322"/>
            <ac:picMk id="3" creationId="{C7C14E25-2AD2-4B89-96B5-191020142B99}"/>
          </ac:picMkLst>
        </pc:picChg>
        <pc:picChg chg="add del mod">
          <ac:chgData name="Sigmund Engdal" userId="f8da325a-9d00-4e35-8d12-6200d8c5fd8b" providerId="ADAL" clId="{2699F8F7-0315-4B3B-AAB2-15BAF50CD052}" dt="2022-05-27T10:53:16.428" v="1236" actId="478"/>
          <ac:picMkLst>
            <pc:docMk/>
            <pc:sldMk cId="1751584805" sldId="322"/>
            <ac:picMk id="5" creationId="{9D52E017-5B40-4572-B57D-DC9084B7C383}"/>
          </ac:picMkLst>
        </pc:picChg>
        <pc:picChg chg="del">
          <ac:chgData name="Sigmund Engdal" userId="f8da325a-9d00-4e35-8d12-6200d8c5fd8b" providerId="ADAL" clId="{2699F8F7-0315-4B3B-AAB2-15BAF50CD052}" dt="2022-05-27T10:38:45.413" v="987" actId="478"/>
          <ac:picMkLst>
            <pc:docMk/>
            <pc:sldMk cId="1751584805" sldId="322"/>
            <ac:picMk id="6" creationId="{E1D87D17-2479-452C-9422-C91A7968B8EB}"/>
          </ac:picMkLst>
        </pc:picChg>
        <pc:picChg chg="add del mod">
          <ac:chgData name="Sigmund Engdal" userId="f8da325a-9d00-4e35-8d12-6200d8c5fd8b" providerId="ADAL" clId="{2699F8F7-0315-4B3B-AAB2-15BAF50CD052}" dt="2022-05-27T10:55:27.122" v="1241" actId="478"/>
          <ac:picMkLst>
            <pc:docMk/>
            <pc:sldMk cId="1751584805" sldId="322"/>
            <ac:picMk id="8" creationId="{1E6E0A3F-625C-40CD-90D1-1F21BDE66378}"/>
          </ac:picMkLst>
        </pc:picChg>
        <pc:picChg chg="add del mod">
          <ac:chgData name="Sigmund Engdal" userId="f8da325a-9d00-4e35-8d12-6200d8c5fd8b" providerId="ADAL" clId="{2699F8F7-0315-4B3B-AAB2-15BAF50CD052}" dt="2022-05-27T10:57:20.159" v="1252" actId="478"/>
          <ac:picMkLst>
            <pc:docMk/>
            <pc:sldMk cId="1751584805" sldId="322"/>
            <ac:picMk id="10" creationId="{E1F5BFB8-1A65-4BCF-A095-27C2758D230D}"/>
          </ac:picMkLst>
        </pc:picChg>
        <pc:picChg chg="add mod">
          <ac:chgData name="Sigmund Engdal" userId="f8da325a-9d00-4e35-8d12-6200d8c5fd8b" providerId="ADAL" clId="{2699F8F7-0315-4B3B-AAB2-15BAF50CD052}" dt="2022-05-27T10:57:38.269" v="1255" actId="1076"/>
          <ac:picMkLst>
            <pc:docMk/>
            <pc:sldMk cId="1751584805" sldId="322"/>
            <ac:picMk id="11" creationId="{1EB5EDAF-5EC2-401C-B216-CED0681506CE}"/>
          </ac:picMkLst>
        </pc:picChg>
      </pc:sldChg>
      <pc:sldChg chg="addSp delSp modSp del mod">
        <pc:chgData name="Sigmund Engdal" userId="f8da325a-9d00-4e35-8d12-6200d8c5fd8b" providerId="ADAL" clId="{2699F8F7-0315-4B3B-AAB2-15BAF50CD052}" dt="2022-05-31T05:04:46.744" v="2107" actId="2696"/>
        <pc:sldMkLst>
          <pc:docMk/>
          <pc:sldMk cId="578843600" sldId="323"/>
        </pc:sldMkLst>
        <pc:picChg chg="del">
          <ac:chgData name="Sigmund Engdal" userId="f8da325a-9d00-4e35-8d12-6200d8c5fd8b" providerId="ADAL" clId="{2699F8F7-0315-4B3B-AAB2-15BAF50CD052}" dt="2022-05-27T10:58:13.815" v="1273" actId="478"/>
          <ac:picMkLst>
            <pc:docMk/>
            <pc:sldMk cId="578843600" sldId="323"/>
            <ac:picMk id="3" creationId="{C7C14E25-2AD2-4B89-96B5-191020142B99}"/>
          </ac:picMkLst>
        </pc:picChg>
        <pc:picChg chg="add mod">
          <ac:chgData name="Sigmund Engdal" userId="f8da325a-9d00-4e35-8d12-6200d8c5fd8b" providerId="ADAL" clId="{2699F8F7-0315-4B3B-AAB2-15BAF50CD052}" dt="2022-05-27T10:59:04.239" v="1281" actId="1076"/>
          <ac:picMkLst>
            <pc:docMk/>
            <pc:sldMk cId="578843600" sldId="323"/>
            <ac:picMk id="4" creationId="{42B33571-5C47-4D5D-868D-31F596E3C37C}"/>
          </ac:picMkLst>
        </pc:picChg>
        <pc:picChg chg="del mod">
          <ac:chgData name="Sigmund Engdal" userId="f8da325a-9d00-4e35-8d12-6200d8c5fd8b" providerId="ADAL" clId="{2699F8F7-0315-4B3B-AAB2-15BAF50CD052}" dt="2022-05-27T10:58:11.814" v="1272" actId="478"/>
          <ac:picMkLst>
            <pc:docMk/>
            <pc:sldMk cId="578843600" sldId="323"/>
            <ac:picMk id="5" creationId="{9D52E017-5B40-4572-B57D-DC9084B7C383}"/>
          </ac:picMkLst>
        </pc:picChg>
        <pc:picChg chg="add del mod">
          <ac:chgData name="Sigmund Engdal" userId="f8da325a-9d00-4e35-8d12-6200d8c5fd8b" providerId="ADAL" clId="{2699F8F7-0315-4B3B-AAB2-15BAF50CD052}" dt="2022-05-27T10:59:01.692" v="1280" actId="478"/>
          <ac:picMkLst>
            <pc:docMk/>
            <pc:sldMk cId="578843600" sldId="323"/>
            <ac:picMk id="6" creationId="{C9B6D87E-0A6E-4610-B126-E0044A012BF0}"/>
          </ac:picMkLst>
        </pc:picChg>
      </pc:sldChg>
      <pc:sldChg chg="modSp del mod ord">
        <pc:chgData name="Sigmund Engdal" userId="f8da325a-9d00-4e35-8d12-6200d8c5fd8b" providerId="ADAL" clId="{2699F8F7-0315-4B3B-AAB2-15BAF50CD052}" dt="2022-05-27T13:22:27.051" v="1829" actId="47"/>
        <pc:sldMkLst>
          <pc:docMk/>
          <pc:sldMk cId="1292698157" sldId="324"/>
        </pc:sldMkLst>
        <pc:spChg chg="mod">
          <ac:chgData name="Sigmund Engdal" userId="f8da325a-9d00-4e35-8d12-6200d8c5fd8b" providerId="ADAL" clId="{2699F8F7-0315-4B3B-AAB2-15BAF50CD052}" dt="2022-05-27T11:07:08.395" v="1403" actId="20577"/>
          <ac:spMkLst>
            <pc:docMk/>
            <pc:sldMk cId="1292698157" sldId="324"/>
            <ac:spMk id="4" creationId="{00000000-0000-0000-0000-000000000000}"/>
          </ac:spMkLst>
        </pc:spChg>
      </pc:sldChg>
      <pc:sldChg chg="modSp del mod">
        <pc:chgData name="Sigmund Engdal" userId="f8da325a-9d00-4e35-8d12-6200d8c5fd8b" providerId="ADAL" clId="{2699F8F7-0315-4B3B-AAB2-15BAF50CD052}" dt="2022-05-27T11:06:41.937" v="1402" actId="47"/>
        <pc:sldMkLst>
          <pc:docMk/>
          <pc:sldMk cId="2884343251" sldId="324"/>
        </pc:sldMkLst>
        <pc:spChg chg="mod">
          <ac:chgData name="Sigmund Engdal" userId="f8da325a-9d00-4e35-8d12-6200d8c5fd8b" providerId="ADAL" clId="{2699F8F7-0315-4B3B-AAB2-15BAF50CD052}" dt="2022-05-27T11:06:34.783" v="1401" actId="20577"/>
          <ac:spMkLst>
            <pc:docMk/>
            <pc:sldMk cId="2884343251" sldId="324"/>
            <ac:spMk id="4" creationId="{00000000-0000-0000-0000-000000000000}"/>
          </ac:spMkLst>
        </pc:spChg>
      </pc:sldChg>
      <pc:sldChg chg="addSp delSp modSp mod modAnim modNotesTx">
        <pc:chgData name="Sigmund Engdal" userId="f8da325a-9d00-4e35-8d12-6200d8c5fd8b" providerId="ADAL" clId="{2699F8F7-0315-4B3B-AAB2-15BAF50CD052}" dt="2022-05-31T10:44:47.839" v="3292" actId="20577"/>
        <pc:sldMkLst>
          <pc:docMk/>
          <pc:sldMk cId="2432053906" sldId="325"/>
        </pc:sldMkLst>
        <pc:spChg chg="del">
          <ac:chgData name="Sigmund Engdal" userId="f8da325a-9d00-4e35-8d12-6200d8c5fd8b" providerId="ADAL" clId="{2699F8F7-0315-4B3B-AAB2-15BAF50CD052}" dt="2022-05-27T11:07:42.818" v="1404" actId="478"/>
          <ac:spMkLst>
            <pc:docMk/>
            <pc:sldMk cId="2432053906" sldId="325"/>
            <ac:spMk id="5" creationId="{00000000-0000-0000-0000-000000000000}"/>
          </ac:spMkLst>
        </pc:spChg>
        <pc:spChg chg="add mod">
          <ac:chgData name="Sigmund Engdal" userId="f8da325a-9d00-4e35-8d12-6200d8c5fd8b" providerId="ADAL" clId="{2699F8F7-0315-4B3B-AAB2-15BAF50CD052}" dt="2022-05-27T11:09:03.507" v="1421" actId="692"/>
          <ac:spMkLst>
            <pc:docMk/>
            <pc:sldMk cId="2432053906" sldId="325"/>
            <ac:spMk id="6" creationId="{77D67E48-1DA5-4601-B85D-45BDECD47AC9}"/>
          </ac:spMkLst>
        </pc:spChg>
        <pc:spChg chg="add del">
          <ac:chgData name="Sigmund Engdal" userId="f8da325a-9d00-4e35-8d12-6200d8c5fd8b" providerId="ADAL" clId="{2699F8F7-0315-4B3B-AAB2-15BAF50CD052}" dt="2022-05-31T07:09:04.839" v="2444" actId="478"/>
          <ac:spMkLst>
            <pc:docMk/>
            <pc:sldMk cId="2432053906" sldId="325"/>
            <ac:spMk id="7" creationId="{9212406E-F393-46FA-A8B6-7E4FF376435E}"/>
          </ac:spMkLst>
        </pc:spChg>
        <pc:spChg chg="add del">
          <ac:chgData name="Sigmund Engdal" userId="f8da325a-9d00-4e35-8d12-6200d8c5fd8b" providerId="ADAL" clId="{2699F8F7-0315-4B3B-AAB2-15BAF50CD052}" dt="2022-05-31T10:44:08.602" v="3271" actId="478"/>
          <ac:spMkLst>
            <pc:docMk/>
            <pc:sldMk cId="2432053906" sldId="325"/>
            <ac:spMk id="9" creationId="{18372E78-C2F8-4F28-9150-E80D90530791}"/>
          </ac:spMkLst>
        </pc:spChg>
        <pc:spChg chg="del">
          <ac:chgData name="Sigmund Engdal" userId="f8da325a-9d00-4e35-8d12-6200d8c5fd8b" providerId="ADAL" clId="{2699F8F7-0315-4B3B-AAB2-15BAF50CD052}" dt="2022-05-27T11:07:45.335" v="1406" actId="478"/>
          <ac:spMkLst>
            <pc:docMk/>
            <pc:sldMk cId="2432053906" sldId="325"/>
            <ac:spMk id="10" creationId="{00000000-0000-0000-0000-000000000000}"/>
          </ac:spMkLst>
        </pc:spChg>
        <pc:spChg chg="add mod">
          <ac:chgData name="Sigmund Engdal" userId="f8da325a-9d00-4e35-8d12-6200d8c5fd8b" providerId="ADAL" clId="{2699F8F7-0315-4B3B-AAB2-15BAF50CD052}" dt="2022-05-27T11:09:56.927" v="1430" actId="14100"/>
          <ac:spMkLst>
            <pc:docMk/>
            <pc:sldMk cId="2432053906" sldId="325"/>
            <ac:spMk id="11" creationId="{4CD0B918-16A8-42FE-82CF-23D87A8427A0}"/>
          </ac:spMkLst>
        </pc:spChg>
        <pc:spChg chg="add mod">
          <ac:chgData name="Sigmund Engdal" userId="f8da325a-9d00-4e35-8d12-6200d8c5fd8b" providerId="ADAL" clId="{2699F8F7-0315-4B3B-AAB2-15BAF50CD052}" dt="2022-05-31T10:44:47.839" v="3292" actId="20577"/>
          <ac:spMkLst>
            <pc:docMk/>
            <pc:sldMk cId="2432053906" sldId="325"/>
            <ac:spMk id="12" creationId="{F32F915F-5D67-40CB-8485-C1F17BF1A488}"/>
          </ac:spMkLst>
        </pc:spChg>
        <pc:picChg chg="add mod">
          <ac:chgData name="Sigmund Engdal" userId="f8da325a-9d00-4e35-8d12-6200d8c5fd8b" providerId="ADAL" clId="{2699F8F7-0315-4B3B-AAB2-15BAF50CD052}" dt="2022-05-27T11:08:14.132" v="1409" actId="1076"/>
          <ac:picMkLst>
            <pc:docMk/>
            <pc:sldMk cId="2432053906" sldId="325"/>
            <ac:picMk id="3" creationId="{A766D10F-620E-49AC-B479-996FA6F26E4E}"/>
          </ac:picMkLst>
        </pc:picChg>
        <pc:picChg chg="del">
          <ac:chgData name="Sigmund Engdal" userId="f8da325a-9d00-4e35-8d12-6200d8c5fd8b" providerId="ADAL" clId="{2699F8F7-0315-4B3B-AAB2-15BAF50CD052}" dt="2022-05-27T11:07:43.856" v="1405" actId="478"/>
          <ac:picMkLst>
            <pc:docMk/>
            <pc:sldMk cId="2432053906" sldId="325"/>
            <ac:picMk id="4" creationId="{00000000-0000-0000-0000-000000000000}"/>
          </ac:picMkLst>
        </pc:picChg>
        <pc:picChg chg="add mod">
          <ac:chgData name="Sigmund Engdal" userId="f8da325a-9d00-4e35-8d12-6200d8c5fd8b" providerId="ADAL" clId="{2699F8F7-0315-4B3B-AAB2-15BAF50CD052}" dt="2022-05-27T11:09:29.870" v="1426" actId="962"/>
          <ac:picMkLst>
            <pc:docMk/>
            <pc:sldMk cId="2432053906" sldId="325"/>
            <ac:picMk id="8" creationId="{C7D2BE4A-F1B8-479D-9759-E13A5122318D}"/>
          </ac:picMkLst>
        </pc:picChg>
        <pc:picChg chg="del">
          <ac:chgData name="Sigmund Engdal" userId="f8da325a-9d00-4e35-8d12-6200d8c5fd8b" providerId="ADAL" clId="{2699F8F7-0315-4B3B-AAB2-15BAF50CD052}" dt="2022-05-27T11:07:46.032" v="1407" actId="478"/>
          <ac:picMkLst>
            <pc:docMk/>
            <pc:sldMk cId="2432053906" sldId="325"/>
            <ac:picMk id="9" creationId="{00000000-0000-0000-0000-000000000000}"/>
          </ac:picMkLst>
        </pc:picChg>
      </pc:sldChg>
      <pc:sldChg chg="addSp delSp modSp mod delAnim modAnim">
        <pc:chgData name="Sigmund Engdal" userId="f8da325a-9d00-4e35-8d12-6200d8c5fd8b" providerId="ADAL" clId="{2699F8F7-0315-4B3B-AAB2-15BAF50CD052}" dt="2022-05-27T17:42:54.085" v="1959" actId="478"/>
        <pc:sldMkLst>
          <pc:docMk/>
          <pc:sldMk cId="2842959493" sldId="326"/>
        </pc:sldMkLst>
        <pc:spChg chg="del">
          <ac:chgData name="Sigmund Engdal" userId="f8da325a-9d00-4e35-8d12-6200d8c5fd8b" providerId="ADAL" clId="{2699F8F7-0315-4B3B-AAB2-15BAF50CD052}" dt="2022-05-27T11:10:23.470" v="1431" actId="478"/>
          <ac:spMkLst>
            <pc:docMk/>
            <pc:sldMk cId="2842959493" sldId="326"/>
            <ac:spMk id="6" creationId="{77D67E48-1DA5-4601-B85D-45BDECD47AC9}"/>
          </ac:spMkLst>
        </pc:spChg>
        <pc:spChg chg="add del mod">
          <ac:chgData name="Sigmund Engdal" userId="f8da325a-9d00-4e35-8d12-6200d8c5fd8b" providerId="ADAL" clId="{2699F8F7-0315-4B3B-AAB2-15BAF50CD052}" dt="2022-05-27T11:13:18.946" v="1447" actId="478"/>
          <ac:spMkLst>
            <pc:docMk/>
            <pc:sldMk cId="2842959493" sldId="326"/>
            <ac:spMk id="9" creationId="{E9C33752-1FF4-40C6-9B36-302CAE41D3D7}"/>
          </ac:spMkLst>
        </pc:spChg>
        <pc:spChg chg="del">
          <ac:chgData name="Sigmund Engdal" userId="f8da325a-9d00-4e35-8d12-6200d8c5fd8b" providerId="ADAL" clId="{2699F8F7-0315-4B3B-AAB2-15BAF50CD052}" dt="2022-05-27T11:10:31.965" v="1433" actId="478"/>
          <ac:spMkLst>
            <pc:docMk/>
            <pc:sldMk cId="2842959493" sldId="326"/>
            <ac:spMk id="11" creationId="{4CD0B918-16A8-42FE-82CF-23D87A8427A0}"/>
          </ac:spMkLst>
        </pc:spChg>
        <pc:spChg chg="add del mod">
          <ac:chgData name="Sigmund Engdal" userId="f8da325a-9d00-4e35-8d12-6200d8c5fd8b" providerId="ADAL" clId="{2699F8F7-0315-4B3B-AAB2-15BAF50CD052}" dt="2022-05-27T11:13:40.516" v="1452" actId="478"/>
          <ac:spMkLst>
            <pc:docMk/>
            <pc:sldMk cId="2842959493" sldId="326"/>
            <ac:spMk id="12" creationId="{70E759EA-B5D2-46AE-8D53-364E305972E7}"/>
          </ac:spMkLst>
        </pc:spChg>
        <pc:spChg chg="add del">
          <ac:chgData name="Sigmund Engdal" userId="f8da325a-9d00-4e35-8d12-6200d8c5fd8b" providerId="ADAL" clId="{2699F8F7-0315-4B3B-AAB2-15BAF50CD052}" dt="2022-05-27T11:14:02.376" v="1454" actId="478"/>
          <ac:spMkLst>
            <pc:docMk/>
            <pc:sldMk cId="2842959493" sldId="326"/>
            <ac:spMk id="13" creationId="{B48DC3E8-FAD5-47E7-86E4-00CF3BFB4C0C}"/>
          </ac:spMkLst>
        </pc:spChg>
        <pc:spChg chg="add mod">
          <ac:chgData name="Sigmund Engdal" userId="f8da325a-9d00-4e35-8d12-6200d8c5fd8b" providerId="ADAL" clId="{2699F8F7-0315-4B3B-AAB2-15BAF50CD052}" dt="2022-05-27T12:55:58.271" v="1468" actId="1076"/>
          <ac:spMkLst>
            <pc:docMk/>
            <pc:sldMk cId="2842959493" sldId="326"/>
            <ac:spMk id="16" creationId="{23DBD0B0-425A-4B7E-9021-195F5D973CF5}"/>
          </ac:spMkLst>
        </pc:spChg>
        <pc:spChg chg="add del">
          <ac:chgData name="Sigmund Engdal" userId="f8da325a-9d00-4e35-8d12-6200d8c5fd8b" providerId="ADAL" clId="{2699F8F7-0315-4B3B-AAB2-15BAF50CD052}" dt="2022-05-27T17:42:54.085" v="1959" actId="478"/>
          <ac:spMkLst>
            <pc:docMk/>
            <pc:sldMk cId="2842959493" sldId="326"/>
            <ac:spMk id="18" creationId="{A0081CDD-93BA-4D85-BA03-F5A5A9716A3F}"/>
          </ac:spMkLst>
        </pc:spChg>
        <pc:spChg chg="add mod">
          <ac:chgData name="Sigmund Engdal" userId="f8da325a-9d00-4e35-8d12-6200d8c5fd8b" providerId="ADAL" clId="{2699F8F7-0315-4B3B-AAB2-15BAF50CD052}" dt="2022-05-27T12:56:58.552" v="1477" actId="6549"/>
          <ac:spMkLst>
            <pc:docMk/>
            <pc:sldMk cId="2842959493" sldId="326"/>
            <ac:spMk id="20" creationId="{5FD967F2-1A5D-4E61-91AB-FB93C0FAFB6C}"/>
          </ac:spMkLst>
        </pc:spChg>
        <pc:picChg chg="del">
          <ac:chgData name="Sigmund Engdal" userId="f8da325a-9d00-4e35-8d12-6200d8c5fd8b" providerId="ADAL" clId="{2699F8F7-0315-4B3B-AAB2-15BAF50CD052}" dt="2022-05-27T11:10:33.539" v="1434" actId="478"/>
          <ac:picMkLst>
            <pc:docMk/>
            <pc:sldMk cId="2842959493" sldId="326"/>
            <ac:picMk id="3" creationId="{A766D10F-620E-49AC-B479-996FA6F26E4E}"/>
          </ac:picMkLst>
        </pc:picChg>
        <pc:picChg chg="add mod">
          <ac:chgData name="Sigmund Engdal" userId="f8da325a-9d00-4e35-8d12-6200d8c5fd8b" providerId="ADAL" clId="{2699F8F7-0315-4B3B-AAB2-15BAF50CD052}" dt="2022-05-27T11:10:53.813" v="1438" actId="1076"/>
          <ac:picMkLst>
            <pc:docMk/>
            <pc:sldMk cId="2842959493" sldId="326"/>
            <ac:picMk id="4" creationId="{B1F2BF40-FE78-45BB-BA3D-806E40B45DF9}"/>
          </ac:picMkLst>
        </pc:picChg>
        <pc:picChg chg="del">
          <ac:chgData name="Sigmund Engdal" userId="f8da325a-9d00-4e35-8d12-6200d8c5fd8b" providerId="ADAL" clId="{2699F8F7-0315-4B3B-AAB2-15BAF50CD052}" dt="2022-05-27T11:10:29.607" v="1432" actId="478"/>
          <ac:picMkLst>
            <pc:docMk/>
            <pc:sldMk cId="2842959493" sldId="326"/>
            <ac:picMk id="8" creationId="{C7D2BE4A-F1B8-479D-9759-E13A5122318D}"/>
          </ac:picMkLst>
        </pc:picChg>
        <pc:picChg chg="add mod">
          <ac:chgData name="Sigmund Engdal" userId="f8da325a-9d00-4e35-8d12-6200d8c5fd8b" providerId="ADAL" clId="{2699F8F7-0315-4B3B-AAB2-15BAF50CD052}" dt="2022-05-27T11:14:17.819" v="1457" actId="1076"/>
          <ac:picMkLst>
            <pc:docMk/>
            <pc:sldMk cId="2842959493" sldId="326"/>
            <ac:picMk id="15" creationId="{629FE527-56CB-4031-A4AE-E3DF6E901C27}"/>
          </ac:picMkLst>
        </pc:picChg>
      </pc:sldChg>
      <pc:sldChg chg="addSp delSp modSp mod delAnim modNotesTx">
        <pc:chgData name="Sigmund Engdal" userId="f8da325a-9d00-4e35-8d12-6200d8c5fd8b" providerId="ADAL" clId="{2699F8F7-0315-4B3B-AAB2-15BAF50CD052}" dt="2022-05-31T07:28:59.348" v="2712" actId="20577"/>
        <pc:sldMkLst>
          <pc:docMk/>
          <pc:sldMk cId="2322243663" sldId="327"/>
        </pc:sldMkLst>
        <pc:spChg chg="add del">
          <ac:chgData name="Sigmund Engdal" userId="f8da325a-9d00-4e35-8d12-6200d8c5fd8b" providerId="ADAL" clId="{2699F8F7-0315-4B3B-AAB2-15BAF50CD052}" dt="2022-05-31T07:08:29.710" v="2439" actId="478"/>
          <ac:spMkLst>
            <pc:docMk/>
            <pc:sldMk cId="2322243663" sldId="327"/>
            <ac:spMk id="5" creationId="{1356E735-7A48-48F9-8476-68B873B774F2}"/>
          </ac:spMkLst>
        </pc:spChg>
        <pc:spChg chg="del">
          <ac:chgData name="Sigmund Engdal" userId="f8da325a-9d00-4e35-8d12-6200d8c5fd8b" providerId="ADAL" clId="{2699F8F7-0315-4B3B-AAB2-15BAF50CD052}" dt="2022-05-27T11:12:17.520" v="1442" actId="478"/>
          <ac:spMkLst>
            <pc:docMk/>
            <pc:sldMk cId="2322243663" sldId="327"/>
            <ac:spMk id="6" creationId="{77D67E48-1DA5-4601-B85D-45BDECD47AC9}"/>
          </ac:spMkLst>
        </pc:spChg>
        <pc:spChg chg="add del mod">
          <ac:chgData name="Sigmund Engdal" userId="f8da325a-9d00-4e35-8d12-6200d8c5fd8b" providerId="ADAL" clId="{2699F8F7-0315-4B3B-AAB2-15BAF50CD052}" dt="2022-05-31T07:09:51.919" v="2453" actId="1076"/>
          <ac:spMkLst>
            <pc:docMk/>
            <pc:sldMk cId="2322243663" sldId="327"/>
            <ac:spMk id="7" creationId="{83B7B7DC-6C30-480E-8F08-D544A7AEF938}"/>
          </ac:spMkLst>
        </pc:spChg>
        <pc:spChg chg="del">
          <ac:chgData name="Sigmund Engdal" userId="f8da325a-9d00-4e35-8d12-6200d8c5fd8b" providerId="ADAL" clId="{2699F8F7-0315-4B3B-AAB2-15BAF50CD052}" dt="2022-05-27T11:12:18.434" v="1443" actId="478"/>
          <ac:spMkLst>
            <pc:docMk/>
            <pc:sldMk cId="2322243663" sldId="327"/>
            <ac:spMk id="11" creationId="{4CD0B918-16A8-42FE-82CF-23D87A8427A0}"/>
          </ac:spMkLst>
        </pc:spChg>
        <pc:picChg chg="add mod">
          <ac:chgData name="Sigmund Engdal" userId="f8da325a-9d00-4e35-8d12-6200d8c5fd8b" providerId="ADAL" clId="{2699F8F7-0315-4B3B-AAB2-15BAF50CD052}" dt="2022-05-27T11:12:39.651" v="1446" actId="1076"/>
          <ac:picMkLst>
            <pc:docMk/>
            <pc:sldMk cId="2322243663" sldId="327"/>
            <ac:picMk id="4" creationId="{C7D80E41-3874-4AAC-917F-445611E20A68}"/>
          </ac:picMkLst>
        </pc:picChg>
        <pc:picChg chg="del">
          <ac:chgData name="Sigmund Engdal" userId="f8da325a-9d00-4e35-8d12-6200d8c5fd8b" providerId="ADAL" clId="{2699F8F7-0315-4B3B-AAB2-15BAF50CD052}" dt="2022-05-27T11:12:16.193" v="1441" actId="478"/>
          <ac:picMkLst>
            <pc:docMk/>
            <pc:sldMk cId="2322243663" sldId="327"/>
            <ac:picMk id="8" creationId="{C7D2BE4A-F1B8-479D-9759-E13A5122318D}"/>
          </ac:picMkLst>
        </pc:picChg>
      </pc:sldChg>
      <pc:sldChg chg="add del">
        <pc:chgData name="Sigmund Engdal" userId="f8da325a-9d00-4e35-8d12-6200d8c5fd8b" providerId="ADAL" clId="{2699F8F7-0315-4B3B-AAB2-15BAF50CD052}" dt="2022-05-27T11:13:23.741" v="1449"/>
        <pc:sldMkLst>
          <pc:docMk/>
          <pc:sldMk cId="2382637768" sldId="328"/>
        </pc:sldMkLst>
      </pc:sldChg>
      <pc:sldChg chg="addSp delSp modSp mod delAnim modNotesTx">
        <pc:chgData name="Sigmund Engdal" userId="f8da325a-9d00-4e35-8d12-6200d8c5fd8b" providerId="ADAL" clId="{2699F8F7-0315-4B3B-AAB2-15BAF50CD052}" dt="2022-05-31T07:30:06.742" v="2762" actId="20577"/>
        <pc:sldMkLst>
          <pc:docMk/>
          <pc:sldMk cId="3545485623" sldId="328"/>
        </pc:sldMkLst>
        <pc:spChg chg="del">
          <ac:chgData name="Sigmund Engdal" userId="f8da325a-9d00-4e35-8d12-6200d8c5fd8b" providerId="ADAL" clId="{2699F8F7-0315-4B3B-AAB2-15BAF50CD052}" dt="2022-05-27T12:56:14.580" v="1470" actId="478"/>
          <ac:spMkLst>
            <pc:docMk/>
            <pc:sldMk cId="3545485623" sldId="328"/>
            <ac:spMk id="16" creationId="{23DBD0B0-425A-4B7E-9021-195F5D973CF5}"/>
          </ac:spMkLst>
        </pc:spChg>
        <pc:picChg chg="add mod">
          <ac:chgData name="Sigmund Engdal" userId="f8da325a-9d00-4e35-8d12-6200d8c5fd8b" providerId="ADAL" clId="{2699F8F7-0315-4B3B-AAB2-15BAF50CD052}" dt="2022-05-27T12:57:52.937" v="1484" actId="1076"/>
          <ac:picMkLst>
            <pc:docMk/>
            <pc:sldMk cId="3545485623" sldId="328"/>
            <ac:picMk id="3" creationId="{F3062859-F4B7-4A4C-B44C-BB88A77CE28B}"/>
          </ac:picMkLst>
        </pc:picChg>
        <pc:picChg chg="del">
          <ac:chgData name="Sigmund Engdal" userId="f8da325a-9d00-4e35-8d12-6200d8c5fd8b" providerId="ADAL" clId="{2699F8F7-0315-4B3B-AAB2-15BAF50CD052}" dt="2022-05-27T12:56:17.080" v="1471" actId="478"/>
          <ac:picMkLst>
            <pc:docMk/>
            <pc:sldMk cId="3545485623" sldId="328"/>
            <ac:picMk id="15" creationId="{629FE527-56CB-4031-A4AE-E3DF6E901C27}"/>
          </ac:picMkLst>
        </pc:picChg>
      </pc:sldChg>
      <pc:sldChg chg="addSp delSp modSp mod modAnim modNotesTx">
        <pc:chgData name="Sigmund Engdal" userId="f8da325a-9d00-4e35-8d12-6200d8c5fd8b" providerId="ADAL" clId="{2699F8F7-0315-4B3B-AAB2-15BAF50CD052}" dt="2022-05-31T07:31:13.587" v="2763"/>
        <pc:sldMkLst>
          <pc:docMk/>
          <pc:sldMk cId="3881758995" sldId="329"/>
        </pc:sldMkLst>
        <pc:spChg chg="add mod">
          <ac:chgData name="Sigmund Engdal" userId="f8da325a-9d00-4e35-8d12-6200d8c5fd8b" providerId="ADAL" clId="{2699F8F7-0315-4B3B-AAB2-15BAF50CD052}" dt="2022-05-27T12:59:32.252" v="1494" actId="692"/>
          <ac:spMkLst>
            <pc:docMk/>
            <pc:sldMk cId="3881758995" sldId="329"/>
            <ac:spMk id="2" creationId="{D3CA32A6-8AA7-4CFD-9792-F1B6C27BE9F4}"/>
          </ac:spMkLst>
        </pc:spChg>
        <pc:spChg chg="add del">
          <ac:chgData name="Sigmund Engdal" userId="f8da325a-9d00-4e35-8d12-6200d8c5fd8b" providerId="ADAL" clId="{2699F8F7-0315-4B3B-AAB2-15BAF50CD052}" dt="2022-05-27T13:00:14.371" v="1499" actId="478"/>
          <ac:spMkLst>
            <pc:docMk/>
            <pc:sldMk cId="3881758995" sldId="329"/>
            <ac:spMk id="7" creationId="{2012C2A0-343F-4B63-B026-4807125D2B92}"/>
          </ac:spMkLst>
        </pc:spChg>
        <pc:spChg chg="add mod">
          <ac:chgData name="Sigmund Engdal" userId="f8da325a-9d00-4e35-8d12-6200d8c5fd8b" providerId="ADAL" clId="{2699F8F7-0315-4B3B-AAB2-15BAF50CD052}" dt="2022-05-27T13:00:21.673" v="1501" actId="1076"/>
          <ac:spMkLst>
            <pc:docMk/>
            <pc:sldMk cId="3881758995" sldId="329"/>
            <ac:spMk id="8" creationId="{136AD8A6-3558-406B-8F79-00CE167AAA63}"/>
          </ac:spMkLst>
        </pc:spChg>
        <pc:picChg chg="del">
          <ac:chgData name="Sigmund Engdal" userId="f8da325a-9d00-4e35-8d12-6200d8c5fd8b" providerId="ADAL" clId="{2699F8F7-0315-4B3B-AAB2-15BAF50CD052}" dt="2022-05-27T12:58:48.856" v="1485" actId="478"/>
          <ac:picMkLst>
            <pc:docMk/>
            <pc:sldMk cId="3881758995" sldId="329"/>
            <ac:picMk id="3" creationId="{F3062859-F4B7-4A4C-B44C-BB88A77CE28B}"/>
          </ac:picMkLst>
        </pc:picChg>
        <pc:picChg chg="add mod">
          <ac:chgData name="Sigmund Engdal" userId="f8da325a-9d00-4e35-8d12-6200d8c5fd8b" providerId="ADAL" clId="{2699F8F7-0315-4B3B-AAB2-15BAF50CD052}" dt="2022-05-27T13:00:00.690" v="1497" actId="14100"/>
          <ac:picMkLst>
            <pc:docMk/>
            <pc:sldMk cId="3881758995" sldId="329"/>
            <ac:picMk id="6" creationId="{58B3494F-9CBB-474C-94C9-9049B957B49A}"/>
          </ac:picMkLst>
        </pc:picChg>
      </pc:sldChg>
      <pc:sldChg chg="addSp delSp modSp mod delAnim modAnim">
        <pc:chgData name="Sigmund Engdal" userId="f8da325a-9d00-4e35-8d12-6200d8c5fd8b" providerId="ADAL" clId="{2699F8F7-0315-4B3B-AAB2-15BAF50CD052}" dt="2022-05-31T10:47:34.415" v="3304" actId="6549"/>
        <pc:sldMkLst>
          <pc:docMk/>
          <pc:sldMk cId="3085539259" sldId="330"/>
        </pc:sldMkLst>
        <pc:spChg chg="del">
          <ac:chgData name="Sigmund Engdal" userId="f8da325a-9d00-4e35-8d12-6200d8c5fd8b" providerId="ADAL" clId="{2699F8F7-0315-4B3B-AAB2-15BAF50CD052}" dt="2022-05-31T07:32:03.742" v="2773" actId="478"/>
          <ac:spMkLst>
            <pc:docMk/>
            <pc:sldMk cId="3085539259" sldId="330"/>
            <ac:spMk id="2" creationId="{D3CA32A6-8AA7-4CFD-9792-F1B6C27BE9F4}"/>
          </ac:spMkLst>
        </pc:spChg>
        <pc:spChg chg="add mod">
          <ac:chgData name="Sigmund Engdal" userId="f8da325a-9d00-4e35-8d12-6200d8c5fd8b" providerId="ADAL" clId="{2699F8F7-0315-4B3B-AAB2-15BAF50CD052}" dt="2022-05-31T10:47:34.415" v="3304" actId="6549"/>
          <ac:spMkLst>
            <pc:docMk/>
            <pc:sldMk cId="3085539259" sldId="330"/>
            <ac:spMk id="6" creationId="{E383D7B6-F134-4706-8A13-4457A586314B}"/>
          </ac:spMkLst>
        </pc:spChg>
        <pc:spChg chg="del">
          <ac:chgData name="Sigmund Engdal" userId="f8da325a-9d00-4e35-8d12-6200d8c5fd8b" providerId="ADAL" clId="{2699F8F7-0315-4B3B-AAB2-15BAF50CD052}" dt="2022-05-27T13:00:59.385" v="1506" actId="478"/>
          <ac:spMkLst>
            <pc:docMk/>
            <pc:sldMk cId="3085539259" sldId="330"/>
            <ac:spMk id="8" creationId="{136AD8A6-3558-406B-8F79-00CE167AAA63}"/>
          </ac:spMkLst>
        </pc:spChg>
        <pc:spChg chg="add mod">
          <ac:chgData name="Sigmund Engdal" userId="f8da325a-9d00-4e35-8d12-6200d8c5fd8b" providerId="ADAL" clId="{2699F8F7-0315-4B3B-AAB2-15BAF50CD052}" dt="2022-05-27T13:01:36.046" v="1512" actId="14100"/>
          <ac:spMkLst>
            <pc:docMk/>
            <pc:sldMk cId="3085539259" sldId="330"/>
            <ac:spMk id="9" creationId="{F26A4FF2-5D63-4FDC-BB87-20C857B2CCE3}"/>
          </ac:spMkLst>
        </pc:spChg>
        <pc:picChg chg="add mod">
          <ac:chgData name="Sigmund Engdal" userId="f8da325a-9d00-4e35-8d12-6200d8c5fd8b" providerId="ADAL" clId="{2699F8F7-0315-4B3B-AAB2-15BAF50CD052}" dt="2022-05-27T13:01:20.540" v="1509" actId="962"/>
          <ac:picMkLst>
            <pc:docMk/>
            <pc:sldMk cId="3085539259" sldId="330"/>
            <ac:picMk id="5" creationId="{985B550A-EDF9-4892-80A4-98BB21531AEA}"/>
          </ac:picMkLst>
        </pc:picChg>
        <pc:picChg chg="del">
          <ac:chgData name="Sigmund Engdal" userId="f8da325a-9d00-4e35-8d12-6200d8c5fd8b" providerId="ADAL" clId="{2699F8F7-0315-4B3B-AAB2-15BAF50CD052}" dt="2022-05-27T13:00:57.937" v="1505" actId="478"/>
          <ac:picMkLst>
            <pc:docMk/>
            <pc:sldMk cId="3085539259" sldId="330"/>
            <ac:picMk id="6" creationId="{58B3494F-9CBB-474C-94C9-9049B957B49A}"/>
          </ac:picMkLst>
        </pc:picChg>
      </pc:sldChg>
      <pc:sldChg chg="addSp delSp modSp del mod delAnim">
        <pc:chgData name="Sigmund Engdal" userId="f8da325a-9d00-4e35-8d12-6200d8c5fd8b" providerId="ADAL" clId="{2699F8F7-0315-4B3B-AAB2-15BAF50CD052}" dt="2022-05-27T13:33:57.160" v="1955" actId="47"/>
        <pc:sldMkLst>
          <pc:docMk/>
          <pc:sldMk cId="4238794737" sldId="331"/>
        </pc:sldMkLst>
        <pc:spChg chg="del">
          <ac:chgData name="Sigmund Engdal" userId="f8da325a-9d00-4e35-8d12-6200d8c5fd8b" providerId="ADAL" clId="{2699F8F7-0315-4B3B-AAB2-15BAF50CD052}" dt="2022-05-27T13:02:27.058" v="1514" actId="478"/>
          <ac:spMkLst>
            <pc:docMk/>
            <pc:sldMk cId="4238794737" sldId="331"/>
            <ac:spMk id="2" creationId="{D3CA32A6-8AA7-4CFD-9792-F1B6C27BE9F4}"/>
          </ac:spMkLst>
        </pc:spChg>
        <pc:spChg chg="del">
          <ac:chgData name="Sigmund Engdal" userId="f8da325a-9d00-4e35-8d12-6200d8c5fd8b" providerId="ADAL" clId="{2699F8F7-0315-4B3B-AAB2-15BAF50CD052}" dt="2022-05-27T13:02:30.122" v="1517" actId="478"/>
          <ac:spMkLst>
            <pc:docMk/>
            <pc:sldMk cId="4238794737" sldId="331"/>
            <ac:spMk id="9" creationId="{F26A4FF2-5D63-4FDC-BB87-20C857B2CCE3}"/>
          </ac:spMkLst>
        </pc:spChg>
        <pc:picChg chg="del">
          <ac:chgData name="Sigmund Engdal" userId="f8da325a-9d00-4e35-8d12-6200d8c5fd8b" providerId="ADAL" clId="{2699F8F7-0315-4B3B-AAB2-15BAF50CD052}" dt="2022-05-27T13:02:28.092" v="1515" actId="478"/>
          <ac:picMkLst>
            <pc:docMk/>
            <pc:sldMk cId="4238794737" sldId="331"/>
            <ac:picMk id="4" creationId="{B1F2BF40-FE78-45BB-BA3D-806E40B45DF9}"/>
          </ac:picMkLst>
        </pc:picChg>
        <pc:picChg chg="del">
          <ac:chgData name="Sigmund Engdal" userId="f8da325a-9d00-4e35-8d12-6200d8c5fd8b" providerId="ADAL" clId="{2699F8F7-0315-4B3B-AAB2-15BAF50CD052}" dt="2022-05-27T13:02:28.953" v="1516" actId="478"/>
          <ac:picMkLst>
            <pc:docMk/>
            <pc:sldMk cId="4238794737" sldId="331"/>
            <ac:picMk id="5" creationId="{985B550A-EDF9-4892-80A4-98BB21531AEA}"/>
          </ac:picMkLst>
        </pc:picChg>
        <pc:picChg chg="add mod">
          <ac:chgData name="Sigmund Engdal" userId="f8da325a-9d00-4e35-8d12-6200d8c5fd8b" providerId="ADAL" clId="{2699F8F7-0315-4B3B-AAB2-15BAF50CD052}" dt="2022-05-27T13:02:42.878" v="1518"/>
          <ac:picMkLst>
            <pc:docMk/>
            <pc:sldMk cId="4238794737" sldId="331"/>
            <ac:picMk id="6" creationId="{DD20FF1D-F2D8-45E4-99D6-5319763E1FCD}"/>
          </ac:picMkLst>
        </pc:picChg>
        <pc:picChg chg="add mod">
          <ac:chgData name="Sigmund Engdal" userId="f8da325a-9d00-4e35-8d12-6200d8c5fd8b" providerId="ADAL" clId="{2699F8F7-0315-4B3B-AAB2-15BAF50CD052}" dt="2022-05-27T13:03:00.626" v="1523" actId="14100"/>
          <ac:picMkLst>
            <pc:docMk/>
            <pc:sldMk cId="4238794737" sldId="331"/>
            <ac:picMk id="7" creationId="{9F3E9EF8-4FBC-4A1C-8804-EBC57EC259FE}"/>
          </ac:picMkLst>
        </pc:picChg>
      </pc:sldChg>
      <pc:sldChg chg="addSp delSp modSp mod modNotesTx">
        <pc:chgData name="Sigmund Engdal" userId="f8da325a-9d00-4e35-8d12-6200d8c5fd8b" providerId="ADAL" clId="{2699F8F7-0315-4B3B-AAB2-15BAF50CD052}" dt="2022-05-31T07:33:27.197" v="2779" actId="20577"/>
        <pc:sldMkLst>
          <pc:docMk/>
          <pc:sldMk cId="3826591665" sldId="332"/>
        </pc:sldMkLst>
        <pc:picChg chg="add mod">
          <ac:chgData name="Sigmund Engdal" userId="f8da325a-9d00-4e35-8d12-6200d8c5fd8b" providerId="ADAL" clId="{2699F8F7-0315-4B3B-AAB2-15BAF50CD052}" dt="2022-05-27T13:04:10.152" v="1529" actId="14100"/>
          <ac:picMkLst>
            <pc:docMk/>
            <pc:sldMk cId="3826591665" sldId="332"/>
            <ac:picMk id="3" creationId="{0E9D7762-D77A-433D-8062-7D4F3C809321}"/>
          </ac:picMkLst>
        </pc:picChg>
        <pc:picChg chg="del">
          <ac:chgData name="Sigmund Engdal" userId="f8da325a-9d00-4e35-8d12-6200d8c5fd8b" providerId="ADAL" clId="{2699F8F7-0315-4B3B-AAB2-15BAF50CD052}" dt="2022-05-27T13:03:54.345" v="1524" actId="478"/>
          <ac:picMkLst>
            <pc:docMk/>
            <pc:sldMk cId="3826591665" sldId="332"/>
            <ac:picMk id="7" creationId="{9F3E9EF8-4FBC-4A1C-8804-EBC57EC259FE}"/>
          </ac:picMkLst>
        </pc:picChg>
      </pc:sldChg>
      <pc:sldChg chg="addSp delSp modSp mod">
        <pc:chgData name="Sigmund Engdal" userId="f8da325a-9d00-4e35-8d12-6200d8c5fd8b" providerId="ADAL" clId="{2699F8F7-0315-4B3B-AAB2-15BAF50CD052}" dt="2022-05-27T13:06:13.770" v="1539" actId="113"/>
        <pc:sldMkLst>
          <pc:docMk/>
          <pc:sldMk cId="2152645067" sldId="333"/>
        </pc:sldMkLst>
        <pc:spChg chg="add mod">
          <ac:chgData name="Sigmund Engdal" userId="f8da325a-9d00-4e35-8d12-6200d8c5fd8b" providerId="ADAL" clId="{2699F8F7-0315-4B3B-AAB2-15BAF50CD052}" dt="2022-05-27T13:06:13.770" v="1539" actId="113"/>
          <ac:spMkLst>
            <pc:docMk/>
            <pc:sldMk cId="2152645067" sldId="333"/>
            <ac:spMk id="7" creationId="{DBE96079-F98C-40BE-9C9C-61B81EE6F4C2}"/>
          </ac:spMkLst>
        </pc:spChg>
        <pc:picChg chg="del">
          <ac:chgData name="Sigmund Engdal" userId="f8da325a-9d00-4e35-8d12-6200d8c5fd8b" providerId="ADAL" clId="{2699F8F7-0315-4B3B-AAB2-15BAF50CD052}" dt="2022-05-27T13:04:17.371" v="1530" actId="478"/>
          <ac:picMkLst>
            <pc:docMk/>
            <pc:sldMk cId="2152645067" sldId="333"/>
            <ac:picMk id="3" creationId="{0E9D7762-D77A-433D-8062-7D4F3C809321}"/>
          </ac:picMkLst>
        </pc:picChg>
        <pc:picChg chg="add mod">
          <ac:chgData name="Sigmund Engdal" userId="f8da325a-9d00-4e35-8d12-6200d8c5fd8b" providerId="ADAL" clId="{2699F8F7-0315-4B3B-AAB2-15BAF50CD052}" dt="2022-05-27T13:05:16.813" v="1534" actId="1076"/>
          <ac:picMkLst>
            <pc:docMk/>
            <pc:sldMk cId="2152645067" sldId="333"/>
            <ac:picMk id="4" creationId="{B1817888-73AD-40D1-80EA-7D34B50C4417}"/>
          </ac:picMkLst>
        </pc:picChg>
      </pc:sldChg>
      <pc:sldChg chg="del">
        <pc:chgData name="Sigmund Engdal" userId="f8da325a-9d00-4e35-8d12-6200d8c5fd8b" providerId="ADAL" clId="{2699F8F7-0315-4B3B-AAB2-15BAF50CD052}" dt="2022-05-27T13:10:50.716" v="1545" actId="47"/>
        <pc:sldMkLst>
          <pc:docMk/>
          <pc:sldMk cId="546184946" sldId="334"/>
        </pc:sldMkLst>
      </pc:sldChg>
      <pc:sldChg chg="addSp delSp modSp mod modNotesTx">
        <pc:chgData name="Sigmund Engdal" userId="f8da325a-9d00-4e35-8d12-6200d8c5fd8b" providerId="ADAL" clId="{2699F8F7-0315-4B3B-AAB2-15BAF50CD052}" dt="2022-05-31T07:33:45.980" v="2780"/>
        <pc:sldMkLst>
          <pc:docMk/>
          <pc:sldMk cId="3890625594" sldId="335"/>
        </pc:sldMkLst>
        <pc:picChg chg="del">
          <ac:chgData name="Sigmund Engdal" userId="f8da325a-9d00-4e35-8d12-6200d8c5fd8b" providerId="ADAL" clId="{2699F8F7-0315-4B3B-AAB2-15BAF50CD052}" dt="2022-05-27T13:09:45.371" v="1540" actId="478"/>
          <ac:picMkLst>
            <pc:docMk/>
            <pc:sldMk cId="3890625594" sldId="335"/>
            <ac:picMk id="3" creationId="{0E9D7762-D77A-433D-8062-7D4F3C809321}"/>
          </ac:picMkLst>
        </pc:picChg>
        <pc:picChg chg="add mod">
          <ac:chgData name="Sigmund Engdal" userId="f8da325a-9d00-4e35-8d12-6200d8c5fd8b" providerId="ADAL" clId="{2699F8F7-0315-4B3B-AAB2-15BAF50CD052}" dt="2022-05-27T13:09:58.496" v="1544" actId="1076"/>
          <ac:picMkLst>
            <pc:docMk/>
            <pc:sldMk cId="3890625594" sldId="335"/>
            <ac:picMk id="4" creationId="{A427B0FE-13CB-44EC-BB2A-53D30AB834CC}"/>
          </ac:picMkLst>
        </pc:picChg>
      </pc:sldChg>
      <pc:sldChg chg="addSp delSp modSp mod">
        <pc:chgData name="Sigmund Engdal" userId="f8da325a-9d00-4e35-8d12-6200d8c5fd8b" providerId="ADAL" clId="{2699F8F7-0315-4B3B-AAB2-15BAF50CD052}" dt="2022-05-27T13:20:32.253" v="1827" actId="20577"/>
        <pc:sldMkLst>
          <pc:docMk/>
          <pc:sldMk cId="3864747150" sldId="336"/>
        </pc:sldMkLst>
        <pc:spChg chg="add mod">
          <ac:chgData name="Sigmund Engdal" userId="f8da325a-9d00-4e35-8d12-6200d8c5fd8b" providerId="ADAL" clId="{2699F8F7-0315-4B3B-AAB2-15BAF50CD052}" dt="2022-05-27T13:20:32.253" v="1827" actId="20577"/>
          <ac:spMkLst>
            <pc:docMk/>
            <pc:sldMk cId="3864747150" sldId="336"/>
            <ac:spMk id="5" creationId="{E05FD020-5935-4E6D-8898-8E14CDCB6C9C}"/>
          </ac:spMkLst>
        </pc:spChg>
        <pc:spChg chg="mod">
          <ac:chgData name="Sigmund Engdal" userId="f8da325a-9d00-4e35-8d12-6200d8c5fd8b" providerId="ADAL" clId="{2699F8F7-0315-4B3B-AAB2-15BAF50CD052}" dt="2022-05-27T13:16:44.062" v="1625" actId="1076"/>
          <ac:spMkLst>
            <pc:docMk/>
            <pc:sldMk cId="3864747150" sldId="336"/>
            <ac:spMk id="7" creationId="{DBE96079-F98C-40BE-9C9C-61B81EE6F4C2}"/>
          </ac:spMkLst>
        </pc:spChg>
        <pc:picChg chg="add mod">
          <ac:chgData name="Sigmund Engdal" userId="f8da325a-9d00-4e35-8d12-6200d8c5fd8b" providerId="ADAL" clId="{2699F8F7-0315-4B3B-AAB2-15BAF50CD052}" dt="2022-05-27T13:16:47.193" v="1626" actId="1076"/>
          <ac:picMkLst>
            <pc:docMk/>
            <pc:sldMk cId="3864747150" sldId="336"/>
            <ac:picMk id="3" creationId="{1CAA2D43-CA60-4CFF-A37C-5180287401C6}"/>
          </ac:picMkLst>
        </pc:picChg>
        <pc:picChg chg="del">
          <ac:chgData name="Sigmund Engdal" userId="f8da325a-9d00-4e35-8d12-6200d8c5fd8b" providerId="ADAL" clId="{2699F8F7-0315-4B3B-AAB2-15BAF50CD052}" dt="2022-05-27T13:10:58.829" v="1546" actId="478"/>
          <ac:picMkLst>
            <pc:docMk/>
            <pc:sldMk cId="3864747150" sldId="336"/>
            <ac:picMk id="4" creationId="{B1817888-73AD-40D1-80EA-7D34B50C4417}"/>
          </ac:picMkLst>
        </pc:picChg>
      </pc:sldChg>
      <pc:sldChg chg="modSp mod">
        <pc:chgData name="Sigmund Engdal" userId="f8da325a-9d00-4e35-8d12-6200d8c5fd8b" providerId="ADAL" clId="{2699F8F7-0315-4B3B-AAB2-15BAF50CD052}" dt="2022-05-31T07:31:24.672" v="2770" actId="20577"/>
        <pc:sldMkLst>
          <pc:docMk/>
          <pc:sldMk cId="1312636648" sldId="337"/>
        </pc:sldMkLst>
        <pc:spChg chg="mod">
          <ac:chgData name="Sigmund Engdal" userId="f8da325a-9d00-4e35-8d12-6200d8c5fd8b" providerId="ADAL" clId="{2699F8F7-0315-4B3B-AAB2-15BAF50CD052}" dt="2022-05-31T07:31:24.672" v="2770" actId="20577"/>
          <ac:spMkLst>
            <pc:docMk/>
            <pc:sldMk cId="1312636648" sldId="337"/>
            <ac:spMk id="4098" creationId="{00000000-0000-0000-0000-000000000000}"/>
          </ac:spMkLst>
        </pc:spChg>
      </pc:sldChg>
      <pc:sldChg chg="addSp delSp modSp del mod">
        <pc:chgData name="Sigmund Engdal" userId="f8da325a-9d00-4e35-8d12-6200d8c5fd8b" providerId="ADAL" clId="{2699F8F7-0315-4B3B-AAB2-15BAF50CD052}" dt="2022-05-30T13:02:02.605" v="1967" actId="47"/>
        <pc:sldMkLst>
          <pc:docMk/>
          <pc:sldMk cId="1983288085" sldId="338"/>
        </pc:sldMkLst>
        <pc:spChg chg="del">
          <ac:chgData name="Sigmund Engdal" userId="f8da325a-9d00-4e35-8d12-6200d8c5fd8b" providerId="ADAL" clId="{2699F8F7-0315-4B3B-AAB2-15BAF50CD052}" dt="2022-05-30T12:59:53.046" v="1961" actId="478"/>
          <ac:spMkLst>
            <pc:docMk/>
            <pc:sldMk cId="1983288085" sldId="338"/>
            <ac:spMk id="2" creationId="{00000000-0000-0000-0000-000000000000}"/>
          </ac:spMkLst>
        </pc:spChg>
        <pc:spChg chg="add del mod">
          <ac:chgData name="Sigmund Engdal" userId="f8da325a-9d00-4e35-8d12-6200d8c5fd8b" providerId="ADAL" clId="{2699F8F7-0315-4B3B-AAB2-15BAF50CD052}" dt="2022-05-30T12:59:55.991" v="1962" actId="478"/>
          <ac:spMkLst>
            <pc:docMk/>
            <pc:sldMk cId="1983288085" sldId="338"/>
            <ac:spMk id="6" creationId="{445AE02D-4800-42E8-AF20-7355C838DBEF}"/>
          </ac:spMkLst>
        </pc:spChg>
        <pc:spChg chg="add mod">
          <ac:chgData name="Sigmund Engdal" userId="f8da325a-9d00-4e35-8d12-6200d8c5fd8b" providerId="ADAL" clId="{2699F8F7-0315-4B3B-AAB2-15BAF50CD052}" dt="2022-05-30T13:01:15.323" v="1963"/>
          <ac:spMkLst>
            <pc:docMk/>
            <pc:sldMk cId="1983288085" sldId="338"/>
            <ac:spMk id="9" creationId="{052572A4-15E7-4EC7-AB2E-C5B256D1FA8B}"/>
          </ac:spMkLst>
        </pc:spChg>
      </pc:sldChg>
      <pc:sldChg chg="modNotesTx">
        <pc:chgData name="Sigmund Engdal" userId="f8da325a-9d00-4e35-8d12-6200d8c5fd8b" providerId="ADAL" clId="{2699F8F7-0315-4B3B-AAB2-15BAF50CD052}" dt="2022-05-31T07:16:30.386" v="2562" actId="255"/>
        <pc:sldMkLst>
          <pc:docMk/>
          <pc:sldMk cId="1873571360" sldId="339"/>
        </pc:sldMkLst>
      </pc:sldChg>
      <pc:sldChg chg="del ord">
        <pc:chgData name="Sigmund Engdal" userId="f8da325a-9d00-4e35-8d12-6200d8c5fd8b" providerId="ADAL" clId="{2699F8F7-0315-4B3B-AAB2-15BAF50CD052}" dt="2022-05-31T11:40:23.812" v="3319" actId="47"/>
        <pc:sldMkLst>
          <pc:docMk/>
          <pc:sldMk cId="385806442" sldId="340"/>
        </pc:sldMkLst>
      </pc:sldChg>
      <pc:sldChg chg="del">
        <pc:chgData name="Sigmund Engdal" userId="f8da325a-9d00-4e35-8d12-6200d8c5fd8b" providerId="ADAL" clId="{2699F8F7-0315-4B3B-AAB2-15BAF50CD052}" dt="2022-05-30T13:32:54.283" v="2027" actId="47"/>
        <pc:sldMkLst>
          <pc:docMk/>
          <pc:sldMk cId="244839341" sldId="341"/>
        </pc:sldMkLst>
      </pc:sldChg>
      <pc:sldChg chg="del">
        <pc:chgData name="Sigmund Engdal" userId="f8da325a-9d00-4e35-8d12-6200d8c5fd8b" providerId="ADAL" clId="{2699F8F7-0315-4B3B-AAB2-15BAF50CD052}" dt="2022-05-30T13:34:18.078" v="2037" actId="47"/>
        <pc:sldMkLst>
          <pc:docMk/>
          <pc:sldMk cId="480598306" sldId="342"/>
        </pc:sldMkLst>
      </pc:sldChg>
      <pc:sldChg chg="addSp delSp modSp mod delAnim modNotesTx">
        <pc:chgData name="Sigmund Engdal" userId="f8da325a-9d00-4e35-8d12-6200d8c5fd8b" providerId="ADAL" clId="{2699F8F7-0315-4B3B-AAB2-15BAF50CD052}" dt="2022-05-31T07:13:49.538" v="2554" actId="14100"/>
        <pc:sldMkLst>
          <pc:docMk/>
          <pc:sldMk cId="963749635" sldId="343"/>
        </pc:sldMkLst>
        <pc:spChg chg="add del mod">
          <ac:chgData name="Sigmund Engdal" userId="f8da325a-9d00-4e35-8d12-6200d8c5fd8b" providerId="ADAL" clId="{2699F8F7-0315-4B3B-AAB2-15BAF50CD052}" dt="2022-05-30T13:33:47.564" v="2029" actId="478"/>
          <ac:spMkLst>
            <pc:docMk/>
            <pc:sldMk cId="963749635" sldId="343"/>
            <ac:spMk id="3" creationId="{595A4DC0-E016-445C-A29F-36E2C5F2C2D4}"/>
          </ac:spMkLst>
        </pc:spChg>
        <pc:spChg chg="add del">
          <ac:chgData name="Sigmund Engdal" userId="f8da325a-9d00-4e35-8d12-6200d8c5fd8b" providerId="ADAL" clId="{2699F8F7-0315-4B3B-AAB2-15BAF50CD052}" dt="2022-05-31T07:12:30.981" v="2539" actId="478"/>
          <ac:spMkLst>
            <pc:docMk/>
            <pc:sldMk cId="963749635" sldId="343"/>
            <ac:spMk id="7" creationId="{BCBD8BB7-6EE4-473F-AA98-0A7CC70A8BB1}"/>
          </ac:spMkLst>
        </pc:spChg>
        <pc:spChg chg="add mod">
          <ac:chgData name="Sigmund Engdal" userId="f8da325a-9d00-4e35-8d12-6200d8c5fd8b" providerId="ADAL" clId="{2699F8F7-0315-4B3B-AAB2-15BAF50CD052}" dt="2022-05-31T07:12:27.186" v="2538" actId="20577"/>
          <ac:spMkLst>
            <pc:docMk/>
            <pc:sldMk cId="963749635" sldId="343"/>
            <ac:spMk id="10" creationId="{F8ECF1FA-E0CD-4EF5-9112-D11C2A2374CC}"/>
          </ac:spMkLst>
        </pc:spChg>
        <pc:spChg chg="add mod">
          <ac:chgData name="Sigmund Engdal" userId="f8da325a-9d00-4e35-8d12-6200d8c5fd8b" providerId="ADAL" clId="{2699F8F7-0315-4B3B-AAB2-15BAF50CD052}" dt="2022-05-31T07:12:20.932" v="2536" actId="1076"/>
          <ac:spMkLst>
            <pc:docMk/>
            <pc:sldMk cId="963749635" sldId="343"/>
            <ac:spMk id="11" creationId="{B2439AC9-B235-4BD9-A4CF-B4D4A02BD8D0}"/>
          </ac:spMkLst>
        </pc:spChg>
        <pc:spChg chg="del">
          <ac:chgData name="Sigmund Engdal" userId="f8da325a-9d00-4e35-8d12-6200d8c5fd8b" providerId="ADAL" clId="{2699F8F7-0315-4B3B-AAB2-15BAF50CD052}" dt="2022-05-30T13:33:45.448" v="2028" actId="478"/>
          <ac:spMkLst>
            <pc:docMk/>
            <pc:sldMk cId="963749635" sldId="343"/>
            <ac:spMk id="120834" creationId="{00000000-0000-0000-0000-000000000000}"/>
          </ac:spMkLst>
        </pc:spChg>
        <pc:spChg chg="del">
          <ac:chgData name="Sigmund Engdal" userId="f8da325a-9d00-4e35-8d12-6200d8c5fd8b" providerId="ADAL" clId="{2699F8F7-0315-4B3B-AAB2-15BAF50CD052}" dt="2022-05-30T13:33:55.520" v="2032" actId="478"/>
          <ac:spMkLst>
            <pc:docMk/>
            <pc:sldMk cId="963749635" sldId="343"/>
            <ac:spMk id="120835" creationId="{00000000-0000-0000-0000-000000000000}"/>
          </ac:spMkLst>
        </pc:spChg>
        <pc:picChg chg="add del mod">
          <ac:chgData name="Sigmund Engdal" userId="f8da325a-9d00-4e35-8d12-6200d8c5fd8b" providerId="ADAL" clId="{2699F8F7-0315-4B3B-AAB2-15BAF50CD052}" dt="2022-05-31T07:12:17.108" v="2535" actId="478"/>
          <ac:picMkLst>
            <pc:docMk/>
            <pc:sldMk cId="963749635" sldId="343"/>
            <ac:picMk id="5" creationId="{6D138FA3-F3B9-4EF2-87C3-70572DDCAD52}"/>
          </ac:picMkLst>
        </pc:picChg>
        <pc:picChg chg="add del mod">
          <ac:chgData name="Sigmund Engdal" userId="f8da325a-9d00-4e35-8d12-6200d8c5fd8b" providerId="ADAL" clId="{2699F8F7-0315-4B3B-AAB2-15BAF50CD052}" dt="2022-05-31T07:12:36.685" v="2541" actId="478"/>
          <ac:picMkLst>
            <pc:docMk/>
            <pc:sldMk cId="963749635" sldId="343"/>
            <ac:picMk id="6" creationId="{6AA35732-7487-4E32-B496-BD36E8721E99}"/>
          </ac:picMkLst>
        </pc:picChg>
        <pc:picChg chg="add del mod">
          <ac:chgData name="Sigmund Engdal" userId="f8da325a-9d00-4e35-8d12-6200d8c5fd8b" providerId="ADAL" clId="{2699F8F7-0315-4B3B-AAB2-15BAF50CD052}" dt="2022-05-31T07:12:38.914" v="2542" actId="478"/>
          <ac:picMkLst>
            <pc:docMk/>
            <pc:sldMk cId="963749635" sldId="343"/>
            <ac:picMk id="9" creationId="{B7CD0902-41D1-42EE-BDC7-62E8E3F1F6C1}"/>
          </ac:picMkLst>
        </pc:picChg>
        <pc:picChg chg="add mod">
          <ac:chgData name="Sigmund Engdal" userId="f8da325a-9d00-4e35-8d12-6200d8c5fd8b" providerId="ADAL" clId="{2699F8F7-0315-4B3B-AAB2-15BAF50CD052}" dt="2022-05-31T07:13:08.963" v="2547" actId="1076"/>
          <ac:picMkLst>
            <pc:docMk/>
            <pc:sldMk cId="963749635" sldId="343"/>
            <ac:picMk id="12" creationId="{6D8BB870-830E-4B9B-82FE-17D7AA6DE50C}"/>
          </ac:picMkLst>
        </pc:picChg>
        <pc:picChg chg="add mod">
          <ac:chgData name="Sigmund Engdal" userId="f8da325a-9d00-4e35-8d12-6200d8c5fd8b" providerId="ADAL" clId="{2699F8F7-0315-4B3B-AAB2-15BAF50CD052}" dt="2022-05-31T07:13:49.538" v="2554" actId="14100"/>
          <ac:picMkLst>
            <pc:docMk/>
            <pc:sldMk cId="963749635" sldId="343"/>
            <ac:picMk id="14" creationId="{E212D484-178E-4DDD-B2C4-8AFD20740AA3}"/>
          </ac:picMkLst>
        </pc:picChg>
      </pc:sldChg>
      <pc:sldChg chg="addSp delSp modSp mod delAnim modAnim modNotesTx">
        <pc:chgData name="Sigmund Engdal" userId="f8da325a-9d00-4e35-8d12-6200d8c5fd8b" providerId="ADAL" clId="{2699F8F7-0315-4B3B-AAB2-15BAF50CD052}" dt="2022-05-30T13:39:24.753" v="2048"/>
        <pc:sldMkLst>
          <pc:docMk/>
          <pc:sldMk cId="3548690741" sldId="344"/>
        </pc:sldMkLst>
        <pc:spChg chg="add del mod">
          <ac:chgData name="Sigmund Engdal" userId="f8da325a-9d00-4e35-8d12-6200d8c5fd8b" providerId="ADAL" clId="{2699F8F7-0315-4B3B-AAB2-15BAF50CD052}" dt="2022-05-30T13:38:30.060" v="2040" actId="478"/>
          <ac:spMkLst>
            <pc:docMk/>
            <pc:sldMk cId="3548690741" sldId="344"/>
            <ac:spMk id="3" creationId="{C522261B-0D2B-4CCD-A123-95E2A0B5CA3B}"/>
          </ac:spMkLst>
        </pc:spChg>
        <pc:spChg chg="add mod">
          <ac:chgData name="Sigmund Engdal" userId="f8da325a-9d00-4e35-8d12-6200d8c5fd8b" providerId="ADAL" clId="{2699F8F7-0315-4B3B-AAB2-15BAF50CD052}" dt="2022-05-30T13:38:32.795" v="2041"/>
          <ac:spMkLst>
            <pc:docMk/>
            <pc:sldMk cId="3548690741" sldId="344"/>
            <ac:spMk id="6" creationId="{2C17CAC5-9F03-498C-8D2C-7C88618DF0E6}"/>
          </ac:spMkLst>
        </pc:spChg>
        <pc:spChg chg="add mod">
          <ac:chgData name="Sigmund Engdal" userId="f8da325a-9d00-4e35-8d12-6200d8c5fd8b" providerId="ADAL" clId="{2699F8F7-0315-4B3B-AAB2-15BAF50CD052}" dt="2022-05-30T13:38:49.611" v="2047" actId="6549"/>
          <ac:spMkLst>
            <pc:docMk/>
            <pc:sldMk cId="3548690741" sldId="344"/>
            <ac:spMk id="7" creationId="{9BBF1EF7-244B-4BD4-BF33-40806310CE26}"/>
          </ac:spMkLst>
        </pc:spChg>
        <pc:spChg chg="del">
          <ac:chgData name="Sigmund Engdal" userId="f8da325a-9d00-4e35-8d12-6200d8c5fd8b" providerId="ADAL" clId="{2699F8F7-0315-4B3B-AAB2-15BAF50CD052}" dt="2022-05-30T13:38:28.187" v="2039" actId="478"/>
          <ac:spMkLst>
            <pc:docMk/>
            <pc:sldMk cId="3548690741" sldId="344"/>
            <ac:spMk id="159746" creationId="{00000000-0000-0000-0000-000000000000}"/>
          </ac:spMkLst>
        </pc:spChg>
        <pc:spChg chg="del">
          <ac:chgData name="Sigmund Engdal" userId="f8da325a-9d00-4e35-8d12-6200d8c5fd8b" providerId="ADAL" clId="{2699F8F7-0315-4B3B-AAB2-15BAF50CD052}" dt="2022-05-30T13:38:40.106" v="2042" actId="478"/>
          <ac:spMkLst>
            <pc:docMk/>
            <pc:sldMk cId="3548690741" sldId="344"/>
            <ac:spMk id="159747" creationId="{00000000-0000-0000-0000-000000000000}"/>
          </ac:spMkLst>
        </pc:spChg>
      </pc:sldChg>
      <pc:sldChg chg="del">
        <pc:chgData name="Sigmund Engdal" userId="f8da325a-9d00-4e35-8d12-6200d8c5fd8b" providerId="ADAL" clId="{2699F8F7-0315-4B3B-AAB2-15BAF50CD052}" dt="2022-05-31T06:59:17.106" v="2430" actId="47"/>
        <pc:sldMkLst>
          <pc:docMk/>
          <pc:sldMk cId="797257194" sldId="346"/>
        </pc:sldMkLst>
      </pc:sldChg>
      <pc:sldChg chg="modSp mod">
        <pc:chgData name="Sigmund Engdal" userId="f8da325a-9d00-4e35-8d12-6200d8c5fd8b" providerId="ADAL" clId="{2699F8F7-0315-4B3B-AAB2-15BAF50CD052}" dt="2022-05-31T10:42:43.808" v="3270" actId="6549"/>
        <pc:sldMkLst>
          <pc:docMk/>
          <pc:sldMk cId="4098366542" sldId="347"/>
        </pc:sldMkLst>
        <pc:spChg chg="mod">
          <ac:chgData name="Sigmund Engdal" userId="f8da325a-9d00-4e35-8d12-6200d8c5fd8b" providerId="ADAL" clId="{2699F8F7-0315-4B3B-AAB2-15BAF50CD052}" dt="2022-05-31T10:42:43.808" v="3270" actId="6549"/>
          <ac:spMkLst>
            <pc:docMk/>
            <pc:sldMk cId="4098366542" sldId="347"/>
            <ac:spMk id="4" creationId="{00000000-0000-0000-0000-000000000000}"/>
          </ac:spMkLst>
        </pc:spChg>
      </pc:sldChg>
      <pc:sldChg chg="ord">
        <pc:chgData name="Sigmund Engdal" userId="f8da325a-9d00-4e35-8d12-6200d8c5fd8b" providerId="ADAL" clId="{2699F8F7-0315-4B3B-AAB2-15BAF50CD052}" dt="2022-05-31T05:02:19.642" v="2106"/>
        <pc:sldMkLst>
          <pc:docMk/>
          <pc:sldMk cId="3694745912" sldId="348"/>
        </pc:sldMkLst>
      </pc:sldChg>
      <pc:sldChg chg="modSp mod">
        <pc:chgData name="Sigmund Engdal" userId="f8da325a-9d00-4e35-8d12-6200d8c5fd8b" providerId="ADAL" clId="{2699F8F7-0315-4B3B-AAB2-15BAF50CD052}" dt="2022-05-31T10:39:57.871" v="3221" actId="20577"/>
        <pc:sldMkLst>
          <pc:docMk/>
          <pc:sldMk cId="2455673357" sldId="349"/>
        </pc:sldMkLst>
        <pc:spChg chg="mod">
          <ac:chgData name="Sigmund Engdal" userId="f8da325a-9d00-4e35-8d12-6200d8c5fd8b" providerId="ADAL" clId="{2699F8F7-0315-4B3B-AAB2-15BAF50CD052}" dt="2022-05-31T10:39:57.871" v="3221" actId="20577"/>
          <ac:spMkLst>
            <pc:docMk/>
            <pc:sldMk cId="2455673357" sldId="349"/>
            <ac:spMk id="40971" creationId="{00000000-0000-0000-0000-000000000000}"/>
          </ac:spMkLst>
        </pc:spChg>
      </pc:sldChg>
      <pc:sldChg chg="modNotesTx">
        <pc:chgData name="Sigmund Engdal" userId="f8da325a-9d00-4e35-8d12-6200d8c5fd8b" providerId="ADAL" clId="{2699F8F7-0315-4B3B-AAB2-15BAF50CD052}" dt="2022-05-31T05:05:23.420" v="2109" actId="20577"/>
        <pc:sldMkLst>
          <pc:docMk/>
          <pc:sldMk cId="4007327950" sldId="350"/>
        </pc:sldMkLst>
      </pc:sldChg>
      <pc:sldChg chg="addSp delSp modSp mod modAnim">
        <pc:chgData name="Sigmund Engdal" userId="f8da325a-9d00-4e35-8d12-6200d8c5fd8b" providerId="ADAL" clId="{2699F8F7-0315-4B3B-AAB2-15BAF50CD052}" dt="2022-05-31T05:26:40.521" v="2428"/>
        <pc:sldMkLst>
          <pc:docMk/>
          <pc:sldMk cId="1480602219" sldId="1025"/>
        </pc:sldMkLst>
        <pc:spChg chg="del mod">
          <ac:chgData name="Sigmund Engdal" userId="f8da325a-9d00-4e35-8d12-6200d8c5fd8b" providerId="ADAL" clId="{2699F8F7-0315-4B3B-AAB2-15BAF50CD052}" dt="2022-05-31T05:15:01.219" v="2242" actId="478"/>
          <ac:spMkLst>
            <pc:docMk/>
            <pc:sldMk cId="1480602219" sldId="1025"/>
            <ac:spMk id="11" creationId="{00000000-0000-0000-0000-000000000000}"/>
          </ac:spMkLst>
        </pc:spChg>
        <pc:spChg chg="add mod">
          <ac:chgData name="Sigmund Engdal" userId="f8da325a-9d00-4e35-8d12-6200d8c5fd8b" providerId="ADAL" clId="{2699F8F7-0315-4B3B-AAB2-15BAF50CD052}" dt="2022-05-31T05:15:08.103" v="2243" actId="1076"/>
          <ac:spMkLst>
            <pc:docMk/>
            <pc:sldMk cId="1480602219" sldId="1025"/>
            <ac:spMk id="12" creationId="{65465722-D136-4E6C-9FBC-41CEDD1DE223}"/>
          </ac:spMkLst>
        </pc:spChg>
        <pc:spChg chg="add mod">
          <ac:chgData name="Sigmund Engdal" userId="f8da325a-9d00-4e35-8d12-6200d8c5fd8b" providerId="ADAL" clId="{2699F8F7-0315-4B3B-AAB2-15BAF50CD052}" dt="2022-05-31T05:22:20.204" v="2368" actId="1076"/>
          <ac:spMkLst>
            <pc:docMk/>
            <pc:sldMk cId="1480602219" sldId="1025"/>
            <ac:spMk id="13" creationId="{24A88A9F-8932-4CB4-8050-06C665DB567F}"/>
          </ac:spMkLst>
        </pc:spChg>
        <pc:spChg chg="add mod">
          <ac:chgData name="Sigmund Engdal" userId="f8da325a-9d00-4e35-8d12-6200d8c5fd8b" providerId="ADAL" clId="{2699F8F7-0315-4B3B-AAB2-15BAF50CD052}" dt="2022-05-31T05:15:18.984" v="2244" actId="207"/>
          <ac:spMkLst>
            <pc:docMk/>
            <pc:sldMk cId="1480602219" sldId="1025"/>
            <ac:spMk id="14" creationId="{4E95AFB8-AF4B-4AED-9FF9-C5F24B687495}"/>
          </ac:spMkLst>
        </pc:spChg>
        <pc:spChg chg="add del mod">
          <ac:chgData name="Sigmund Engdal" userId="f8da325a-9d00-4e35-8d12-6200d8c5fd8b" providerId="ADAL" clId="{2699F8F7-0315-4B3B-AAB2-15BAF50CD052}" dt="2022-05-31T05:24:46.386" v="2416" actId="478"/>
          <ac:spMkLst>
            <pc:docMk/>
            <pc:sldMk cId="1480602219" sldId="1025"/>
            <ac:spMk id="15" creationId="{E32B06AA-79FC-4C2D-97E5-ED016609CEEA}"/>
          </ac:spMkLst>
        </pc:spChg>
        <pc:spChg chg="mod">
          <ac:chgData name="Sigmund Engdal" userId="f8da325a-9d00-4e35-8d12-6200d8c5fd8b" providerId="ADAL" clId="{2699F8F7-0315-4B3B-AAB2-15BAF50CD052}" dt="2022-05-31T05:12:15.737" v="2214" actId="790"/>
          <ac:spMkLst>
            <pc:docMk/>
            <pc:sldMk cId="1480602219" sldId="1025"/>
            <ac:spMk id="1331203" creationId="{00000000-0000-0000-0000-000000000000}"/>
          </ac:spMkLst>
        </pc:spChg>
        <pc:spChg chg="mod">
          <ac:chgData name="Sigmund Engdal" userId="f8da325a-9d00-4e35-8d12-6200d8c5fd8b" providerId="ADAL" clId="{2699F8F7-0315-4B3B-AAB2-15BAF50CD052}" dt="2022-05-31T05:24:38.108" v="2414" actId="20577"/>
          <ac:spMkLst>
            <pc:docMk/>
            <pc:sldMk cId="1480602219" sldId="1025"/>
            <ac:spMk id="1331204" creationId="{00000000-0000-0000-0000-000000000000}"/>
          </ac:spMkLst>
        </pc:spChg>
        <pc:spChg chg="del mod">
          <ac:chgData name="Sigmund Engdal" userId="f8da325a-9d00-4e35-8d12-6200d8c5fd8b" providerId="ADAL" clId="{2699F8F7-0315-4B3B-AAB2-15BAF50CD052}" dt="2022-05-31T05:14:27.963" v="2223" actId="478"/>
          <ac:spMkLst>
            <pc:docMk/>
            <pc:sldMk cId="1480602219" sldId="1025"/>
            <ac:spMk id="1331206" creationId="{00000000-0000-0000-0000-000000000000}"/>
          </ac:spMkLst>
        </pc:spChg>
        <pc:spChg chg="del">
          <ac:chgData name="Sigmund Engdal" userId="f8da325a-9d00-4e35-8d12-6200d8c5fd8b" providerId="ADAL" clId="{2699F8F7-0315-4B3B-AAB2-15BAF50CD052}" dt="2022-05-31T05:10:40.875" v="2157" actId="478"/>
          <ac:spMkLst>
            <pc:docMk/>
            <pc:sldMk cId="1480602219" sldId="1025"/>
            <ac:spMk id="1331208" creationId="{00000000-0000-0000-0000-000000000000}"/>
          </ac:spMkLst>
        </pc:spChg>
        <pc:spChg chg="del">
          <ac:chgData name="Sigmund Engdal" userId="f8da325a-9d00-4e35-8d12-6200d8c5fd8b" providerId="ADAL" clId="{2699F8F7-0315-4B3B-AAB2-15BAF50CD052}" dt="2022-05-31T05:10:48.586" v="2159" actId="478"/>
          <ac:spMkLst>
            <pc:docMk/>
            <pc:sldMk cId="1480602219" sldId="1025"/>
            <ac:spMk id="1331209" creationId="{00000000-0000-0000-0000-000000000000}"/>
          </ac:spMkLst>
        </pc:spChg>
        <pc:picChg chg="del">
          <ac:chgData name="Sigmund Engdal" userId="f8da325a-9d00-4e35-8d12-6200d8c5fd8b" providerId="ADAL" clId="{2699F8F7-0315-4B3B-AAB2-15BAF50CD052}" dt="2022-05-31T05:10:34.323" v="2156" actId="478"/>
          <ac:picMkLst>
            <pc:docMk/>
            <pc:sldMk cId="1480602219" sldId="1025"/>
            <ac:picMk id="3" creationId="{00000000-0000-0000-0000-000000000000}"/>
          </ac:picMkLst>
        </pc:picChg>
        <pc:picChg chg="mod">
          <ac:chgData name="Sigmund Engdal" userId="f8da325a-9d00-4e35-8d12-6200d8c5fd8b" providerId="ADAL" clId="{2699F8F7-0315-4B3B-AAB2-15BAF50CD052}" dt="2022-05-31T05:10:45.623" v="2158" actId="1076"/>
          <ac:picMkLst>
            <pc:docMk/>
            <pc:sldMk cId="1480602219" sldId="1025"/>
            <ac:picMk id="4" creationId="{8EF35FE8-701E-41FF-A839-DDE610FD5473}"/>
          </ac:picMkLst>
        </pc:picChg>
        <pc:picChg chg="mod">
          <ac:chgData name="Sigmund Engdal" userId="f8da325a-9d00-4e35-8d12-6200d8c5fd8b" providerId="ADAL" clId="{2699F8F7-0315-4B3B-AAB2-15BAF50CD052}" dt="2022-05-31T05:18:05.631" v="2261" actId="1076"/>
          <ac:picMkLst>
            <pc:docMk/>
            <pc:sldMk cId="1480602219" sldId="1025"/>
            <ac:picMk id="6147" creationId="{00000000-0000-0000-0000-000000000000}"/>
          </ac:picMkLst>
        </pc:picChg>
      </pc:sldChg>
      <pc:sldMasterChg chg="del delSldLayout">
        <pc:chgData name="Sigmund Engdal" userId="f8da325a-9d00-4e35-8d12-6200d8c5fd8b" providerId="ADAL" clId="{2699F8F7-0315-4B3B-AAB2-15BAF50CD052}" dt="2022-05-27T13:34:59.967" v="1956" actId="47"/>
        <pc:sldMasterMkLst>
          <pc:docMk/>
          <pc:sldMasterMk cId="55272691" sldId="2147483697"/>
        </pc:sldMasterMkLst>
        <pc:sldLayoutChg chg="del">
          <pc:chgData name="Sigmund Engdal" userId="f8da325a-9d00-4e35-8d12-6200d8c5fd8b" providerId="ADAL" clId="{2699F8F7-0315-4B3B-AAB2-15BAF50CD052}" dt="2022-05-27T13:34:59.967" v="1956" actId="47"/>
          <pc:sldLayoutMkLst>
            <pc:docMk/>
            <pc:sldMasterMk cId="55272691" sldId="2147483697"/>
            <pc:sldLayoutMk cId="2259478521" sldId="2147483649"/>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172558998" sldId="2147483698"/>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2744026339" sldId="2147483699"/>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662439229" sldId="2147483701"/>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198225550" sldId="2147483703"/>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1015499460" sldId="2147483704"/>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3137575355" sldId="2147483705"/>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2618212855" sldId="2147483706"/>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4243724267" sldId="2147483707"/>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1391540783" sldId="2147483708"/>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318595622" sldId="2147483709"/>
          </pc:sldLayoutMkLst>
        </pc:sldLayoutChg>
        <pc:sldLayoutChg chg="del">
          <pc:chgData name="Sigmund Engdal" userId="f8da325a-9d00-4e35-8d12-6200d8c5fd8b" providerId="ADAL" clId="{2699F8F7-0315-4B3B-AAB2-15BAF50CD052}" dt="2022-05-27T13:34:59.967" v="1956" actId="47"/>
          <pc:sldLayoutMkLst>
            <pc:docMk/>
            <pc:sldMasterMk cId="55272691" sldId="2147483697"/>
            <pc:sldLayoutMk cId="1806485141" sldId="2147483710"/>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360PROD2015\360users\cache\ksint\8001mfj\17-1421%20ASSS%20kommunehelse%202017.xlsx%20922889_12_0.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8001mfj\Documents\MFJ\Enkeltoppdrag\Polen\uttrekk%20Oslo.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Arial Narrow" pitchFamily="34" charset="0"/>
              </a:defRPr>
            </a:pPr>
            <a:r>
              <a:rPr lang="nb-NO" sz="1600" b="1" i="0" kern="1200" baseline="0">
                <a:solidFill>
                  <a:srgbClr val="000000"/>
                </a:solidFill>
                <a:effectLst/>
                <a:latin typeface="Arial Narrow"/>
                <a:ea typeface="Arial Narrow"/>
                <a:cs typeface="Arial Narrow"/>
              </a:rPr>
              <a:t>ASSS Kommunehelse 15.3.2017 Snitt  ASSS=100</a:t>
            </a:r>
            <a:endParaRPr lang="nb-NO" sz="1600">
              <a:effectLst/>
            </a:endParaRPr>
          </a:p>
        </c:rich>
      </c:tx>
      <c:layout>
        <c:manualLayout>
          <c:xMode val="edge"/>
          <c:yMode val="edge"/>
          <c:x val="1.3889764984687103E-2"/>
          <c:y val="1.1019283746556474E-2"/>
        </c:manualLayout>
      </c:layout>
      <c:overlay val="0"/>
    </c:title>
    <c:autoTitleDeleted val="0"/>
    <c:plotArea>
      <c:layout>
        <c:manualLayout>
          <c:layoutTarget val="inner"/>
          <c:xMode val="edge"/>
          <c:yMode val="edge"/>
          <c:x val="4.3278339102986799E-2"/>
          <c:y val="0.11945517016223968"/>
          <c:w val="0.95477161788294784"/>
          <c:h val="0.67429111863810309"/>
        </c:manualLayout>
      </c:layout>
      <c:barChart>
        <c:barDir val="col"/>
        <c:grouping val="clustered"/>
        <c:varyColors val="0"/>
        <c:ser>
          <c:idx val="0"/>
          <c:order val="0"/>
          <c:tx>
            <c:strRef>
              <c:f>'Grl tjen.profil 1 '!$D$25</c:f>
              <c:strCache>
                <c:ptCount val="1"/>
                <c:pt idx="0">
                  <c:v>OSL</c:v>
                </c:pt>
              </c:strCache>
            </c:strRef>
          </c:tx>
          <c:spPr>
            <a:solidFill>
              <a:srgbClr val="008CD3"/>
            </a:solidFill>
            <a:ln w="3175">
              <a:solidFill>
                <a:srgbClr val="000000"/>
              </a:solidFill>
              <a:prstDash val="solid"/>
            </a:ln>
            <a:effectLst>
              <a:softEdge rad="12700"/>
            </a:effectLst>
            <a:scene3d>
              <a:camera prst="orthographicFront"/>
              <a:lightRig rig="threePt" dir="t"/>
            </a:scene3d>
            <a:sp3d>
              <a:bevelT/>
            </a:sp3d>
          </c:spPr>
          <c:invertIfNegative val="0"/>
          <c:dPt>
            <c:idx val="0"/>
            <c:invertIfNegative val="0"/>
            <c:bubble3D val="0"/>
            <c:spPr>
              <a:solidFill>
                <a:srgbClr val="8064A2"/>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1A-6D03-4063-9783-BD26C647A770}"/>
              </c:ext>
            </c:extLst>
          </c:dPt>
          <c:dPt>
            <c:idx val="1"/>
            <c:invertIfNegative val="0"/>
            <c:bubble3D val="0"/>
            <c:spPr>
              <a:solidFill>
                <a:srgbClr val="00B050"/>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18-6D03-4063-9783-BD26C647A770}"/>
              </c:ext>
            </c:extLst>
          </c:dPt>
          <c:dPt>
            <c:idx val="2"/>
            <c:invertIfNegative val="0"/>
            <c:bubble3D val="0"/>
            <c:spPr>
              <a:solidFill>
                <a:srgbClr val="00B050"/>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19-6D03-4063-9783-BD26C647A770}"/>
              </c:ext>
            </c:extLst>
          </c:dPt>
          <c:dPt>
            <c:idx val="3"/>
            <c:invertIfNegative val="0"/>
            <c:bubble3D val="0"/>
            <c:spPr>
              <a:solidFill>
                <a:srgbClr val="00B050"/>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00-6D03-4063-9783-BD26C647A770}"/>
              </c:ext>
            </c:extLst>
          </c:dPt>
          <c:dPt>
            <c:idx val="4"/>
            <c:invertIfNegative val="0"/>
            <c:bubble3D val="0"/>
            <c:spPr>
              <a:solidFill>
                <a:srgbClr val="C0504D"/>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01-6D03-4063-9783-BD26C647A770}"/>
              </c:ext>
            </c:extLst>
          </c:dPt>
          <c:dPt>
            <c:idx val="5"/>
            <c:invertIfNegative val="0"/>
            <c:bubble3D val="0"/>
            <c:spPr>
              <a:solidFill>
                <a:srgbClr val="00B050"/>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02-6D03-4063-9783-BD26C647A770}"/>
              </c:ext>
            </c:extLst>
          </c:dPt>
          <c:dPt>
            <c:idx val="6"/>
            <c:invertIfNegative val="0"/>
            <c:bubble3D val="0"/>
            <c:spPr>
              <a:solidFill>
                <a:srgbClr val="00B050"/>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03-6D03-4063-9783-BD26C647A770}"/>
              </c:ext>
            </c:extLst>
          </c:dPt>
          <c:dPt>
            <c:idx val="7"/>
            <c:invertIfNegative val="0"/>
            <c:bubble3D val="0"/>
            <c:spPr>
              <a:solidFill>
                <a:srgbClr val="00B050"/>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04-6D03-4063-9783-BD26C647A770}"/>
              </c:ext>
            </c:extLst>
          </c:dPt>
          <c:dPt>
            <c:idx val="8"/>
            <c:invertIfNegative val="0"/>
            <c:bubble3D val="0"/>
            <c:spPr>
              <a:solidFill>
                <a:srgbClr val="00B050"/>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05-6D03-4063-9783-BD26C647A770}"/>
              </c:ext>
            </c:extLst>
          </c:dPt>
          <c:dPt>
            <c:idx val="9"/>
            <c:invertIfNegative val="0"/>
            <c:bubble3D val="0"/>
            <c:spPr>
              <a:solidFill>
                <a:srgbClr val="00B050"/>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1B-6D03-4063-9783-BD26C647A770}"/>
              </c:ext>
            </c:extLst>
          </c:dPt>
          <c:dPt>
            <c:idx val="10"/>
            <c:invertIfNegative val="0"/>
            <c:bubble3D val="0"/>
            <c:spPr>
              <a:solidFill>
                <a:srgbClr val="C0504D"/>
              </a:solidFill>
              <a:ln w="3175">
                <a:solidFill>
                  <a:srgbClr val="000000"/>
                </a:solidFill>
                <a:prstDash val="solid"/>
              </a:ln>
              <a:effectLst>
                <a:softEdge rad="12700"/>
              </a:effectLst>
              <a:scene3d>
                <a:camera prst="orthographicFront"/>
                <a:lightRig rig="threePt" dir="t"/>
              </a:scene3d>
              <a:sp3d>
                <a:bevelT/>
              </a:sp3d>
            </c:spPr>
            <c:extLst>
              <c:ext xmlns:c16="http://schemas.microsoft.com/office/drawing/2014/chart" uri="{C3380CC4-5D6E-409C-BE32-E72D297353CC}">
                <c16:uniqueId val="{0000001C-6D03-4063-9783-BD26C647A770}"/>
              </c:ext>
            </c:extLst>
          </c:dPt>
          <c:dLbls>
            <c:dLbl>
              <c:idx val="3"/>
              <c:spPr>
                <a:solidFill>
                  <a:srgbClr val="CCDAEC"/>
                </a:solidFill>
                <a:ln w="25400">
                  <a:noFill/>
                </a:ln>
              </c:spPr>
              <c:txPr>
                <a:bodyPr/>
                <a:lstStyle/>
                <a:p>
                  <a:pPr>
                    <a:defRPr sz="1200" b="1" i="0" u="none" strike="noStrike" baseline="0">
                      <a:solidFill>
                        <a:schemeClr val="tx1"/>
                      </a:solidFill>
                      <a:latin typeface="Arial Narrow"/>
                      <a:ea typeface="Arial Narrow"/>
                      <a:cs typeface="Arial Narrow"/>
                    </a:defRPr>
                  </a:pPr>
                  <a:endParaRPr lang="nb-NO"/>
                </a:p>
              </c:txPr>
              <c:dLblPos val="inBase"/>
              <c:showLegendKey val="0"/>
              <c:showVal val="1"/>
              <c:showCatName val="0"/>
              <c:showSerName val="0"/>
              <c:showPercent val="0"/>
              <c:showBubbleSize val="0"/>
              <c:extLst>
                <c:ext xmlns:c16="http://schemas.microsoft.com/office/drawing/2014/chart" uri="{C3380CC4-5D6E-409C-BE32-E72D297353CC}">
                  <c16:uniqueId val="{00000000-6D03-4063-9783-BD26C647A770}"/>
                </c:ext>
              </c:extLst>
            </c:dLbl>
            <c:dLbl>
              <c:idx val="4"/>
              <c:spPr>
                <a:solidFill>
                  <a:srgbClr val="CCDAEC"/>
                </a:solidFill>
                <a:ln w="25400">
                  <a:noFill/>
                </a:ln>
              </c:spPr>
              <c:txPr>
                <a:bodyPr/>
                <a:lstStyle/>
                <a:p>
                  <a:pPr>
                    <a:defRPr sz="1200" b="1" i="0" u="none" strike="noStrike" baseline="0">
                      <a:solidFill>
                        <a:schemeClr val="tx1"/>
                      </a:solidFill>
                      <a:latin typeface="Arial Narrow"/>
                      <a:ea typeface="Arial Narrow"/>
                      <a:cs typeface="Arial Narrow"/>
                    </a:defRPr>
                  </a:pPr>
                  <a:endParaRPr lang="nb-NO"/>
                </a:p>
              </c:txPr>
              <c:dLblPos val="inBase"/>
              <c:showLegendKey val="0"/>
              <c:showVal val="1"/>
              <c:showCatName val="0"/>
              <c:showSerName val="0"/>
              <c:showPercent val="0"/>
              <c:showBubbleSize val="0"/>
              <c:extLst>
                <c:ext xmlns:c16="http://schemas.microsoft.com/office/drawing/2014/chart" uri="{C3380CC4-5D6E-409C-BE32-E72D297353CC}">
                  <c16:uniqueId val="{00000001-6D03-4063-9783-BD26C647A770}"/>
                </c:ext>
              </c:extLst>
            </c:dLbl>
            <c:dLbl>
              <c:idx val="5"/>
              <c:spPr>
                <a:solidFill>
                  <a:srgbClr val="CCDAEC"/>
                </a:solidFill>
                <a:ln w="25400">
                  <a:noFill/>
                </a:ln>
              </c:spPr>
              <c:txPr>
                <a:bodyPr/>
                <a:lstStyle/>
                <a:p>
                  <a:pPr>
                    <a:defRPr sz="1200" b="1" i="0" u="none" strike="noStrike" baseline="0">
                      <a:solidFill>
                        <a:schemeClr val="tx1"/>
                      </a:solidFill>
                      <a:latin typeface="Arial Narrow"/>
                      <a:ea typeface="Arial Narrow"/>
                      <a:cs typeface="Arial Narrow"/>
                    </a:defRPr>
                  </a:pPr>
                  <a:endParaRPr lang="nb-NO"/>
                </a:p>
              </c:txPr>
              <c:dLblPos val="inBase"/>
              <c:showLegendKey val="0"/>
              <c:showVal val="1"/>
              <c:showCatName val="0"/>
              <c:showSerName val="0"/>
              <c:showPercent val="0"/>
              <c:showBubbleSize val="0"/>
              <c:extLst>
                <c:ext xmlns:c16="http://schemas.microsoft.com/office/drawing/2014/chart" uri="{C3380CC4-5D6E-409C-BE32-E72D297353CC}">
                  <c16:uniqueId val="{00000002-6D03-4063-9783-BD26C647A770}"/>
                </c:ext>
              </c:extLst>
            </c:dLbl>
            <c:dLbl>
              <c:idx val="6"/>
              <c:spPr>
                <a:solidFill>
                  <a:srgbClr val="CCDAEC"/>
                </a:solidFill>
                <a:ln w="25400">
                  <a:noFill/>
                </a:ln>
              </c:spPr>
              <c:txPr>
                <a:bodyPr/>
                <a:lstStyle/>
                <a:p>
                  <a:pPr>
                    <a:defRPr sz="1200" b="1" i="0" u="none" strike="noStrike" baseline="0">
                      <a:solidFill>
                        <a:schemeClr val="tx1"/>
                      </a:solidFill>
                      <a:latin typeface="Arial Narrow"/>
                      <a:ea typeface="Arial Narrow"/>
                      <a:cs typeface="Arial Narrow"/>
                    </a:defRPr>
                  </a:pPr>
                  <a:endParaRPr lang="nb-NO"/>
                </a:p>
              </c:txPr>
              <c:dLblPos val="inBase"/>
              <c:showLegendKey val="0"/>
              <c:showVal val="1"/>
              <c:showCatName val="0"/>
              <c:showSerName val="0"/>
              <c:showPercent val="0"/>
              <c:showBubbleSize val="0"/>
              <c:extLst>
                <c:ext xmlns:c16="http://schemas.microsoft.com/office/drawing/2014/chart" uri="{C3380CC4-5D6E-409C-BE32-E72D297353CC}">
                  <c16:uniqueId val="{00000003-6D03-4063-9783-BD26C647A770}"/>
                </c:ext>
              </c:extLst>
            </c:dLbl>
            <c:dLbl>
              <c:idx val="7"/>
              <c:spPr>
                <a:solidFill>
                  <a:srgbClr val="CCDAEC"/>
                </a:solidFill>
                <a:ln w="25400">
                  <a:noFill/>
                </a:ln>
              </c:spPr>
              <c:txPr>
                <a:bodyPr/>
                <a:lstStyle/>
                <a:p>
                  <a:pPr>
                    <a:defRPr sz="1200" b="1" i="0" u="none" strike="noStrike" baseline="0">
                      <a:solidFill>
                        <a:schemeClr val="tx1"/>
                      </a:solidFill>
                      <a:latin typeface="Arial Narrow"/>
                      <a:ea typeface="Arial Narrow"/>
                      <a:cs typeface="Arial Narrow"/>
                    </a:defRPr>
                  </a:pPr>
                  <a:endParaRPr lang="nb-NO"/>
                </a:p>
              </c:txPr>
              <c:dLblPos val="inBase"/>
              <c:showLegendKey val="0"/>
              <c:showVal val="1"/>
              <c:showCatName val="0"/>
              <c:showSerName val="0"/>
              <c:showPercent val="0"/>
              <c:showBubbleSize val="0"/>
              <c:extLst>
                <c:ext xmlns:c16="http://schemas.microsoft.com/office/drawing/2014/chart" uri="{C3380CC4-5D6E-409C-BE32-E72D297353CC}">
                  <c16:uniqueId val="{00000004-6D03-4063-9783-BD26C647A770}"/>
                </c:ext>
              </c:extLst>
            </c:dLbl>
            <c:dLbl>
              <c:idx val="8"/>
              <c:spPr>
                <a:solidFill>
                  <a:srgbClr val="CCDAEC"/>
                </a:solidFill>
                <a:ln w="25400">
                  <a:noFill/>
                </a:ln>
              </c:spPr>
              <c:txPr>
                <a:bodyPr/>
                <a:lstStyle/>
                <a:p>
                  <a:pPr>
                    <a:defRPr sz="1200" b="1" i="0" u="none" strike="noStrike" baseline="0">
                      <a:solidFill>
                        <a:schemeClr val="tx1"/>
                      </a:solidFill>
                      <a:latin typeface="Arial Narrow"/>
                      <a:ea typeface="Arial Narrow"/>
                      <a:cs typeface="Arial Narrow"/>
                    </a:defRPr>
                  </a:pPr>
                  <a:endParaRPr lang="nb-NO"/>
                </a:p>
              </c:txPr>
              <c:dLblPos val="inBase"/>
              <c:showLegendKey val="0"/>
              <c:showVal val="1"/>
              <c:showCatName val="0"/>
              <c:showSerName val="0"/>
              <c:showPercent val="0"/>
              <c:showBubbleSize val="0"/>
              <c:extLst>
                <c:ext xmlns:c16="http://schemas.microsoft.com/office/drawing/2014/chart" uri="{C3380CC4-5D6E-409C-BE32-E72D297353CC}">
                  <c16:uniqueId val="{00000005-6D03-4063-9783-BD26C647A770}"/>
                </c:ext>
              </c:extLst>
            </c:dLbl>
            <c:numFmt formatCode="0" sourceLinked="0"/>
            <c:spPr>
              <a:solidFill>
                <a:srgbClr val="CCDAEC"/>
              </a:solidFill>
              <a:ln w="25400">
                <a:noFill/>
              </a:ln>
            </c:spPr>
            <c:txPr>
              <a:bodyPr/>
              <a:lstStyle/>
              <a:p>
                <a:pPr>
                  <a:defRPr sz="1200" b="1" i="0" u="none" strike="noStrike" baseline="0">
                    <a:solidFill>
                      <a:schemeClr val="tx1"/>
                    </a:solidFill>
                    <a:latin typeface="Arial Narrow"/>
                    <a:ea typeface="Arial Narrow"/>
                    <a:cs typeface="Arial Narrow"/>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'Grl tjen.profil 1 '!$A$26:$A$36</c:f>
              <c:strCache>
                <c:ptCount val="11"/>
                <c:pt idx="0">
                  <c:v>Ress.bruks  ind. Kommunehelse </c:v>
                </c:pt>
                <c:pt idx="1">
                  <c:v>Nto dr.utg. pr. innb</c:v>
                </c:pt>
                <c:pt idx="2">
                  <c:v>Nto dr.utg i % av sum nto dr.utg</c:v>
                </c:pt>
                <c:pt idx="3">
                  <c:v>Årsv helsest tot pr. 10000 innb 0-20 år </c:v>
                </c:pt>
                <c:pt idx="4">
                  <c:v>Årsv ergoter pr. 10.000 innb</c:v>
                </c:pt>
                <c:pt idx="5">
                  <c:v>Årsv komm. fysiot. i alt pr 10.000 innb</c:v>
                </c:pt>
                <c:pt idx="6">
                  <c:v>Årsv priv. fysiot. i alt pr 10.000 innb</c:v>
                </c:pt>
                <c:pt idx="7">
                  <c:v>Årsv. Leger pr 10000 inb.(f120,233,241)</c:v>
                </c:pt>
                <c:pt idx="8">
                  <c:v>Brto dr.utg pr innb</c:v>
                </c:pt>
                <c:pt idx="9">
                  <c:v>Ledig listekapasitet </c:v>
                </c:pt>
                <c:pt idx="10">
                  <c:v>Sykefravær</c:v>
                </c:pt>
              </c:strCache>
            </c:strRef>
          </c:cat>
          <c:val>
            <c:numRef>
              <c:f>'Grl tjen.profil 1 '!$D$26:$D$36</c:f>
              <c:numCache>
                <c:formatCode>0</c:formatCode>
                <c:ptCount val="11"/>
                <c:pt idx="0">
                  <c:v>108.88911108889113</c:v>
                </c:pt>
                <c:pt idx="1">
                  <c:v>105.05908419497784</c:v>
                </c:pt>
                <c:pt idx="2">
                  <c:v>90.476190476190467</c:v>
                </c:pt>
                <c:pt idx="3">
                  <c:v>122.45834127325031</c:v>
                </c:pt>
                <c:pt idx="4">
                  <c:v>100.76916098393129</c:v>
                </c:pt>
                <c:pt idx="5">
                  <c:v>101.94980674759874</c:v>
                </c:pt>
                <c:pt idx="6">
                  <c:v>100.53417998979327</c:v>
                </c:pt>
                <c:pt idx="7">
                  <c:v>103.32541567695965</c:v>
                </c:pt>
                <c:pt idx="8">
                  <c:v>103.6929707237331</c:v>
                </c:pt>
                <c:pt idx="9">
                  <c:v>97.836312323612418</c:v>
                </c:pt>
                <c:pt idx="10">
                  <c:v>120.27625749283295</c:v>
                </c:pt>
              </c:numCache>
            </c:numRef>
          </c:val>
          <c:extLst>
            <c:ext xmlns:c16="http://schemas.microsoft.com/office/drawing/2014/chart" uri="{C3380CC4-5D6E-409C-BE32-E72D297353CC}">
              <c16:uniqueId val="{00000006-6D03-4063-9783-BD26C647A770}"/>
            </c:ext>
          </c:extLst>
        </c:ser>
        <c:dLbls>
          <c:showLegendKey val="0"/>
          <c:showVal val="0"/>
          <c:showCatName val="0"/>
          <c:showSerName val="0"/>
          <c:showPercent val="0"/>
          <c:showBubbleSize val="0"/>
        </c:dLbls>
        <c:gapWidth val="100"/>
        <c:axId val="163959552"/>
        <c:axId val="163961088"/>
      </c:barChart>
      <c:lineChart>
        <c:grouping val="standard"/>
        <c:varyColors val="0"/>
        <c:ser>
          <c:idx val="1"/>
          <c:order val="1"/>
          <c:tx>
            <c:strRef>
              <c:f>'Grl tjen.profil 1 '!$L$25</c:f>
              <c:strCache>
                <c:ptCount val="1"/>
                <c:pt idx="0">
                  <c:v>Snitt ASSS</c:v>
                </c:pt>
              </c:strCache>
            </c:strRef>
          </c:tx>
          <c:spPr>
            <a:ln w="38100">
              <a:solidFill>
                <a:srgbClr val="FF0000"/>
              </a:solidFill>
              <a:prstDash val="solid"/>
            </a:ln>
            <a:effectLst>
              <a:softEdge rad="0"/>
            </a:effectLst>
          </c:spPr>
          <c:marker>
            <c:symbol val="none"/>
          </c:marker>
          <c:cat>
            <c:strRef>
              <c:f>'Grl tjen.profil 1 '!$A$26:$A$36</c:f>
              <c:strCache>
                <c:ptCount val="11"/>
                <c:pt idx="0">
                  <c:v>Ress.bruks  ind. Kommunehelse </c:v>
                </c:pt>
                <c:pt idx="1">
                  <c:v>Nto dr.utg. pr. innb</c:v>
                </c:pt>
                <c:pt idx="2">
                  <c:v>Nto dr.utg i % av sum nto dr.utg</c:v>
                </c:pt>
                <c:pt idx="3">
                  <c:v>Årsv helsest tot pr. 10000 innb 0-20 år </c:v>
                </c:pt>
                <c:pt idx="4">
                  <c:v>Årsv ergoter pr. 10.000 innb</c:v>
                </c:pt>
                <c:pt idx="5">
                  <c:v>Årsv komm. fysiot. i alt pr 10.000 innb</c:v>
                </c:pt>
                <c:pt idx="6">
                  <c:v>Årsv priv. fysiot. i alt pr 10.000 innb</c:v>
                </c:pt>
                <c:pt idx="7">
                  <c:v>Årsv. Leger pr 10000 inb.(f120,233,241)</c:v>
                </c:pt>
                <c:pt idx="8">
                  <c:v>Brto dr.utg pr innb</c:v>
                </c:pt>
                <c:pt idx="9">
                  <c:v>Ledig listekapasitet </c:v>
                </c:pt>
                <c:pt idx="10">
                  <c:v>Sykefravær</c:v>
                </c:pt>
              </c:strCache>
            </c:strRef>
          </c:cat>
          <c:val>
            <c:numRef>
              <c:f>'Grl tjen.profil 1 '!$L$26:$L$36</c:f>
              <c:numCache>
                <c:formatCode>0</c:formatCode>
                <c:ptCount val="11"/>
                <c:pt idx="0">
                  <c:v>100.00000000000003</c:v>
                </c:pt>
                <c:pt idx="1">
                  <c:v>100</c:v>
                </c:pt>
                <c:pt idx="2">
                  <c:v>100</c:v>
                </c:pt>
                <c:pt idx="3">
                  <c:v>100</c:v>
                </c:pt>
                <c:pt idx="4">
                  <c:v>100.00000000000003</c:v>
                </c:pt>
                <c:pt idx="5">
                  <c:v>100.00000000000003</c:v>
                </c:pt>
                <c:pt idx="6">
                  <c:v>100</c:v>
                </c:pt>
                <c:pt idx="7">
                  <c:v>100.00000000000003</c:v>
                </c:pt>
                <c:pt idx="8">
                  <c:v>100</c:v>
                </c:pt>
                <c:pt idx="9">
                  <c:v>100</c:v>
                </c:pt>
                <c:pt idx="10">
                  <c:v>100</c:v>
                </c:pt>
              </c:numCache>
            </c:numRef>
          </c:val>
          <c:smooth val="0"/>
          <c:extLst>
            <c:ext xmlns:c16="http://schemas.microsoft.com/office/drawing/2014/chart" uri="{C3380CC4-5D6E-409C-BE32-E72D297353CC}">
              <c16:uniqueId val="{00000007-6D03-4063-9783-BD26C647A770}"/>
            </c:ext>
          </c:extLst>
        </c:ser>
        <c:dLbls>
          <c:showLegendKey val="0"/>
          <c:showVal val="0"/>
          <c:showCatName val="0"/>
          <c:showSerName val="0"/>
          <c:showPercent val="0"/>
          <c:showBubbleSize val="0"/>
        </c:dLbls>
        <c:marker val="1"/>
        <c:smooth val="0"/>
        <c:axId val="163959552"/>
        <c:axId val="163961088"/>
      </c:lineChart>
      <c:scatterChart>
        <c:scatterStyle val="lineMarker"/>
        <c:varyColors val="0"/>
        <c:ser>
          <c:idx val="2"/>
          <c:order val="2"/>
          <c:tx>
            <c:strRef>
              <c:f>'Grl tjen.profil 1 '!$M$25</c:f>
              <c:strCache>
                <c:ptCount val="1"/>
                <c:pt idx="0">
                  <c:v>Laveste komm. ASSS</c:v>
                </c:pt>
              </c:strCache>
            </c:strRef>
          </c:tx>
          <c:spPr>
            <a:ln w="28575">
              <a:noFill/>
            </a:ln>
          </c:spPr>
          <c:marker>
            <c:symbol val="circle"/>
            <c:size val="7"/>
            <c:spPr>
              <a:solidFill>
                <a:sysClr val="window" lastClr="FFFFFF"/>
              </a:solidFill>
              <a:ln>
                <a:solidFill>
                  <a:schemeClr val="tx1"/>
                </a:solidFill>
                <a:prstDash val="solid"/>
              </a:ln>
            </c:spPr>
          </c:marker>
          <c:dLbls>
            <c:dLbl>
              <c:idx val="0"/>
              <c:layout>
                <c:manualLayout>
                  <c:x val="1.2362847831644101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03-4063-9783-BD26C647A770}"/>
                </c:ext>
              </c:extLst>
            </c:dLbl>
            <c:dLbl>
              <c:idx val="1"/>
              <c:layout>
                <c:manualLayout>
                  <c:x val="1.3599132614808511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03-4063-9783-BD26C647A770}"/>
                </c:ext>
              </c:extLst>
            </c:dLbl>
            <c:dLbl>
              <c:idx val="2"/>
              <c:layout>
                <c:manualLayout>
                  <c:x val="1.4835417397972922E-2"/>
                  <c:y val="-5.735217286661070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03-4063-9783-BD26C647A770}"/>
                </c:ext>
              </c:extLst>
            </c:dLbl>
            <c:dLbl>
              <c:idx val="3"/>
              <c:layout>
                <c:manualLayout>
                  <c:x val="1.3599035269549994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D03-4063-9783-BD26C647A770}"/>
                </c:ext>
              </c:extLst>
            </c:dLbl>
            <c:dLbl>
              <c:idx val="4"/>
              <c:layout>
                <c:manualLayout>
                  <c:x val="1.1126563048479692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D03-4063-9783-BD26C647A770}"/>
                </c:ext>
              </c:extLst>
            </c:dLbl>
            <c:dLbl>
              <c:idx val="5"/>
              <c:layout>
                <c:manualLayout>
                  <c:x val="1.3599132614808511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03-4063-9783-BD26C647A770}"/>
                </c:ext>
              </c:extLst>
            </c:dLbl>
            <c:dLbl>
              <c:idx val="6"/>
              <c:layout>
                <c:manualLayout>
                  <c:x val="1.1126563048479692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03-4063-9783-BD26C647A770}"/>
                </c:ext>
              </c:extLst>
            </c:dLbl>
            <c:dLbl>
              <c:idx val="7"/>
              <c:layout>
                <c:manualLayout>
                  <c:x val="1.1126563048479692E-2"/>
                  <c:y val="5.256807859019356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D03-4063-9783-BD26C647A770}"/>
                </c:ext>
              </c:extLst>
            </c:dLbl>
            <c:dLbl>
              <c:idx val="8"/>
              <c:layout>
                <c:manualLayout>
                  <c:x val="1.6071702181137331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D03-4063-9783-BD26C647A770}"/>
                </c:ext>
              </c:extLst>
            </c:dLbl>
            <c:dLbl>
              <c:idx val="9"/>
              <c:layout>
                <c:manualLayout>
                  <c:x val="1.48353261799251E-2"/>
                  <c:y val="2.91626858827627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D03-4063-9783-BD26C647A770}"/>
                </c:ext>
              </c:extLst>
            </c:dLbl>
            <c:dLbl>
              <c:idx val="10"/>
              <c:layout>
                <c:manualLayout>
                  <c:x val="1.4835419047560673E-2"/>
                  <c:y val="2.63931809755418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D03-4063-9783-BD26C647A770}"/>
                </c:ext>
              </c:extLst>
            </c:dLbl>
            <c:dLbl>
              <c:idx val="11"/>
              <c:layout>
                <c:manualLayout>
                  <c:x val="1.2362847831644101E-2"/>
                  <c:y val="-8.6021485954565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D03-4063-9783-BD26C647A770}"/>
                </c:ext>
              </c:extLst>
            </c:dLbl>
            <c:numFmt formatCode="0" sourceLinked="0"/>
            <c:spPr>
              <a:solidFill>
                <a:srgbClr val="4F81BD">
                  <a:lumMod val="40000"/>
                  <a:lumOff val="60000"/>
                </a:srgbClr>
              </a:solidFill>
              <a:ln w="25400">
                <a:noFill/>
              </a:ln>
            </c:spPr>
            <c:txPr>
              <a:bodyPr/>
              <a:lstStyle/>
              <a:p>
                <a:pPr>
                  <a:defRPr sz="1200" b="1" i="0" u="none" strike="noStrike" baseline="0">
                    <a:solidFill>
                      <a:srgbClr val="000000"/>
                    </a:solidFill>
                    <a:latin typeface="Arial Narrow"/>
                    <a:ea typeface="Arial Narrow"/>
                    <a:cs typeface="Arial Narrow"/>
                  </a:defRPr>
                </a:pPr>
                <a:endParaRPr lang="nb-N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strRef>
              <c:f>'Grl tjen.profil 1 '!$A$26:$A$36</c:f>
              <c:strCache>
                <c:ptCount val="11"/>
                <c:pt idx="0">
                  <c:v>Ress.bruks  ind. Kommunehelse </c:v>
                </c:pt>
                <c:pt idx="1">
                  <c:v>Nto dr.utg. pr. innb</c:v>
                </c:pt>
                <c:pt idx="2">
                  <c:v>Nto dr.utg i % av sum nto dr.utg</c:v>
                </c:pt>
                <c:pt idx="3">
                  <c:v>Årsv helsest tot pr. 10000 innb 0-20 år </c:v>
                </c:pt>
                <c:pt idx="4">
                  <c:v>Årsv ergoter pr. 10.000 innb</c:v>
                </c:pt>
                <c:pt idx="5">
                  <c:v>Årsv komm. fysiot. i alt pr 10.000 innb</c:v>
                </c:pt>
                <c:pt idx="6">
                  <c:v>Årsv priv. fysiot. i alt pr 10.000 innb</c:v>
                </c:pt>
                <c:pt idx="7">
                  <c:v>Årsv. Leger pr 10000 inb.(f120,233,241)</c:v>
                </c:pt>
                <c:pt idx="8">
                  <c:v>Brto dr.utg pr innb</c:v>
                </c:pt>
                <c:pt idx="9">
                  <c:v>Ledig listekapasitet </c:v>
                </c:pt>
                <c:pt idx="10">
                  <c:v>Sykefravær</c:v>
                </c:pt>
              </c:strCache>
            </c:strRef>
          </c:xVal>
          <c:yVal>
            <c:numRef>
              <c:f>'Grl tjen.profil 1 '!$M$26:$M$36</c:f>
              <c:numCache>
                <c:formatCode>0</c:formatCode>
                <c:ptCount val="11"/>
                <c:pt idx="0">
                  <c:v>83.691630836916332</c:v>
                </c:pt>
                <c:pt idx="1">
                  <c:v>85.902880354505172</c:v>
                </c:pt>
                <c:pt idx="2">
                  <c:v>88.095238095238088</c:v>
                </c:pt>
                <c:pt idx="3">
                  <c:v>23.126144546260015</c:v>
                </c:pt>
                <c:pt idx="4">
                  <c:v>85.023187075995367</c:v>
                </c:pt>
                <c:pt idx="5">
                  <c:v>72.85458411454789</c:v>
                </c:pt>
                <c:pt idx="6">
                  <c:v>66.019543374411228</c:v>
                </c:pt>
                <c:pt idx="7">
                  <c:v>85.510688836104535</c:v>
                </c:pt>
                <c:pt idx="8">
                  <c:v>81.99583890622678</c:v>
                </c:pt>
                <c:pt idx="9">
                  <c:v>95.014111006585139</c:v>
                </c:pt>
                <c:pt idx="10">
                  <c:v>0</c:v>
                </c:pt>
              </c:numCache>
            </c:numRef>
          </c:yVal>
          <c:smooth val="0"/>
          <c:extLst>
            <c:ext xmlns:c16="http://schemas.microsoft.com/office/drawing/2014/chart" uri="{C3380CC4-5D6E-409C-BE32-E72D297353CC}">
              <c16:uniqueId val="{00000014-6D03-4063-9783-BD26C647A770}"/>
            </c:ext>
          </c:extLst>
        </c:ser>
        <c:ser>
          <c:idx val="3"/>
          <c:order val="3"/>
          <c:tx>
            <c:strRef>
              <c:f>'Grl tjen.profil 1 '!$N$25</c:f>
              <c:strCache>
                <c:ptCount val="1"/>
                <c:pt idx="0">
                  <c:v>Høyeste komm. ASSS</c:v>
                </c:pt>
              </c:strCache>
            </c:strRef>
          </c:tx>
          <c:spPr>
            <a:ln w="28575">
              <a:noFill/>
            </a:ln>
          </c:spPr>
          <c:marker>
            <c:symbol val="diamond"/>
            <c:size val="7"/>
            <c:spPr>
              <a:solidFill>
                <a:srgbClr val="1F497D">
                  <a:lumMod val="50000"/>
                </a:srgbClr>
              </a:solidFill>
              <a:ln>
                <a:solidFill>
                  <a:schemeClr val="tx1"/>
                </a:solidFill>
                <a:prstDash val="solid"/>
              </a:ln>
            </c:spPr>
          </c:marker>
          <c:dLbls>
            <c:dLbl>
              <c:idx val="9"/>
              <c:layout>
                <c:manualLayout>
                  <c:x val="1.2362847831643195E-3"/>
                  <c:y val="-1.4336914325760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D03-4063-9783-BD26C647A770}"/>
                </c:ext>
              </c:extLst>
            </c:dLbl>
            <c:dLbl>
              <c:idx val="10"/>
              <c:layout>
                <c:manualLayout>
                  <c:x val="1.2362847831644101E-3"/>
                  <c:y val="-2.29390629212174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D03-4063-9783-BD26C647A770}"/>
                </c:ext>
              </c:extLst>
            </c:dLbl>
            <c:spPr>
              <a:noFill/>
              <a:ln w="25400">
                <a:noFill/>
              </a:ln>
            </c:spPr>
            <c:txPr>
              <a:bodyPr/>
              <a:lstStyle/>
              <a:p>
                <a:pPr>
                  <a:defRPr sz="1200" b="1" i="0" u="none" strike="noStrike" baseline="0">
                    <a:solidFill>
                      <a:schemeClr val="tx1"/>
                    </a:solidFill>
                    <a:latin typeface="Arial Narrow"/>
                    <a:ea typeface="Arial Narrow"/>
                    <a:cs typeface="Arial Narrow"/>
                  </a:defRPr>
                </a:pPr>
                <a:endParaRPr lang="nb-N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strRef>
              <c:f>'Grl tjen.profil 1 '!$A$26:$A$36</c:f>
              <c:strCache>
                <c:ptCount val="11"/>
                <c:pt idx="0">
                  <c:v>Ress.bruks  ind. Kommunehelse </c:v>
                </c:pt>
                <c:pt idx="1">
                  <c:v>Nto dr.utg. pr. innb</c:v>
                </c:pt>
                <c:pt idx="2">
                  <c:v>Nto dr.utg i % av sum nto dr.utg</c:v>
                </c:pt>
                <c:pt idx="3">
                  <c:v>Årsv helsest tot pr. 10000 innb 0-20 år </c:v>
                </c:pt>
                <c:pt idx="4">
                  <c:v>Årsv ergoter pr. 10.000 innb</c:v>
                </c:pt>
                <c:pt idx="5">
                  <c:v>Årsv komm. fysiot. i alt pr 10.000 innb</c:v>
                </c:pt>
                <c:pt idx="6">
                  <c:v>Årsv priv. fysiot. i alt pr 10.000 innb</c:v>
                </c:pt>
                <c:pt idx="7">
                  <c:v>Årsv. Leger pr 10000 inb.(f120,233,241)</c:v>
                </c:pt>
                <c:pt idx="8">
                  <c:v>Brto dr.utg pr innb</c:v>
                </c:pt>
                <c:pt idx="9">
                  <c:v>Ledig listekapasitet </c:v>
                </c:pt>
                <c:pt idx="10">
                  <c:v>Sykefravær</c:v>
                </c:pt>
              </c:strCache>
            </c:strRef>
          </c:xVal>
          <c:yVal>
            <c:numRef>
              <c:f>'Grl tjen.profil 1 '!$N$26:$N$36</c:f>
              <c:numCache>
                <c:formatCode>0</c:formatCode>
                <c:ptCount val="11"/>
                <c:pt idx="0">
                  <c:v>111.48885111488853</c:v>
                </c:pt>
                <c:pt idx="1">
                  <c:v>110.6443870014771</c:v>
                </c:pt>
                <c:pt idx="2">
                  <c:v>114.28571428571428</c:v>
                </c:pt>
                <c:pt idx="3">
                  <c:v>141.86866355533451</c:v>
                </c:pt>
                <c:pt idx="4">
                  <c:v>113.06981941962468</c:v>
                </c:pt>
                <c:pt idx="5">
                  <c:v>113.6418388830116</c:v>
                </c:pt>
                <c:pt idx="6">
                  <c:v>144.11565394172126</c:v>
                </c:pt>
                <c:pt idx="7">
                  <c:v>119.95249406175775</c:v>
                </c:pt>
                <c:pt idx="8">
                  <c:v>117.81096745430227</c:v>
                </c:pt>
                <c:pt idx="9">
                  <c:v>119.47318908748825</c:v>
                </c:pt>
                <c:pt idx="10">
                  <c:v>141.12587959343239</c:v>
                </c:pt>
              </c:numCache>
            </c:numRef>
          </c:yVal>
          <c:smooth val="0"/>
          <c:extLst>
            <c:ext xmlns:c16="http://schemas.microsoft.com/office/drawing/2014/chart" uri="{C3380CC4-5D6E-409C-BE32-E72D297353CC}">
              <c16:uniqueId val="{00000017-6D03-4063-9783-BD26C647A770}"/>
            </c:ext>
          </c:extLst>
        </c:ser>
        <c:dLbls>
          <c:showLegendKey val="0"/>
          <c:showVal val="0"/>
          <c:showCatName val="0"/>
          <c:showSerName val="0"/>
          <c:showPercent val="0"/>
          <c:showBubbleSize val="0"/>
        </c:dLbls>
        <c:axId val="163959552"/>
        <c:axId val="163961088"/>
      </c:scatterChart>
      <c:catAx>
        <c:axId val="163959552"/>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Narrow"/>
                <a:ea typeface="Arial Narrow"/>
                <a:cs typeface="Arial Narrow"/>
              </a:defRPr>
            </a:pPr>
            <a:endParaRPr lang="nb-NO"/>
          </a:p>
        </c:txPr>
        <c:crossAx val="163961088"/>
        <c:crosses val="autoZero"/>
        <c:auto val="1"/>
        <c:lblAlgn val="ctr"/>
        <c:lblOffset val="100"/>
        <c:tickLblSkip val="1"/>
        <c:tickMarkSkip val="1"/>
        <c:noMultiLvlLbl val="0"/>
      </c:catAx>
      <c:valAx>
        <c:axId val="163961088"/>
        <c:scaling>
          <c:orientation val="minMax"/>
          <c:max val="160"/>
          <c:min val="0"/>
        </c:scaling>
        <c:delete val="0"/>
        <c:axPos val="l"/>
        <c:majorGridlines>
          <c:spPr>
            <a:ln w="3175">
              <a:noFill/>
              <a:prstDash val="solid"/>
            </a:ln>
          </c:spPr>
        </c:majorGridlines>
        <c:numFmt formatCode="0" sourceLinked="0"/>
        <c:majorTickMark val="out"/>
        <c:minorTickMark val="none"/>
        <c:tickLblPos val="nextTo"/>
        <c:spPr>
          <a:solidFill>
            <a:sysClr val="window" lastClr="FFFFFF">
              <a:lumMod val="95000"/>
            </a:sysClr>
          </a:solidFill>
          <a:ln w="3175">
            <a:solidFill>
              <a:srgbClr val="000000"/>
            </a:solidFill>
            <a:prstDash val="solid"/>
          </a:ln>
        </c:spPr>
        <c:txPr>
          <a:bodyPr rot="0" vert="horz"/>
          <a:lstStyle/>
          <a:p>
            <a:pPr>
              <a:defRPr sz="1400" b="1" i="0" u="none" strike="noStrike" baseline="0">
                <a:solidFill>
                  <a:srgbClr val="000000"/>
                </a:solidFill>
                <a:latin typeface="Arial Narrow"/>
                <a:ea typeface="Arial Narrow"/>
                <a:cs typeface="Arial Narrow"/>
              </a:defRPr>
            </a:pPr>
            <a:endParaRPr lang="nb-NO"/>
          </a:p>
        </c:txPr>
        <c:crossAx val="163959552"/>
        <c:crosses val="autoZero"/>
        <c:crossBetween val="between"/>
      </c:valAx>
      <c:spPr>
        <a:solidFill>
          <a:srgbClr val="FFFFFF"/>
        </a:solidFill>
        <a:ln w="12700">
          <a:noFill/>
          <a:prstDash val="solid"/>
        </a:ln>
      </c:spPr>
    </c:plotArea>
    <c:legend>
      <c:legendPos val="b"/>
      <c:layout>
        <c:manualLayout>
          <c:xMode val="edge"/>
          <c:yMode val="edge"/>
          <c:x val="7.413687925127405E-4"/>
          <c:y val="0.94481241641834934"/>
          <c:w val="0.69554996103179612"/>
          <c:h val="5.5187583581650594E-2"/>
        </c:manualLayout>
      </c:layout>
      <c:overlay val="0"/>
      <c:spPr>
        <a:solidFill>
          <a:srgbClr val="FFFFFF"/>
        </a:solidFill>
        <a:ln w="3175">
          <a:solidFill>
            <a:srgbClr val="000000"/>
          </a:solidFill>
          <a:prstDash val="solid"/>
        </a:ln>
      </c:spPr>
      <c:txPr>
        <a:bodyPr/>
        <a:lstStyle/>
        <a:p>
          <a:pPr>
            <a:defRPr sz="1400" b="1" i="0" u="none" strike="noStrike" baseline="0">
              <a:solidFill>
                <a:srgbClr val="000000"/>
              </a:solidFill>
              <a:latin typeface="Arial Narrow"/>
              <a:ea typeface="Arial Narrow"/>
              <a:cs typeface="Arial Narrow"/>
            </a:defRPr>
          </a:pPr>
          <a:endParaRPr lang="nb-NO"/>
        </a:p>
      </c:txPr>
    </c:legend>
    <c:plotVisOnly val="1"/>
    <c:dispBlanksAs val="gap"/>
    <c:showDLblsOverMax val="0"/>
  </c:chart>
  <c:spPr>
    <a:solidFill>
      <a:srgbClr val="FFFFFF"/>
    </a:solidFill>
    <a:ln w="3175">
      <a:solidFill>
        <a:srgbClr val="000000"/>
      </a:solidFill>
      <a:prstDash val="solid"/>
    </a:ln>
  </c:spPr>
  <c:txPr>
    <a:bodyPr/>
    <a:lstStyle/>
    <a:p>
      <a:pPr>
        <a:defRPr sz="1125" b="1" i="0" u="none" strike="noStrike" baseline="0">
          <a:solidFill>
            <a:srgbClr val="000000"/>
          </a:solidFill>
          <a:latin typeface="Arial Narrow"/>
          <a:ea typeface="Arial Narrow"/>
          <a:cs typeface="Arial Narrow"/>
        </a:defRPr>
      </a:pPr>
      <a:endParaRPr lang="nb-N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marker"/>
        <c:varyColors val="0"/>
        <c:ser>
          <c:idx val="0"/>
          <c:order val="0"/>
          <c:tx>
            <c:v>Institution rate</c:v>
          </c:tx>
          <c:spPr>
            <a:ln w="28575" cap="rnd">
              <a:solidFill>
                <a:schemeClr val="accent1"/>
              </a:solidFill>
              <a:round/>
            </a:ln>
            <a:effectLst/>
          </c:spPr>
          <c:marker>
            <c:symbol val="none"/>
          </c:marker>
          <c:cat>
            <c:strRef>
              <c:f>'Sheet 0'!$N$10:$N$25</c:f>
              <c:strCache>
                <c:ptCount val="16"/>
                <c:pt idx="0">
                  <c:v>Bydel Gamle Oslo</c:v>
                </c:pt>
                <c:pt idx="1">
                  <c:v>Bydel Grünerløkka</c:v>
                </c:pt>
                <c:pt idx="2">
                  <c:v>Bydel Sagene</c:v>
                </c:pt>
                <c:pt idx="3">
                  <c:v>Bydel St.Hanshaugen</c:v>
                </c:pt>
                <c:pt idx="4">
                  <c:v>Bydel Frogner</c:v>
                </c:pt>
                <c:pt idx="5">
                  <c:v>Bydel Ullern</c:v>
                </c:pt>
                <c:pt idx="6">
                  <c:v>Bydel Vestre Aker</c:v>
                </c:pt>
                <c:pt idx="7">
                  <c:v>Bydel Nordre Aker</c:v>
                </c:pt>
                <c:pt idx="8">
                  <c:v>Bydel Bjerke</c:v>
                </c:pt>
                <c:pt idx="9">
                  <c:v>Bydel Grorud</c:v>
                </c:pt>
                <c:pt idx="10">
                  <c:v>Bydel Stovner</c:v>
                </c:pt>
                <c:pt idx="11">
                  <c:v>Bydel Alna</c:v>
                </c:pt>
                <c:pt idx="12">
                  <c:v>Bydel Østensjø</c:v>
                </c:pt>
                <c:pt idx="13">
                  <c:v>Bydel Nordstrand</c:v>
                </c:pt>
                <c:pt idx="14">
                  <c:v>Bydel Søndre Nordstrand</c:v>
                </c:pt>
                <c:pt idx="15">
                  <c:v>Oslo</c:v>
                </c:pt>
              </c:strCache>
            </c:strRef>
          </c:cat>
          <c:val>
            <c:numRef>
              <c:f>'Sheet 0'!$Z$10:$Z$25</c:f>
              <c:numCache>
                <c:formatCode>0.0</c:formatCode>
                <c:ptCount val="16"/>
                <c:pt idx="0">
                  <c:v>3.2062146892655372</c:v>
                </c:pt>
                <c:pt idx="1">
                  <c:v>3.3709449929478135</c:v>
                </c:pt>
                <c:pt idx="2">
                  <c:v>3.387815750371471</c:v>
                </c:pt>
                <c:pt idx="3">
                  <c:v>1.9826338639652676</c:v>
                </c:pt>
                <c:pt idx="4">
                  <c:v>2.2360248447204971</c:v>
                </c:pt>
                <c:pt idx="5">
                  <c:v>2.0453115166771552</c:v>
                </c:pt>
                <c:pt idx="6">
                  <c:v>1.9467718087727945</c:v>
                </c:pt>
                <c:pt idx="7">
                  <c:v>1.9210526315789473</c:v>
                </c:pt>
                <c:pt idx="8">
                  <c:v>2.2638146167557931</c:v>
                </c:pt>
                <c:pt idx="9">
                  <c:v>2.2583732057416266</c:v>
                </c:pt>
                <c:pt idx="10">
                  <c:v>2.1992110453648914</c:v>
                </c:pt>
                <c:pt idx="11">
                  <c:v>2.9554140127388537</c:v>
                </c:pt>
                <c:pt idx="12">
                  <c:v>1.9923237962316818</c:v>
                </c:pt>
                <c:pt idx="13">
                  <c:v>2.2509076240419525</c:v>
                </c:pt>
                <c:pt idx="14">
                  <c:v>2.5314465408805029</c:v>
                </c:pt>
                <c:pt idx="15">
                  <c:v>2.296904069074083</c:v>
                </c:pt>
              </c:numCache>
            </c:numRef>
          </c:val>
          <c:extLst>
            <c:ext xmlns:c16="http://schemas.microsoft.com/office/drawing/2014/chart" uri="{C3380CC4-5D6E-409C-BE32-E72D297353CC}">
              <c16:uniqueId val="{00000000-AA9B-495A-8B14-F082D608B452}"/>
            </c:ext>
          </c:extLst>
        </c:ser>
        <c:ser>
          <c:idx val="1"/>
          <c:order val="1"/>
          <c:tx>
            <c:v>Home care rate</c:v>
          </c:tx>
          <c:spPr>
            <a:ln w="28575" cap="rnd">
              <a:solidFill>
                <a:schemeClr val="accent2"/>
              </a:solidFill>
              <a:round/>
            </a:ln>
            <a:effectLst/>
          </c:spPr>
          <c:marker>
            <c:symbol val="none"/>
          </c:marker>
          <c:val>
            <c:numRef>
              <c:f>'Sheet 0'!$Y$29:$Y$44</c:f>
              <c:numCache>
                <c:formatCode>0.00</c:formatCode>
                <c:ptCount val="16"/>
                <c:pt idx="0">
                  <c:v>1.7465116715806868</c:v>
                </c:pt>
                <c:pt idx="1">
                  <c:v>1.7253974327755939</c:v>
                </c:pt>
                <c:pt idx="2">
                  <c:v>2.2435065701007337</c:v>
                </c:pt>
                <c:pt idx="3">
                  <c:v>1.6053924721500425</c:v>
                </c:pt>
                <c:pt idx="4">
                  <c:v>2.3078926803855171</c:v>
                </c:pt>
                <c:pt idx="5">
                  <c:v>2.3421250941974376</c:v>
                </c:pt>
                <c:pt idx="6">
                  <c:v>2.0942195474045908</c:v>
                </c:pt>
                <c:pt idx="7">
                  <c:v>2.2863854360379761</c:v>
                </c:pt>
                <c:pt idx="8">
                  <c:v>2.7612035038720326</c:v>
                </c:pt>
                <c:pt idx="9">
                  <c:v>3.4261787729837976</c:v>
                </c:pt>
                <c:pt idx="10">
                  <c:v>2.6058531470688004</c:v>
                </c:pt>
                <c:pt idx="11">
                  <c:v>2.6415707295283344</c:v>
                </c:pt>
                <c:pt idx="12">
                  <c:v>3.0584391002012392</c:v>
                </c:pt>
                <c:pt idx="13">
                  <c:v>2.9821347672792453</c:v>
                </c:pt>
                <c:pt idx="14">
                  <c:v>2.0663291662361813</c:v>
                </c:pt>
                <c:pt idx="15">
                  <c:v>2.3527407688805675</c:v>
                </c:pt>
              </c:numCache>
            </c:numRef>
          </c:val>
          <c:extLst>
            <c:ext xmlns:c16="http://schemas.microsoft.com/office/drawing/2014/chart" uri="{C3380CC4-5D6E-409C-BE32-E72D297353CC}">
              <c16:uniqueId val="{00000001-AA9B-495A-8B14-F082D608B452}"/>
            </c:ext>
          </c:extLst>
        </c:ser>
        <c:dLbls>
          <c:showLegendKey val="0"/>
          <c:showVal val="0"/>
          <c:showCatName val="0"/>
          <c:showSerName val="0"/>
          <c:showPercent val="0"/>
          <c:showBubbleSize val="0"/>
        </c:dLbls>
        <c:axId val="164000896"/>
        <c:axId val="164002432"/>
      </c:radarChart>
      <c:catAx>
        <c:axId val="1640008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64002432"/>
        <c:crosses val="autoZero"/>
        <c:auto val="1"/>
        <c:lblAlgn val="ctr"/>
        <c:lblOffset val="100"/>
        <c:noMultiLvlLbl val="0"/>
      </c:catAx>
      <c:valAx>
        <c:axId val="1640024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640008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400"/>
      </a:pPr>
      <a:endParaRPr lang="nb-NO"/>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B1C00F-36E4-414E-BA34-6D91D9404D5F}" type="doc">
      <dgm:prSet loTypeId="urn:microsoft.com/office/officeart/2005/8/layout/hProcess6" loCatId="process" qsTypeId="urn:microsoft.com/office/officeart/2005/8/quickstyle/simple5" qsCatId="simple" csTypeId="urn:microsoft.com/office/officeart/2005/8/colors/accent1_4" csCatId="accent1" phldr="1"/>
      <dgm:spPr/>
    </dgm:pt>
    <dgm:pt modelId="{231F73CA-E478-4F4C-8C57-F641ED991897}">
      <dgm:prSet phldrT="[Tekst]"/>
      <dgm:spPr/>
      <dgm:t>
        <a:bodyPr/>
        <a:lstStyle/>
        <a:p>
          <a:pPr>
            <a:buNone/>
          </a:pPr>
          <a:r>
            <a:rPr lang="nb-NO" dirty="0"/>
            <a:t>API from </a:t>
          </a:r>
          <a:r>
            <a:rPr lang="nb-NO" dirty="0" err="1"/>
            <a:t>Kostra</a:t>
          </a:r>
          <a:r>
            <a:rPr lang="nb-NO" dirty="0"/>
            <a:t>/SSB</a:t>
          </a:r>
        </a:p>
      </dgm:t>
    </dgm:pt>
    <dgm:pt modelId="{261250EC-3D9D-4842-87C2-790948391616}" type="parTrans" cxnId="{70195FBF-3C76-4791-B1E7-5362CD2AFF76}">
      <dgm:prSet/>
      <dgm:spPr/>
      <dgm:t>
        <a:bodyPr/>
        <a:lstStyle/>
        <a:p>
          <a:endParaRPr lang="nb-NO"/>
        </a:p>
      </dgm:t>
    </dgm:pt>
    <dgm:pt modelId="{F88703DA-ABA3-426A-B4D7-3DBC94FBDB55}" type="sibTrans" cxnId="{70195FBF-3C76-4791-B1E7-5362CD2AFF76}">
      <dgm:prSet/>
      <dgm:spPr/>
      <dgm:t>
        <a:bodyPr/>
        <a:lstStyle/>
        <a:p>
          <a:endParaRPr lang="nb-NO"/>
        </a:p>
      </dgm:t>
    </dgm:pt>
    <dgm:pt modelId="{8F3C01CA-1DC1-4261-9CA2-9CE493ED4E49}">
      <dgm:prSet phldrT="[Tekst]"/>
      <dgm:spPr/>
      <dgm:t>
        <a:bodyPr/>
        <a:lstStyle/>
        <a:p>
          <a:pPr>
            <a:buNone/>
          </a:pPr>
          <a:r>
            <a:rPr lang="nb-NO" dirty="0" err="1"/>
            <a:t>Sql</a:t>
          </a:r>
          <a:r>
            <a:rPr lang="nb-NO" dirty="0"/>
            <a:t>-server</a:t>
          </a:r>
        </a:p>
      </dgm:t>
    </dgm:pt>
    <dgm:pt modelId="{2D295D4F-17CC-4EFA-AC43-FA188A1E5BE1}" type="parTrans" cxnId="{C44527D2-FCA9-48BB-A82B-6319C0CCF616}">
      <dgm:prSet/>
      <dgm:spPr/>
      <dgm:t>
        <a:bodyPr/>
        <a:lstStyle/>
        <a:p>
          <a:endParaRPr lang="nb-NO"/>
        </a:p>
      </dgm:t>
    </dgm:pt>
    <dgm:pt modelId="{10A1A6EE-E437-4EBD-9141-6E0D9EFFE56C}" type="sibTrans" cxnId="{C44527D2-FCA9-48BB-A82B-6319C0CCF616}">
      <dgm:prSet/>
      <dgm:spPr/>
      <dgm:t>
        <a:bodyPr/>
        <a:lstStyle/>
        <a:p>
          <a:endParaRPr lang="nb-NO"/>
        </a:p>
      </dgm:t>
    </dgm:pt>
    <dgm:pt modelId="{10D8C63C-3152-47BA-B5AF-DB4F5BBC8A67}">
      <dgm:prSet phldrT="[Tekst]"/>
      <dgm:spPr/>
      <dgm:t>
        <a:bodyPr/>
        <a:lstStyle/>
        <a:p>
          <a:pPr>
            <a:buNone/>
          </a:pPr>
          <a:r>
            <a:rPr lang="nb-NO" dirty="0" err="1"/>
            <a:t>Semi-automated</a:t>
          </a:r>
          <a:r>
            <a:rPr lang="nb-NO" dirty="0"/>
            <a:t> online </a:t>
          </a:r>
          <a:r>
            <a:rPr lang="nb-NO" dirty="0" err="1"/>
            <a:t>publishing</a:t>
          </a:r>
          <a:endParaRPr lang="nb-NO" dirty="0"/>
        </a:p>
      </dgm:t>
    </dgm:pt>
    <dgm:pt modelId="{88BC9799-2E81-4AF5-AB4F-73B7DD5D476F}" type="parTrans" cxnId="{D3C3C0BC-3603-4395-AF2F-6CC9FEAA5739}">
      <dgm:prSet/>
      <dgm:spPr/>
      <dgm:t>
        <a:bodyPr/>
        <a:lstStyle/>
        <a:p>
          <a:endParaRPr lang="nb-NO"/>
        </a:p>
      </dgm:t>
    </dgm:pt>
    <dgm:pt modelId="{D65A8570-A598-4659-B9B6-54A27C79C2E7}" type="sibTrans" cxnId="{D3C3C0BC-3603-4395-AF2F-6CC9FEAA5739}">
      <dgm:prSet/>
      <dgm:spPr/>
      <dgm:t>
        <a:bodyPr/>
        <a:lstStyle/>
        <a:p>
          <a:endParaRPr lang="nb-NO"/>
        </a:p>
      </dgm:t>
    </dgm:pt>
    <dgm:pt modelId="{B9D5EB53-D40F-4096-91EC-9C5CF1A70749}">
      <dgm:prSet phldrT="[Tekst]"/>
      <dgm:spPr/>
      <dgm:t>
        <a:bodyPr/>
        <a:lstStyle/>
        <a:p>
          <a:pPr>
            <a:buNone/>
          </a:pPr>
          <a:r>
            <a:rPr lang="nb-NO" dirty="0"/>
            <a:t>(QA)</a:t>
          </a:r>
        </a:p>
      </dgm:t>
    </dgm:pt>
    <dgm:pt modelId="{B2BF9F8C-4C65-4EA6-9D1E-E3F2DE32321F}" type="parTrans" cxnId="{9259C24D-FE2D-4061-94D2-0975BEA880D9}">
      <dgm:prSet/>
      <dgm:spPr/>
      <dgm:t>
        <a:bodyPr/>
        <a:lstStyle/>
        <a:p>
          <a:endParaRPr lang="nb-NO"/>
        </a:p>
      </dgm:t>
    </dgm:pt>
    <dgm:pt modelId="{1B84D61D-32C4-436A-BDBC-10128EB71696}" type="sibTrans" cxnId="{9259C24D-FE2D-4061-94D2-0975BEA880D9}">
      <dgm:prSet/>
      <dgm:spPr/>
      <dgm:t>
        <a:bodyPr/>
        <a:lstStyle/>
        <a:p>
          <a:endParaRPr lang="nb-NO"/>
        </a:p>
      </dgm:t>
    </dgm:pt>
    <dgm:pt modelId="{FB008B32-D5B7-41C2-81BF-4ABE1EDB1855}">
      <dgm:prSet phldrT="[Tekst]"/>
      <dgm:spPr/>
      <dgm:t>
        <a:bodyPr/>
        <a:lstStyle/>
        <a:p>
          <a:pPr>
            <a:buNone/>
          </a:pPr>
          <a:r>
            <a:rPr lang="nb-NO" dirty="0" err="1"/>
            <a:t>intermediate</a:t>
          </a:r>
          <a:r>
            <a:rPr lang="nb-NO" dirty="0"/>
            <a:t> </a:t>
          </a:r>
          <a:r>
            <a:rPr lang="nb-NO" dirty="0" err="1"/>
            <a:t>storage</a:t>
          </a:r>
          <a:endParaRPr lang="nb-NO" dirty="0"/>
        </a:p>
      </dgm:t>
    </dgm:pt>
    <dgm:pt modelId="{25BA6985-1390-46A6-9E54-B449790C1BEC}" type="parTrans" cxnId="{2F91919A-7E90-4B02-A897-30D857344B54}">
      <dgm:prSet/>
      <dgm:spPr/>
      <dgm:t>
        <a:bodyPr/>
        <a:lstStyle/>
        <a:p>
          <a:endParaRPr lang="nb-NO"/>
        </a:p>
      </dgm:t>
    </dgm:pt>
    <dgm:pt modelId="{1DFF8B8A-887C-41AB-8DDB-7D4AC09E5B1B}" type="sibTrans" cxnId="{2F91919A-7E90-4B02-A897-30D857344B54}">
      <dgm:prSet/>
      <dgm:spPr/>
      <dgm:t>
        <a:bodyPr/>
        <a:lstStyle/>
        <a:p>
          <a:endParaRPr lang="nb-NO"/>
        </a:p>
      </dgm:t>
    </dgm:pt>
    <dgm:pt modelId="{CC9F4921-EB60-43D8-BAE5-9DA888DAFD90}">
      <dgm:prSet phldrT="[Tekst]"/>
      <dgm:spPr/>
      <dgm:t>
        <a:bodyPr/>
        <a:lstStyle/>
        <a:p>
          <a:pPr>
            <a:buNone/>
          </a:pPr>
          <a:r>
            <a:rPr lang="nb-NO" dirty="0" err="1"/>
            <a:t>does</a:t>
          </a:r>
          <a:r>
            <a:rPr lang="nb-NO" dirty="0"/>
            <a:t> </a:t>
          </a:r>
          <a:r>
            <a:rPr lang="nb-NO" dirty="0" err="1"/>
            <a:t>calculations</a:t>
          </a:r>
          <a:endParaRPr lang="nb-NO" dirty="0"/>
        </a:p>
      </dgm:t>
    </dgm:pt>
    <dgm:pt modelId="{602B3689-1F69-4379-89AE-12413736BC26}" type="parTrans" cxnId="{324235A0-A7AC-4B49-8FB8-9283E12286C9}">
      <dgm:prSet/>
      <dgm:spPr/>
      <dgm:t>
        <a:bodyPr/>
        <a:lstStyle/>
        <a:p>
          <a:endParaRPr lang="nb-NO"/>
        </a:p>
      </dgm:t>
    </dgm:pt>
    <dgm:pt modelId="{1ADBECCC-9F5D-4E59-9B4F-F566E1E50DF4}" type="sibTrans" cxnId="{324235A0-A7AC-4B49-8FB8-9283E12286C9}">
      <dgm:prSet/>
      <dgm:spPr/>
      <dgm:t>
        <a:bodyPr/>
        <a:lstStyle/>
        <a:p>
          <a:endParaRPr lang="nb-NO"/>
        </a:p>
      </dgm:t>
    </dgm:pt>
    <dgm:pt modelId="{AC2A205D-C3E7-476D-83F0-4836D52875E0}">
      <dgm:prSet phldrT="[Tekst]"/>
      <dgm:spPr/>
      <dgm:t>
        <a:bodyPr/>
        <a:lstStyle/>
        <a:p>
          <a:pPr>
            <a:buNone/>
          </a:pPr>
          <a:r>
            <a:rPr lang="nb-NO" dirty="0"/>
            <a:t>API </a:t>
          </a:r>
          <a:r>
            <a:rPr lang="nb-NO" dirty="0" err="1"/>
            <a:t>out</a:t>
          </a:r>
          <a:endParaRPr lang="nb-NO" dirty="0"/>
        </a:p>
      </dgm:t>
    </dgm:pt>
    <dgm:pt modelId="{52C2DB8A-0D4E-4817-8189-15736BF57B95}" type="parTrans" cxnId="{AA37F2DE-C113-48C9-8469-E9812DA80FE6}">
      <dgm:prSet/>
      <dgm:spPr/>
      <dgm:t>
        <a:bodyPr/>
        <a:lstStyle/>
        <a:p>
          <a:endParaRPr lang="nb-NO"/>
        </a:p>
      </dgm:t>
    </dgm:pt>
    <dgm:pt modelId="{01DAB09D-93B5-4886-B3AA-B5DE6D51C08A}" type="sibTrans" cxnId="{AA37F2DE-C113-48C9-8469-E9812DA80FE6}">
      <dgm:prSet/>
      <dgm:spPr/>
      <dgm:t>
        <a:bodyPr/>
        <a:lstStyle/>
        <a:p>
          <a:endParaRPr lang="nb-NO"/>
        </a:p>
      </dgm:t>
    </dgm:pt>
    <dgm:pt modelId="{03F25836-1F3C-494E-B18A-7E6E14D643C7}" type="pres">
      <dgm:prSet presAssocID="{D2B1C00F-36E4-414E-BA34-6D91D9404D5F}" presName="theList" presStyleCnt="0">
        <dgm:presLayoutVars>
          <dgm:dir/>
          <dgm:animLvl val="lvl"/>
          <dgm:resizeHandles val="exact"/>
        </dgm:presLayoutVars>
      </dgm:prSet>
      <dgm:spPr/>
    </dgm:pt>
    <dgm:pt modelId="{DE4C4482-BCBF-44E8-84B1-A69FE0503D6C}" type="pres">
      <dgm:prSet presAssocID="{231F73CA-E478-4F4C-8C57-F641ED991897}" presName="compNode" presStyleCnt="0"/>
      <dgm:spPr/>
    </dgm:pt>
    <dgm:pt modelId="{5A3F1B56-0D01-4F4F-B2D6-1168F8D87D57}" type="pres">
      <dgm:prSet presAssocID="{231F73CA-E478-4F4C-8C57-F641ED991897}" presName="noGeometry" presStyleCnt="0"/>
      <dgm:spPr/>
    </dgm:pt>
    <dgm:pt modelId="{2957BF6B-8D9C-4A70-B0F8-2353CDE2163A}" type="pres">
      <dgm:prSet presAssocID="{231F73CA-E478-4F4C-8C57-F641ED991897}" presName="childTextVisible" presStyleLbl="bgAccFollowNode1" presStyleIdx="0" presStyleCnt="3">
        <dgm:presLayoutVars>
          <dgm:bulletEnabled val="1"/>
        </dgm:presLayoutVars>
      </dgm:prSet>
      <dgm:spPr/>
    </dgm:pt>
    <dgm:pt modelId="{C7B222FC-1EF8-459D-A6E4-BC63B5E77135}" type="pres">
      <dgm:prSet presAssocID="{231F73CA-E478-4F4C-8C57-F641ED991897}" presName="childTextHidden" presStyleLbl="bgAccFollowNode1" presStyleIdx="0" presStyleCnt="3"/>
      <dgm:spPr/>
    </dgm:pt>
    <dgm:pt modelId="{88825CE6-BA21-4DBD-9B27-6E802713201D}" type="pres">
      <dgm:prSet presAssocID="{231F73CA-E478-4F4C-8C57-F641ED991897}" presName="parentText" presStyleLbl="node1" presStyleIdx="0" presStyleCnt="3">
        <dgm:presLayoutVars>
          <dgm:chMax val="1"/>
          <dgm:bulletEnabled val="1"/>
        </dgm:presLayoutVars>
      </dgm:prSet>
      <dgm:spPr/>
    </dgm:pt>
    <dgm:pt modelId="{10EC337A-B97F-4A6E-8BF2-D8A7A79EE108}" type="pres">
      <dgm:prSet presAssocID="{231F73CA-E478-4F4C-8C57-F641ED991897}" presName="aSpace" presStyleCnt="0"/>
      <dgm:spPr/>
    </dgm:pt>
    <dgm:pt modelId="{3202B373-711A-48C4-8AAA-0DF636E2BAF0}" type="pres">
      <dgm:prSet presAssocID="{8F3C01CA-1DC1-4261-9CA2-9CE493ED4E49}" presName="compNode" presStyleCnt="0"/>
      <dgm:spPr/>
    </dgm:pt>
    <dgm:pt modelId="{35C303A7-AEBB-47D7-A2D1-C5E30D183D3C}" type="pres">
      <dgm:prSet presAssocID="{8F3C01CA-1DC1-4261-9CA2-9CE493ED4E49}" presName="noGeometry" presStyleCnt="0"/>
      <dgm:spPr/>
    </dgm:pt>
    <dgm:pt modelId="{6EB9089B-AA8D-4A9C-9E55-A7384C0BD63A}" type="pres">
      <dgm:prSet presAssocID="{8F3C01CA-1DC1-4261-9CA2-9CE493ED4E49}" presName="childTextVisible" presStyleLbl="bgAccFollowNode1" presStyleIdx="1" presStyleCnt="3">
        <dgm:presLayoutVars>
          <dgm:bulletEnabled val="1"/>
        </dgm:presLayoutVars>
      </dgm:prSet>
      <dgm:spPr/>
    </dgm:pt>
    <dgm:pt modelId="{70262D85-2271-44FB-8923-E292906F8D10}" type="pres">
      <dgm:prSet presAssocID="{8F3C01CA-1DC1-4261-9CA2-9CE493ED4E49}" presName="childTextHidden" presStyleLbl="bgAccFollowNode1" presStyleIdx="1" presStyleCnt="3"/>
      <dgm:spPr/>
    </dgm:pt>
    <dgm:pt modelId="{F9BB4925-47A4-4150-989A-BBFB49138797}" type="pres">
      <dgm:prSet presAssocID="{8F3C01CA-1DC1-4261-9CA2-9CE493ED4E49}" presName="parentText" presStyleLbl="node1" presStyleIdx="1" presStyleCnt="3">
        <dgm:presLayoutVars>
          <dgm:chMax val="1"/>
          <dgm:bulletEnabled val="1"/>
        </dgm:presLayoutVars>
      </dgm:prSet>
      <dgm:spPr/>
    </dgm:pt>
    <dgm:pt modelId="{04BC0384-A5FC-4BC2-85BC-CDA76C29DEB6}" type="pres">
      <dgm:prSet presAssocID="{8F3C01CA-1DC1-4261-9CA2-9CE493ED4E49}" presName="aSpace" presStyleCnt="0"/>
      <dgm:spPr/>
    </dgm:pt>
    <dgm:pt modelId="{FC84F030-BABA-4E93-9386-2F9168086EAA}" type="pres">
      <dgm:prSet presAssocID="{10D8C63C-3152-47BA-B5AF-DB4F5BBC8A67}" presName="compNode" presStyleCnt="0"/>
      <dgm:spPr/>
    </dgm:pt>
    <dgm:pt modelId="{A2EAF9CF-9BAE-4D52-A1AE-26907C41E82D}" type="pres">
      <dgm:prSet presAssocID="{10D8C63C-3152-47BA-B5AF-DB4F5BBC8A67}" presName="noGeometry" presStyleCnt="0"/>
      <dgm:spPr/>
    </dgm:pt>
    <dgm:pt modelId="{92ABD729-A22A-485A-9CB7-256968F6C51F}" type="pres">
      <dgm:prSet presAssocID="{10D8C63C-3152-47BA-B5AF-DB4F5BBC8A67}" presName="childTextVisible" presStyleLbl="bgAccFollowNode1" presStyleIdx="2" presStyleCnt="3">
        <dgm:presLayoutVars>
          <dgm:bulletEnabled val="1"/>
        </dgm:presLayoutVars>
      </dgm:prSet>
      <dgm:spPr/>
    </dgm:pt>
    <dgm:pt modelId="{3521FE86-75EE-4106-8CFA-F1E65CF82C3B}" type="pres">
      <dgm:prSet presAssocID="{10D8C63C-3152-47BA-B5AF-DB4F5BBC8A67}" presName="childTextHidden" presStyleLbl="bgAccFollowNode1" presStyleIdx="2" presStyleCnt="3"/>
      <dgm:spPr/>
    </dgm:pt>
    <dgm:pt modelId="{0D78E5BA-76D1-41C9-AA30-B71041F819CD}" type="pres">
      <dgm:prSet presAssocID="{10D8C63C-3152-47BA-B5AF-DB4F5BBC8A67}" presName="parentText" presStyleLbl="node1" presStyleIdx="2" presStyleCnt="3">
        <dgm:presLayoutVars>
          <dgm:chMax val="1"/>
          <dgm:bulletEnabled val="1"/>
        </dgm:presLayoutVars>
      </dgm:prSet>
      <dgm:spPr/>
    </dgm:pt>
  </dgm:ptLst>
  <dgm:cxnLst>
    <dgm:cxn modelId="{0DA98C04-2AAE-40D2-B60E-A0577A81A970}" type="presOf" srcId="{8F3C01CA-1DC1-4261-9CA2-9CE493ED4E49}" destId="{F9BB4925-47A4-4150-989A-BBFB49138797}" srcOrd="0" destOrd="0" presId="urn:microsoft.com/office/officeart/2005/8/layout/hProcess6"/>
    <dgm:cxn modelId="{52AD2425-8190-4DDB-BD28-432AB849580C}" type="presOf" srcId="{10D8C63C-3152-47BA-B5AF-DB4F5BBC8A67}" destId="{0D78E5BA-76D1-41C9-AA30-B71041F819CD}" srcOrd="0" destOrd="0" presId="urn:microsoft.com/office/officeart/2005/8/layout/hProcess6"/>
    <dgm:cxn modelId="{00A2003C-088A-44BD-B0F1-DFFED32C2338}" type="presOf" srcId="{B9D5EB53-D40F-4096-91EC-9C5CF1A70749}" destId="{3521FE86-75EE-4106-8CFA-F1E65CF82C3B}" srcOrd="1" destOrd="0" presId="urn:microsoft.com/office/officeart/2005/8/layout/hProcess6"/>
    <dgm:cxn modelId="{B3CE3948-4A1C-413C-9EA4-B58A287ED83E}" type="presOf" srcId="{AC2A205D-C3E7-476D-83F0-4836D52875E0}" destId="{6EB9089B-AA8D-4A9C-9E55-A7384C0BD63A}" srcOrd="0" destOrd="2" presId="urn:microsoft.com/office/officeart/2005/8/layout/hProcess6"/>
    <dgm:cxn modelId="{B1DBFB6C-2D2E-4EAF-B540-665417D1398C}" type="presOf" srcId="{CC9F4921-EB60-43D8-BAE5-9DA888DAFD90}" destId="{70262D85-2271-44FB-8923-E292906F8D10}" srcOrd="1" destOrd="1" presId="urn:microsoft.com/office/officeart/2005/8/layout/hProcess6"/>
    <dgm:cxn modelId="{9259C24D-FE2D-4061-94D2-0975BEA880D9}" srcId="{10D8C63C-3152-47BA-B5AF-DB4F5BBC8A67}" destId="{B9D5EB53-D40F-4096-91EC-9C5CF1A70749}" srcOrd="0" destOrd="0" parTransId="{B2BF9F8C-4C65-4EA6-9D1E-E3F2DE32321F}" sibTransId="{1B84D61D-32C4-436A-BDBC-10128EB71696}"/>
    <dgm:cxn modelId="{E52F7D4F-B4B9-4F3E-8A64-4969B94C25AA}" type="presOf" srcId="{D2B1C00F-36E4-414E-BA34-6D91D9404D5F}" destId="{03F25836-1F3C-494E-B18A-7E6E14D643C7}" srcOrd="0" destOrd="0" presId="urn:microsoft.com/office/officeart/2005/8/layout/hProcess6"/>
    <dgm:cxn modelId="{46A09A6F-35D9-43ED-B6D6-4178E36C5B72}" type="presOf" srcId="{AC2A205D-C3E7-476D-83F0-4836D52875E0}" destId="{70262D85-2271-44FB-8923-E292906F8D10}" srcOrd="1" destOrd="2" presId="urn:microsoft.com/office/officeart/2005/8/layout/hProcess6"/>
    <dgm:cxn modelId="{4211607C-D2BF-490E-95D0-533DD7A5B5EA}" type="presOf" srcId="{FB008B32-D5B7-41C2-81BF-4ABE1EDB1855}" destId="{6EB9089B-AA8D-4A9C-9E55-A7384C0BD63A}" srcOrd="0" destOrd="0" presId="urn:microsoft.com/office/officeart/2005/8/layout/hProcess6"/>
    <dgm:cxn modelId="{2F91919A-7E90-4B02-A897-30D857344B54}" srcId="{8F3C01CA-1DC1-4261-9CA2-9CE493ED4E49}" destId="{FB008B32-D5B7-41C2-81BF-4ABE1EDB1855}" srcOrd="0" destOrd="0" parTransId="{25BA6985-1390-46A6-9E54-B449790C1BEC}" sibTransId="{1DFF8B8A-887C-41AB-8DDB-7D4AC09E5B1B}"/>
    <dgm:cxn modelId="{324235A0-A7AC-4B49-8FB8-9283E12286C9}" srcId="{8F3C01CA-1DC1-4261-9CA2-9CE493ED4E49}" destId="{CC9F4921-EB60-43D8-BAE5-9DA888DAFD90}" srcOrd="1" destOrd="0" parTransId="{602B3689-1F69-4379-89AE-12413736BC26}" sibTransId="{1ADBECCC-9F5D-4E59-9B4F-F566E1E50DF4}"/>
    <dgm:cxn modelId="{F501CAA3-F9DC-472F-A43E-16E4BCE46149}" type="presOf" srcId="{B9D5EB53-D40F-4096-91EC-9C5CF1A70749}" destId="{92ABD729-A22A-485A-9CB7-256968F6C51F}" srcOrd="0" destOrd="0" presId="urn:microsoft.com/office/officeart/2005/8/layout/hProcess6"/>
    <dgm:cxn modelId="{FC3506A4-A1B7-4293-A423-7F363D857568}" type="presOf" srcId="{CC9F4921-EB60-43D8-BAE5-9DA888DAFD90}" destId="{6EB9089B-AA8D-4A9C-9E55-A7384C0BD63A}" srcOrd="0" destOrd="1" presId="urn:microsoft.com/office/officeart/2005/8/layout/hProcess6"/>
    <dgm:cxn modelId="{CA01D9AB-4D92-47EE-AAE2-456BE71FFAB7}" type="presOf" srcId="{FB008B32-D5B7-41C2-81BF-4ABE1EDB1855}" destId="{70262D85-2271-44FB-8923-E292906F8D10}" srcOrd="1" destOrd="0" presId="urn:microsoft.com/office/officeart/2005/8/layout/hProcess6"/>
    <dgm:cxn modelId="{D3C3C0BC-3603-4395-AF2F-6CC9FEAA5739}" srcId="{D2B1C00F-36E4-414E-BA34-6D91D9404D5F}" destId="{10D8C63C-3152-47BA-B5AF-DB4F5BBC8A67}" srcOrd="2" destOrd="0" parTransId="{88BC9799-2E81-4AF5-AB4F-73B7DD5D476F}" sibTransId="{D65A8570-A598-4659-B9B6-54A27C79C2E7}"/>
    <dgm:cxn modelId="{70195FBF-3C76-4791-B1E7-5362CD2AFF76}" srcId="{D2B1C00F-36E4-414E-BA34-6D91D9404D5F}" destId="{231F73CA-E478-4F4C-8C57-F641ED991897}" srcOrd="0" destOrd="0" parTransId="{261250EC-3D9D-4842-87C2-790948391616}" sibTransId="{F88703DA-ABA3-426A-B4D7-3DBC94FBDB55}"/>
    <dgm:cxn modelId="{272FCBC6-9F7E-4D80-B327-21BD1C501860}" type="presOf" srcId="{231F73CA-E478-4F4C-8C57-F641ED991897}" destId="{88825CE6-BA21-4DBD-9B27-6E802713201D}" srcOrd="0" destOrd="0" presId="urn:microsoft.com/office/officeart/2005/8/layout/hProcess6"/>
    <dgm:cxn modelId="{C44527D2-FCA9-48BB-A82B-6319C0CCF616}" srcId="{D2B1C00F-36E4-414E-BA34-6D91D9404D5F}" destId="{8F3C01CA-1DC1-4261-9CA2-9CE493ED4E49}" srcOrd="1" destOrd="0" parTransId="{2D295D4F-17CC-4EFA-AC43-FA188A1E5BE1}" sibTransId="{10A1A6EE-E437-4EBD-9141-6E0D9EFFE56C}"/>
    <dgm:cxn modelId="{AA37F2DE-C113-48C9-8469-E9812DA80FE6}" srcId="{8F3C01CA-1DC1-4261-9CA2-9CE493ED4E49}" destId="{AC2A205D-C3E7-476D-83F0-4836D52875E0}" srcOrd="2" destOrd="0" parTransId="{52C2DB8A-0D4E-4817-8189-15736BF57B95}" sibTransId="{01DAB09D-93B5-4886-B3AA-B5DE6D51C08A}"/>
    <dgm:cxn modelId="{D3D0907D-9DFE-4775-84B6-CD0DB0420298}" type="presParOf" srcId="{03F25836-1F3C-494E-B18A-7E6E14D643C7}" destId="{DE4C4482-BCBF-44E8-84B1-A69FE0503D6C}" srcOrd="0" destOrd="0" presId="urn:microsoft.com/office/officeart/2005/8/layout/hProcess6"/>
    <dgm:cxn modelId="{CCB06AA5-D74A-4314-8C0D-9C6FCB1DBAA5}" type="presParOf" srcId="{DE4C4482-BCBF-44E8-84B1-A69FE0503D6C}" destId="{5A3F1B56-0D01-4F4F-B2D6-1168F8D87D57}" srcOrd="0" destOrd="0" presId="urn:microsoft.com/office/officeart/2005/8/layout/hProcess6"/>
    <dgm:cxn modelId="{EE3D608F-E1E6-4DD2-9887-EF7EED56040F}" type="presParOf" srcId="{DE4C4482-BCBF-44E8-84B1-A69FE0503D6C}" destId="{2957BF6B-8D9C-4A70-B0F8-2353CDE2163A}" srcOrd="1" destOrd="0" presId="urn:microsoft.com/office/officeart/2005/8/layout/hProcess6"/>
    <dgm:cxn modelId="{BEA43BDA-68D6-4330-B36F-D1912ED29CBF}" type="presParOf" srcId="{DE4C4482-BCBF-44E8-84B1-A69FE0503D6C}" destId="{C7B222FC-1EF8-459D-A6E4-BC63B5E77135}" srcOrd="2" destOrd="0" presId="urn:microsoft.com/office/officeart/2005/8/layout/hProcess6"/>
    <dgm:cxn modelId="{52677699-D604-4A1A-9D22-733B1AC7516A}" type="presParOf" srcId="{DE4C4482-BCBF-44E8-84B1-A69FE0503D6C}" destId="{88825CE6-BA21-4DBD-9B27-6E802713201D}" srcOrd="3" destOrd="0" presId="urn:microsoft.com/office/officeart/2005/8/layout/hProcess6"/>
    <dgm:cxn modelId="{1664E8D0-07CF-4DF2-BC75-47CC3F7F212F}" type="presParOf" srcId="{03F25836-1F3C-494E-B18A-7E6E14D643C7}" destId="{10EC337A-B97F-4A6E-8BF2-D8A7A79EE108}" srcOrd="1" destOrd="0" presId="urn:microsoft.com/office/officeart/2005/8/layout/hProcess6"/>
    <dgm:cxn modelId="{D32DAC04-DA92-49A1-84C4-20629BF38252}" type="presParOf" srcId="{03F25836-1F3C-494E-B18A-7E6E14D643C7}" destId="{3202B373-711A-48C4-8AAA-0DF636E2BAF0}" srcOrd="2" destOrd="0" presId="urn:microsoft.com/office/officeart/2005/8/layout/hProcess6"/>
    <dgm:cxn modelId="{6888EBB9-AB09-42CA-ADF1-EDE25D2996D7}" type="presParOf" srcId="{3202B373-711A-48C4-8AAA-0DF636E2BAF0}" destId="{35C303A7-AEBB-47D7-A2D1-C5E30D183D3C}" srcOrd="0" destOrd="0" presId="urn:microsoft.com/office/officeart/2005/8/layout/hProcess6"/>
    <dgm:cxn modelId="{05AC2438-31E2-49E1-8458-5F7AA32E0CC4}" type="presParOf" srcId="{3202B373-711A-48C4-8AAA-0DF636E2BAF0}" destId="{6EB9089B-AA8D-4A9C-9E55-A7384C0BD63A}" srcOrd="1" destOrd="0" presId="urn:microsoft.com/office/officeart/2005/8/layout/hProcess6"/>
    <dgm:cxn modelId="{30CF8215-D6E6-4400-AE0A-9770AB67BF9A}" type="presParOf" srcId="{3202B373-711A-48C4-8AAA-0DF636E2BAF0}" destId="{70262D85-2271-44FB-8923-E292906F8D10}" srcOrd="2" destOrd="0" presId="urn:microsoft.com/office/officeart/2005/8/layout/hProcess6"/>
    <dgm:cxn modelId="{8DF923BF-9615-41B0-A823-C1A3173716A0}" type="presParOf" srcId="{3202B373-711A-48C4-8AAA-0DF636E2BAF0}" destId="{F9BB4925-47A4-4150-989A-BBFB49138797}" srcOrd="3" destOrd="0" presId="urn:microsoft.com/office/officeart/2005/8/layout/hProcess6"/>
    <dgm:cxn modelId="{E65B46AD-2A7C-4BD3-A501-3811FF4D8B4E}" type="presParOf" srcId="{03F25836-1F3C-494E-B18A-7E6E14D643C7}" destId="{04BC0384-A5FC-4BC2-85BC-CDA76C29DEB6}" srcOrd="3" destOrd="0" presId="urn:microsoft.com/office/officeart/2005/8/layout/hProcess6"/>
    <dgm:cxn modelId="{D21CE0AB-30E0-464F-8123-7FFE3E122502}" type="presParOf" srcId="{03F25836-1F3C-494E-B18A-7E6E14D643C7}" destId="{FC84F030-BABA-4E93-9386-2F9168086EAA}" srcOrd="4" destOrd="0" presId="urn:microsoft.com/office/officeart/2005/8/layout/hProcess6"/>
    <dgm:cxn modelId="{B0F88669-8B1B-4477-A336-07252B49B7C4}" type="presParOf" srcId="{FC84F030-BABA-4E93-9386-2F9168086EAA}" destId="{A2EAF9CF-9BAE-4D52-A1AE-26907C41E82D}" srcOrd="0" destOrd="0" presId="urn:microsoft.com/office/officeart/2005/8/layout/hProcess6"/>
    <dgm:cxn modelId="{B0D6D3CF-1CB7-43AC-B712-E7E60FCCC4F8}" type="presParOf" srcId="{FC84F030-BABA-4E93-9386-2F9168086EAA}" destId="{92ABD729-A22A-485A-9CB7-256968F6C51F}" srcOrd="1" destOrd="0" presId="urn:microsoft.com/office/officeart/2005/8/layout/hProcess6"/>
    <dgm:cxn modelId="{65E70FCE-2796-49D5-BBA0-ACEF38A43F72}" type="presParOf" srcId="{FC84F030-BABA-4E93-9386-2F9168086EAA}" destId="{3521FE86-75EE-4106-8CFA-F1E65CF82C3B}" srcOrd="2" destOrd="0" presId="urn:microsoft.com/office/officeart/2005/8/layout/hProcess6"/>
    <dgm:cxn modelId="{13303BE4-BC80-40BD-832F-42F89FDAC5B7}" type="presParOf" srcId="{FC84F030-BABA-4E93-9386-2F9168086EAA}" destId="{0D78E5BA-76D1-41C9-AA30-B71041F819CD}"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7BF6B-8D9C-4A70-B0F8-2353CDE2163A}">
      <dsp:nvSpPr>
        <dsp:cNvPr id="0" name=""/>
        <dsp:cNvSpPr/>
      </dsp:nvSpPr>
      <dsp:spPr>
        <a:xfrm>
          <a:off x="310864" y="917892"/>
          <a:ext cx="1234107" cy="1078765"/>
        </a:xfrm>
        <a:prstGeom prst="rightArrow">
          <a:avLst>
            <a:gd name="adj1" fmla="val 70000"/>
            <a:gd name="adj2" fmla="val 50000"/>
          </a:avLst>
        </a:prstGeom>
        <a:solidFill>
          <a:schemeClr val="accent1">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8825CE6-BA21-4DBD-9B27-6E802713201D}">
      <dsp:nvSpPr>
        <dsp:cNvPr id="0" name=""/>
        <dsp:cNvSpPr/>
      </dsp:nvSpPr>
      <dsp:spPr>
        <a:xfrm>
          <a:off x="2337" y="1148748"/>
          <a:ext cx="617053" cy="617053"/>
        </a:xfrm>
        <a:prstGeom prst="ellipse">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nb-NO" sz="700" kern="1200" dirty="0"/>
            <a:t>API from </a:t>
          </a:r>
          <a:r>
            <a:rPr lang="nb-NO" sz="700" kern="1200" dirty="0" err="1"/>
            <a:t>Kostra</a:t>
          </a:r>
          <a:r>
            <a:rPr lang="nb-NO" sz="700" kern="1200" dirty="0"/>
            <a:t>/SSB</a:t>
          </a:r>
        </a:p>
      </dsp:txBody>
      <dsp:txXfrm>
        <a:off x="92702" y="1239113"/>
        <a:ext cx="436323" cy="436323"/>
      </dsp:txXfrm>
    </dsp:sp>
    <dsp:sp modelId="{6EB9089B-AA8D-4A9C-9E55-A7384C0BD63A}">
      <dsp:nvSpPr>
        <dsp:cNvPr id="0" name=""/>
        <dsp:cNvSpPr/>
      </dsp:nvSpPr>
      <dsp:spPr>
        <a:xfrm>
          <a:off x="1930630" y="917892"/>
          <a:ext cx="1234107" cy="1078765"/>
        </a:xfrm>
        <a:prstGeom prst="rightArrow">
          <a:avLst>
            <a:gd name="adj1" fmla="val 70000"/>
            <a:gd name="adj2" fmla="val 50000"/>
          </a:avLst>
        </a:prstGeom>
        <a:solidFill>
          <a:schemeClr val="accent1">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320" tIns="5080" rIns="10160" bIns="5080" numCol="1" spcCol="1270" anchor="ctr" anchorCtr="0">
          <a:noAutofit/>
        </a:bodyPr>
        <a:lstStyle/>
        <a:p>
          <a:pPr marL="57150" lvl="1" indent="-57150" algn="l" defTabSz="355600">
            <a:lnSpc>
              <a:spcPct val="90000"/>
            </a:lnSpc>
            <a:spcBef>
              <a:spcPct val="0"/>
            </a:spcBef>
            <a:spcAft>
              <a:spcPct val="15000"/>
            </a:spcAft>
            <a:buNone/>
          </a:pPr>
          <a:r>
            <a:rPr lang="nb-NO" sz="800" kern="1200" dirty="0" err="1"/>
            <a:t>intermediate</a:t>
          </a:r>
          <a:r>
            <a:rPr lang="nb-NO" sz="800" kern="1200" dirty="0"/>
            <a:t> </a:t>
          </a:r>
          <a:r>
            <a:rPr lang="nb-NO" sz="800" kern="1200" dirty="0" err="1"/>
            <a:t>storage</a:t>
          </a:r>
          <a:endParaRPr lang="nb-NO" sz="800" kern="1200" dirty="0"/>
        </a:p>
        <a:p>
          <a:pPr marL="57150" lvl="1" indent="-57150" algn="l" defTabSz="355600">
            <a:lnSpc>
              <a:spcPct val="90000"/>
            </a:lnSpc>
            <a:spcBef>
              <a:spcPct val="0"/>
            </a:spcBef>
            <a:spcAft>
              <a:spcPct val="15000"/>
            </a:spcAft>
            <a:buNone/>
          </a:pPr>
          <a:r>
            <a:rPr lang="nb-NO" sz="800" kern="1200" dirty="0" err="1"/>
            <a:t>does</a:t>
          </a:r>
          <a:r>
            <a:rPr lang="nb-NO" sz="800" kern="1200" dirty="0"/>
            <a:t> </a:t>
          </a:r>
          <a:r>
            <a:rPr lang="nb-NO" sz="800" kern="1200" dirty="0" err="1"/>
            <a:t>calculations</a:t>
          </a:r>
          <a:endParaRPr lang="nb-NO" sz="800" kern="1200" dirty="0"/>
        </a:p>
        <a:p>
          <a:pPr marL="57150" lvl="1" indent="-57150" algn="l" defTabSz="355600">
            <a:lnSpc>
              <a:spcPct val="90000"/>
            </a:lnSpc>
            <a:spcBef>
              <a:spcPct val="0"/>
            </a:spcBef>
            <a:spcAft>
              <a:spcPct val="15000"/>
            </a:spcAft>
            <a:buNone/>
          </a:pPr>
          <a:r>
            <a:rPr lang="nb-NO" sz="800" kern="1200" dirty="0"/>
            <a:t>API </a:t>
          </a:r>
          <a:r>
            <a:rPr lang="nb-NO" sz="800" kern="1200" dirty="0" err="1"/>
            <a:t>out</a:t>
          </a:r>
          <a:endParaRPr lang="nb-NO" sz="800" kern="1200" dirty="0"/>
        </a:p>
      </dsp:txBody>
      <dsp:txXfrm>
        <a:off x="2239157" y="1079707"/>
        <a:ext cx="601627" cy="755135"/>
      </dsp:txXfrm>
    </dsp:sp>
    <dsp:sp modelId="{F9BB4925-47A4-4150-989A-BBFB49138797}">
      <dsp:nvSpPr>
        <dsp:cNvPr id="0" name=""/>
        <dsp:cNvSpPr/>
      </dsp:nvSpPr>
      <dsp:spPr>
        <a:xfrm>
          <a:off x="1622103" y="1148748"/>
          <a:ext cx="617053" cy="617053"/>
        </a:xfrm>
        <a:prstGeom prst="ellipse">
          <a:avLst/>
        </a:prstGeom>
        <a:gradFill rotWithShape="0">
          <a:gsLst>
            <a:gs pos="0">
              <a:schemeClr val="accent1">
                <a:shade val="50000"/>
                <a:hueOff val="240958"/>
                <a:satOff val="-5040"/>
                <a:lumOff val="28042"/>
                <a:alphaOff val="0"/>
                <a:tint val="100000"/>
                <a:shade val="100000"/>
                <a:satMod val="130000"/>
              </a:schemeClr>
            </a:gs>
            <a:gs pos="100000">
              <a:schemeClr val="accent1">
                <a:shade val="50000"/>
                <a:hueOff val="240958"/>
                <a:satOff val="-5040"/>
                <a:lumOff val="2804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nb-NO" sz="700" kern="1200" dirty="0" err="1"/>
            <a:t>Sql</a:t>
          </a:r>
          <a:r>
            <a:rPr lang="nb-NO" sz="700" kern="1200" dirty="0"/>
            <a:t>-server</a:t>
          </a:r>
        </a:p>
      </dsp:txBody>
      <dsp:txXfrm>
        <a:off x="1712468" y="1239113"/>
        <a:ext cx="436323" cy="436323"/>
      </dsp:txXfrm>
    </dsp:sp>
    <dsp:sp modelId="{92ABD729-A22A-485A-9CB7-256968F6C51F}">
      <dsp:nvSpPr>
        <dsp:cNvPr id="0" name=""/>
        <dsp:cNvSpPr/>
      </dsp:nvSpPr>
      <dsp:spPr>
        <a:xfrm>
          <a:off x="3550396" y="917892"/>
          <a:ext cx="1234107" cy="1078765"/>
        </a:xfrm>
        <a:prstGeom prst="rightArrow">
          <a:avLst>
            <a:gd name="adj1" fmla="val 70000"/>
            <a:gd name="adj2" fmla="val 50000"/>
          </a:avLst>
        </a:prstGeom>
        <a:solidFill>
          <a:schemeClr val="accent1">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320" tIns="5080" rIns="10160" bIns="5080" numCol="1" spcCol="1270" anchor="ctr" anchorCtr="0">
          <a:noAutofit/>
        </a:bodyPr>
        <a:lstStyle/>
        <a:p>
          <a:pPr marL="0" lvl="0" indent="0" algn="ctr" defTabSz="355600">
            <a:lnSpc>
              <a:spcPct val="90000"/>
            </a:lnSpc>
            <a:spcBef>
              <a:spcPct val="0"/>
            </a:spcBef>
            <a:spcAft>
              <a:spcPct val="35000"/>
            </a:spcAft>
            <a:buNone/>
          </a:pPr>
          <a:r>
            <a:rPr lang="nb-NO" sz="800" kern="1200" dirty="0"/>
            <a:t>(QA)</a:t>
          </a:r>
        </a:p>
      </dsp:txBody>
      <dsp:txXfrm>
        <a:off x="3858923" y="1079707"/>
        <a:ext cx="601627" cy="755135"/>
      </dsp:txXfrm>
    </dsp:sp>
    <dsp:sp modelId="{0D78E5BA-76D1-41C9-AA30-B71041F819CD}">
      <dsp:nvSpPr>
        <dsp:cNvPr id="0" name=""/>
        <dsp:cNvSpPr/>
      </dsp:nvSpPr>
      <dsp:spPr>
        <a:xfrm>
          <a:off x="3241870" y="1148748"/>
          <a:ext cx="617053" cy="617053"/>
        </a:xfrm>
        <a:prstGeom prst="ellipse">
          <a:avLst/>
        </a:prstGeom>
        <a:gradFill rotWithShape="0">
          <a:gsLst>
            <a:gs pos="0">
              <a:schemeClr val="accent1">
                <a:shade val="50000"/>
                <a:hueOff val="240958"/>
                <a:satOff val="-5040"/>
                <a:lumOff val="28042"/>
                <a:alphaOff val="0"/>
                <a:tint val="100000"/>
                <a:shade val="100000"/>
                <a:satMod val="130000"/>
              </a:schemeClr>
            </a:gs>
            <a:gs pos="100000">
              <a:schemeClr val="accent1">
                <a:shade val="50000"/>
                <a:hueOff val="240958"/>
                <a:satOff val="-5040"/>
                <a:lumOff val="2804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nb-NO" sz="700" kern="1200" dirty="0" err="1"/>
            <a:t>Semi-automated</a:t>
          </a:r>
          <a:r>
            <a:rPr lang="nb-NO" sz="700" kern="1200" dirty="0"/>
            <a:t> online </a:t>
          </a:r>
          <a:r>
            <a:rPr lang="nb-NO" sz="700" kern="1200" dirty="0" err="1"/>
            <a:t>publishing</a:t>
          </a:r>
          <a:endParaRPr lang="nb-NO" sz="700" kern="1200" dirty="0"/>
        </a:p>
      </dsp:txBody>
      <dsp:txXfrm>
        <a:off x="3332235" y="1239113"/>
        <a:ext cx="436323" cy="4363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0.84343</cdr:x>
      <cdr:y>0.05165</cdr:y>
    </cdr:from>
    <cdr:to>
      <cdr:x>1</cdr:x>
      <cdr:y>0.21875</cdr:y>
    </cdr:to>
    <cdr:sp macro="" textlink="">
      <cdr:nvSpPr>
        <cdr:cNvPr id="2" name="TekstSylinder 1">
          <a:extLst xmlns:a="http://schemas.openxmlformats.org/drawingml/2006/main">
            <a:ext uri="{FF2B5EF4-FFF2-40B4-BE49-F238E27FC236}">
              <a16:creationId xmlns:a16="http://schemas.microsoft.com/office/drawing/2014/main" id="{91E7A61E-80BF-44A1-B801-A59210F434E9}"/>
            </a:ext>
          </a:extLst>
        </cdr:cNvPr>
        <cdr:cNvSpPr txBox="1"/>
      </cdr:nvSpPr>
      <cdr:spPr>
        <a:xfrm xmlns:a="http://schemas.openxmlformats.org/drawingml/2006/main">
          <a:off x="9254836" y="314036"/>
          <a:ext cx="1717964" cy="1016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100" dirty="0"/>
            <a:t>Bydel = City </a:t>
          </a:r>
          <a:r>
            <a:rPr lang="nb-NO" sz="1100" dirty="0" err="1"/>
            <a:t>district</a:t>
          </a:r>
          <a:endParaRPr lang="nb-NO"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sz="quarter" idx="1"/>
          </p:nvPr>
        </p:nvSpPr>
        <p:spPr>
          <a:xfrm>
            <a:off x="3777607" y="0"/>
            <a:ext cx="2889938" cy="487680"/>
          </a:xfrm>
          <a:prstGeom prst="rect">
            <a:avLst/>
          </a:prstGeom>
        </p:spPr>
        <p:txBody>
          <a:bodyPr vert="horz" lIns="91440" tIns="45720" rIns="91440" bIns="45720" rtlCol="0"/>
          <a:lstStyle>
            <a:lvl1pPr algn="r">
              <a:defRPr sz="1200"/>
            </a:lvl1pPr>
          </a:lstStyle>
          <a:p>
            <a:fld id="{D9E6778F-9D10-D546-AD42-60AA27D9D64A}" type="datetimeFigureOut">
              <a:t>31.05.2022</a:t>
            </a:fld>
            <a:endParaRPr lang="nb-NO" dirty="0"/>
          </a:p>
        </p:txBody>
      </p:sp>
      <p:sp>
        <p:nvSpPr>
          <p:cNvPr id="4" name="Plassholder for bunntekst 3"/>
          <p:cNvSpPr>
            <a:spLocks noGrp="1"/>
          </p:cNvSpPr>
          <p:nvPr>
            <p:ph type="ftr" sz="quarter" idx="2"/>
          </p:nvPr>
        </p:nvSpPr>
        <p:spPr>
          <a:xfrm>
            <a:off x="0" y="9264227"/>
            <a:ext cx="2889938" cy="487680"/>
          </a:xfrm>
          <a:prstGeom prst="rect">
            <a:avLst/>
          </a:prstGeom>
        </p:spPr>
        <p:txBody>
          <a:bodyPr vert="horz" lIns="91440" tIns="45720" rIns="91440" bIns="45720" rtlCol="0" anchor="b"/>
          <a:lstStyle>
            <a:lvl1pPr algn="l">
              <a:defRPr sz="1200"/>
            </a:lvl1pPr>
          </a:lstStyle>
          <a:p>
            <a:endParaRPr lang="nb-NO" dirty="0"/>
          </a:p>
        </p:txBody>
      </p:sp>
      <p:sp>
        <p:nvSpPr>
          <p:cNvPr id="5" name="Plassholder for lysbildenummer 4"/>
          <p:cNvSpPr>
            <a:spLocks noGrp="1"/>
          </p:cNvSpPr>
          <p:nvPr>
            <p:ph type="sldNum" sz="quarter" idx="3"/>
          </p:nvPr>
        </p:nvSpPr>
        <p:spPr>
          <a:xfrm>
            <a:off x="3777607" y="9264227"/>
            <a:ext cx="2889938" cy="487680"/>
          </a:xfrm>
          <a:prstGeom prst="rect">
            <a:avLst/>
          </a:prstGeom>
        </p:spPr>
        <p:txBody>
          <a:bodyPr vert="horz" lIns="91440" tIns="45720" rIns="91440" bIns="45720" rtlCol="0" anchor="b"/>
          <a:lstStyle>
            <a:lvl1pPr algn="r">
              <a:defRPr sz="1200"/>
            </a:lvl1pPr>
          </a:lstStyle>
          <a:p>
            <a:fld id="{8385C552-36E2-FE4A-8959-3A7D73BFBA2A}" type="slidenum">
              <a:t>‹#›</a:t>
            </a:fld>
            <a:endParaRPr lang="nb-NO" dirty="0"/>
          </a:p>
        </p:txBody>
      </p:sp>
    </p:spTree>
    <p:extLst>
      <p:ext uri="{BB962C8B-B14F-4D97-AF65-F5344CB8AC3E}">
        <p14:creationId xmlns:p14="http://schemas.microsoft.com/office/powerpoint/2010/main" val="231089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1FFCD7A2-EEED-4667-A460-2526B84A43C3}" type="datetimeFigureOut">
              <a:rPr lang="nb-NO" smtClean="0"/>
              <a:t>31.05.2022</a:t>
            </a:fld>
            <a:endParaRPr lang="nb-NO" dirty="0"/>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4A298367-6C28-45D4-94CC-1B2BAC9D32E7}" type="slidenum">
              <a:rPr lang="nb-NO" smtClean="0"/>
              <a:t>‹#›</a:t>
            </a:fld>
            <a:endParaRPr lang="nb-NO" dirty="0"/>
          </a:p>
        </p:txBody>
      </p:sp>
    </p:spTree>
    <p:extLst>
      <p:ext uri="{BB962C8B-B14F-4D97-AF65-F5344CB8AC3E}">
        <p14:creationId xmlns:p14="http://schemas.microsoft.com/office/powerpoint/2010/main" val="159189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84138" y="731838"/>
            <a:ext cx="6500812" cy="3657600"/>
          </a:xfrm>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 </a:t>
            </a:r>
            <a:endParaRPr lang="en-US" noProof="0"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0359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None/>
            </a:pPr>
            <a:r>
              <a:rPr lang="en-GB" sz="1600" dirty="0">
                <a:solidFill>
                  <a:schemeClr val="tx2"/>
                </a:solidFill>
              </a:rPr>
              <a:t>County government and administration in all counties. </a:t>
            </a:r>
            <a:r>
              <a:rPr lang="en-GB" sz="1400" dirty="0"/>
              <a:t>Administration divided into 8 regions.</a:t>
            </a:r>
            <a:r>
              <a:rPr lang="en-GB" sz="1600" dirty="0">
                <a:solidFill>
                  <a:schemeClr val="tx2"/>
                </a:solidFill>
              </a:rPr>
              <a:t> </a:t>
            </a:r>
            <a:r>
              <a:rPr lang="en-GB" sz="1400" dirty="0"/>
              <a:t>Taking initiatives, making important matters visible and assisting in members’ development work</a:t>
            </a:r>
          </a:p>
          <a:p>
            <a:pPr lvl="0"/>
            <a:r>
              <a:rPr lang="en-GB" sz="1400" dirty="0"/>
              <a:t>Securing suggestions, points of view and documentation from members and including these in the interest-based and employer-oriented work in KS</a:t>
            </a:r>
          </a:p>
          <a:p>
            <a:pPr lvl="0"/>
            <a:r>
              <a:rPr lang="en-GB" sz="1400" dirty="0"/>
              <a:t>Work for local interests on behalf of members</a:t>
            </a:r>
          </a:p>
          <a:p>
            <a:endParaRPr lang="nb-NO" sz="1400" dirty="0"/>
          </a:p>
          <a:p>
            <a:r>
              <a:rPr lang="en-GB" sz="1400" dirty="0"/>
              <a:t>The regions benefit from local knowledge. </a:t>
            </a:r>
          </a:p>
          <a:p>
            <a:endParaRPr lang="nb-NO" sz="1400" baseline="0" dirty="0"/>
          </a:p>
          <a:p>
            <a:pPr lvl="0"/>
            <a:r>
              <a:rPr lang="en-GB" sz="1400" dirty="0"/>
              <a:t>Securing suggestions, points of view and documentation from members and including these in the interest-based and employer-oriented work in KS</a:t>
            </a:r>
          </a:p>
          <a:p>
            <a:pPr lvl="0"/>
            <a:endParaRPr lang="nb-NO" sz="1400" dirty="0"/>
          </a:p>
          <a:p>
            <a:pPr lvl="0"/>
            <a:r>
              <a:rPr lang="en-GB" sz="1400" dirty="0"/>
              <a:t>A central meeting place for members.</a:t>
            </a:r>
          </a:p>
          <a:p>
            <a:endParaRPr lang="nb-NO" sz="1400" dirty="0"/>
          </a:p>
          <a:p>
            <a:r>
              <a:rPr lang="en-GB" sz="1400" dirty="0"/>
              <a:t>KS works with anything that affects the municipalities – which involves everything from finance, employer policies, health, kindergartens, schools, care for the elderly, policy on immigration, policy on climate change, housing policy and fiscal policy.</a:t>
            </a:r>
            <a:r>
              <a:rPr lang="en-GB" sz="1400" baseline="0" dirty="0"/>
              <a:t> We work in these areas in various ways, both nationally and locally. </a:t>
            </a:r>
          </a:p>
          <a:p>
            <a:endParaRPr lang="nb-NO" sz="1400" baseline="0" dirty="0"/>
          </a:p>
          <a:p>
            <a:endParaRPr lang="nb-NO" sz="1400"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21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KOSTRA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abbreviation of Local government (Municipality) State Reporting in Norwegian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Kostra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system was developed in the late 1990s. In that time it was of course a lot of reporting from municipalities to ministries and regional state. The main challenge was that this reporting missed coordination,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municipal/county level didn’t have systematic overview of data reported from the municipality and county administration, not to mention data from municipal/county agencies. And the situation wasn’t much better on the Government half. It wasn’t unusual that different municipal agencies reported equivalent data to different ministries or regional state. The best we can say about this, it’s not efficient use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There were also no systematic routines for reporting results from the data collection back to municipalities/counties. There were eligible to ask if the reasons for reporting was just because data 	was nice to have, and not need to have. The biggest challenge with this lack of feedback were though that we missed possibilities for developing the services and governance in the benchmarking context, and to provide information to the citizens about the municipality/county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33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FF"/>
                </a:solidFill>
                <a:effectLst/>
                <a:uLnTx/>
                <a:uFillTx/>
                <a:latin typeface="Calibri" panose="020F0502020204030204"/>
                <a:ea typeface="+mn-ea"/>
                <a:cs typeface="+mn-cs"/>
              </a:rPr>
              <a:t>There were also a big need for developing a more efficient system for local government state reporting system.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4A298367-6C28-45D4-94CC-1B2BAC9D32E7}" type="slidenum">
              <a:rPr lang="nb-NO" smtClean="0"/>
              <a:t>12</a:t>
            </a:fld>
            <a:endParaRPr lang="nb-NO" dirty="0"/>
          </a:p>
        </p:txBody>
      </p:sp>
    </p:spTree>
    <p:extLst>
      <p:ext uri="{BB962C8B-B14F-4D97-AF65-F5344CB8AC3E}">
        <p14:creationId xmlns:p14="http://schemas.microsoft.com/office/powerpoint/2010/main" val="17176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C08A09-4D92-41EC-96EC-05B56CFE50F4}"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pPr>
              <a:buClr>
                <a:schemeClr val="tx1"/>
              </a:buClr>
              <a:buFontTx/>
              <a:buNone/>
            </a:pPr>
            <a:r>
              <a:rPr kumimoji="0" lang="en-US" sz="1400" b="0" i="0" u="none" strike="noStrike" kern="1200" cap="none" spc="0" normalizeH="0" baseline="0" noProof="0" dirty="0">
                <a:ln>
                  <a:noFill/>
                </a:ln>
                <a:solidFill>
                  <a:srgbClr val="3333FF"/>
                </a:solidFill>
                <a:effectLst/>
                <a:uLnTx/>
                <a:uFillTx/>
                <a:latin typeface="+mn-lt"/>
                <a:ea typeface="+mj-ea"/>
                <a:cs typeface="+mj-cs"/>
              </a:rPr>
              <a:t>There were also a need for streamline the reporting system of management information on local finance and services from local governments to ministries, directorates and regional state. To facilitate for municipalities and counties work with further developing their services it was also important that the results from the information collection were shared back to municipalities and counties. An efficient system for data collection and data sharing isn’t enough. If the information should be useful for</a:t>
            </a:r>
          </a:p>
          <a:p>
            <a:pPr marL="1044000" indent="-457200">
              <a:buClr>
                <a:schemeClr val="tx1"/>
              </a:buClr>
              <a:buFont typeface="Arial" pitchFamily="34" charset="0"/>
              <a:buChar char="•"/>
            </a:pPr>
            <a:r>
              <a:rPr kumimoji="0" lang="en-US" sz="1400" b="0" i="0" u="none" strike="noStrike" kern="1200" cap="none" spc="0" normalizeH="0" baseline="0" noProof="0" dirty="0">
                <a:ln>
                  <a:noFill/>
                </a:ln>
                <a:solidFill>
                  <a:srgbClr val="3333FF"/>
                </a:solidFill>
                <a:effectLst/>
                <a:uLnTx/>
                <a:uFillTx/>
                <a:latin typeface="+mn-lt"/>
                <a:ea typeface="+mj-ea"/>
                <a:cs typeface="+mj-cs"/>
              </a:rPr>
              <a:t>state authorities as a basis for valuation of national aims</a:t>
            </a:r>
          </a:p>
          <a:p>
            <a:pPr marL="1044000" indent="-457200">
              <a:buClr>
                <a:schemeClr val="tx1"/>
              </a:buClr>
              <a:buFont typeface="Arial" pitchFamily="34" charset="0"/>
              <a:buChar char="•"/>
            </a:pPr>
            <a:r>
              <a:rPr kumimoji="0" lang="en-US" sz="1400" b="0" i="0" u="none" strike="noStrike" kern="1200" cap="none" spc="0" normalizeH="0" baseline="0" noProof="0" dirty="0">
                <a:ln>
                  <a:noFill/>
                </a:ln>
                <a:solidFill>
                  <a:srgbClr val="3333FF"/>
                </a:solidFill>
                <a:effectLst/>
                <a:uLnTx/>
                <a:uFillTx/>
                <a:latin typeface="+mn-lt"/>
                <a:ea typeface="+mj-ea"/>
                <a:cs typeface="+mj-cs"/>
              </a:rPr>
              <a:t>municipalities and counties for further developing their services, and to stimulate for learning from each other through benchmarking 	 </a:t>
            </a:r>
          </a:p>
          <a:p>
            <a:pPr>
              <a:buClr>
                <a:schemeClr val="tx1"/>
              </a:buClr>
              <a:buFontTx/>
              <a:buNone/>
            </a:pPr>
            <a:endParaRPr kumimoji="0" lang="en-US" sz="1400" b="0" i="0" u="none" strike="noStrike" kern="1200" cap="none" spc="0" normalizeH="0" baseline="0" noProof="0" dirty="0">
              <a:ln>
                <a:noFill/>
              </a:ln>
              <a:solidFill>
                <a:srgbClr val="3333FF"/>
              </a:solidFill>
              <a:effectLst/>
              <a:uLnTx/>
              <a:uFillTx/>
              <a:latin typeface="+mn-lt"/>
              <a:ea typeface="+mj-ea"/>
              <a:cs typeface="+mj-cs"/>
            </a:endParaRPr>
          </a:p>
          <a:p>
            <a:pPr>
              <a:buClr>
                <a:schemeClr val="tx1"/>
              </a:buClr>
              <a:buFontTx/>
              <a:buNone/>
            </a:pPr>
            <a:r>
              <a:rPr kumimoji="0" lang="en-US" sz="1400" b="0" i="0" u="none" strike="noStrike" kern="1200" cap="none" spc="0" normalizeH="0" baseline="0" noProof="0" dirty="0">
                <a:ln>
                  <a:noFill/>
                </a:ln>
                <a:solidFill>
                  <a:srgbClr val="3333FF"/>
                </a:solidFill>
                <a:effectLst/>
                <a:uLnTx/>
                <a:uFillTx/>
                <a:latin typeface="+mn-lt"/>
                <a:ea typeface="+mj-ea"/>
                <a:cs typeface="+mj-cs"/>
              </a:rPr>
              <a:t>The information needs to be:</a:t>
            </a:r>
          </a:p>
          <a:p>
            <a:pPr lvl="2">
              <a:buClr>
                <a:schemeClr val="tx1"/>
              </a:buClr>
              <a:buFontTx/>
              <a:buNone/>
            </a:pPr>
            <a:r>
              <a:rPr kumimoji="0" lang="en-US" sz="1400" b="1" i="0" u="none" strike="noStrike" kern="1200" cap="none" spc="0" normalizeH="0" baseline="0" noProof="0" dirty="0">
                <a:ln>
                  <a:noFill/>
                </a:ln>
                <a:solidFill>
                  <a:srgbClr val="3333FF"/>
                </a:solidFill>
                <a:effectLst/>
                <a:uLnTx/>
                <a:uFillTx/>
                <a:latin typeface="+mn-lt"/>
                <a:ea typeface="+mj-ea"/>
                <a:cs typeface="+mj-cs"/>
              </a:rPr>
              <a:t>current. </a:t>
            </a:r>
            <a:br>
              <a:rPr kumimoji="0" lang="en-US" sz="1400" b="0" i="0" u="none" strike="noStrike" kern="1200" cap="none" spc="0" normalizeH="0" baseline="0" noProof="0" dirty="0">
                <a:ln>
                  <a:noFill/>
                </a:ln>
                <a:solidFill>
                  <a:srgbClr val="3333FF"/>
                </a:solidFill>
                <a:effectLst/>
                <a:uLnTx/>
                <a:uFillTx/>
                <a:latin typeface="+mn-lt"/>
                <a:ea typeface="+mj-ea"/>
                <a:cs typeface="+mj-cs"/>
              </a:rPr>
            </a:br>
            <a:r>
              <a:rPr kumimoji="0" lang="en-US" sz="1400" b="0" i="0" u="none" strike="noStrike" kern="1200" cap="none" spc="0" normalizeH="0" baseline="0" noProof="0" dirty="0">
                <a:ln>
                  <a:noFill/>
                </a:ln>
                <a:solidFill>
                  <a:srgbClr val="3333FF"/>
                </a:solidFill>
                <a:effectLst/>
                <a:uLnTx/>
                <a:uFillTx/>
                <a:latin typeface="+mn-lt"/>
                <a:ea typeface="+mj-ea"/>
                <a:cs typeface="+mj-cs"/>
              </a:rPr>
              <a:t>This means the information has to be collected and the results from the collection has to provided as soon as possible after the end of the period in question. In Norway the accounts for municipalities and counties should be submitted for auditing latest 15.th of February. This date is also central in the local government state reporting; Accounts are closed, it means the municipalities and counties should be ready to report preliminary financial data, and of course this should be done as an automatic extraction from the accounting system. And if it’s possible to report financial data 15.th of February, there are no reasons that data from services could be reported within this deadline. In recent years most of municipalities and all counties manage to report within the deadline (only about 2-3 pct. of smaller municipalities data is missing in the preliminary publishing in March and then there is some problems with data from some Municipal enterprises)</a:t>
            </a:r>
          </a:p>
          <a:p>
            <a:pPr lvl="2">
              <a:buClr>
                <a:schemeClr val="tx1"/>
              </a:buClr>
              <a:buFontTx/>
              <a:buNone/>
            </a:pPr>
            <a:endParaRPr kumimoji="0" lang="en-US" sz="1400" b="0" i="0" u="none" strike="noStrike" kern="1200" cap="none" spc="0" normalizeH="0" baseline="0" noProof="0" dirty="0">
              <a:ln>
                <a:noFill/>
              </a:ln>
              <a:solidFill>
                <a:srgbClr val="3333FF"/>
              </a:solidFill>
              <a:effectLst/>
              <a:uLnTx/>
              <a:uFillTx/>
              <a:latin typeface="+mn-lt"/>
              <a:ea typeface="+mj-ea"/>
              <a:cs typeface="+mj-cs"/>
            </a:endParaRPr>
          </a:p>
          <a:p>
            <a:pPr lvl="2">
              <a:buClr>
                <a:schemeClr val="tx1"/>
              </a:buClr>
              <a:buFontTx/>
              <a:buNone/>
            </a:pPr>
            <a:r>
              <a:rPr kumimoji="0" lang="en-US" sz="1400" b="0" i="0" u="none" strike="noStrike" kern="1200" cap="none" spc="0" normalizeH="0" baseline="0" noProof="0" dirty="0">
                <a:ln>
                  <a:noFill/>
                </a:ln>
                <a:solidFill>
                  <a:srgbClr val="3333FF"/>
                </a:solidFill>
                <a:effectLst/>
                <a:uLnTx/>
                <a:uFillTx/>
                <a:latin typeface="+mn-lt"/>
                <a:ea typeface="+mj-ea"/>
                <a:cs typeface="+mj-cs"/>
              </a:rPr>
              <a:t>Results from the information collection is published as official information, available for all, 15.th of March. Of course it’s clarified that this is preliminary data, and that there will be a finally reporting 15.th of June with quality assured data. The municipalities and counties have until 15 April for their quality assurance work.</a:t>
            </a:r>
          </a:p>
          <a:p>
            <a:pPr lvl="2">
              <a:buClr>
                <a:schemeClr val="tx1"/>
              </a:buClr>
              <a:buFontTx/>
              <a:buNone/>
            </a:pPr>
            <a:endParaRPr kumimoji="0" lang="en-US" sz="1400" b="0" i="0" u="none" strike="noStrike" kern="1200" cap="none" spc="0" normalizeH="0" baseline="0" noProof="0" dirty="0">
              <a:ln>
                <a:noFill/>
              </a:ln>
              <a:solidFill>
                <a:srgbClr val="3333FF"/>
              </a:solidFill>
              <a:effectLst/>
              <a:uLnTx/>
              <a:uFillTx/>
              <a:latin typeface="+mn-lt"/>
              <a:ea typeface="+mj-ea"/>
              <a:cs typeface="+mj-cs"/>
            </a:endParaRPr>
          </a:p>
          <a:p>
            <a:pPr lvl="2">
              <a:buClr>
                <a:schemeClr val="tx1"/>
              </a:buClr>
              <a:buFontTx/>
              <a:buNone/>
            </a:pPr>
            <a:r>
              <a:rPr kumimoji="0" lang="en-US" sz="1400" b="0" i="0" u="none" strike="noStrike" kern="1200" cap="none" spc="0" normalizeH="0" baseline="0" noProof="0" dirty="0">
                <a:ln>
                  <a:noFill/>
                </a:ln>
                <a:solidFill>
                  <a:srgbClr val="3333FF"/>
                </a:solidFill>
                <a:effectLst/>
                <a:uLnTx/>
                <a:uFillTx/>
                <a:latin typeface="+mn-lt"/>
                <a:ea typeface="+mj-ea"/>
                <a:cs typeface="+mj-cs"/>
              </a:rPr>
              <a:t>Current information isn’t enough, the reported data also have to be </a:t>
            </a:r>
            <a:r>
              <a:rPr kumimoji="0" lang="en-US" sz="1400" b="1" i="0" u="none" strike="noStrike" kern="1200" cap="none" spc="0" normalizeH="0" baseline="0" noProof="0" dirty="0">
                <a:ln>
                  <a:noFill/>
                </a:ln>
                <a:solidFill>
                  <a:srgbClr val="3333FF"/>
                </a:solidFill>
                <a:effectLst/>
                <a:uLnTx/>
                <a:uFillTx/>
                <a:latin typeface="+mn-lt"/>
                <a:ea typeface="+mj-ea"/>
                <a:cs typeface="+mj-cs"/>
              </a:rPr>
              <a:t>reliable</a:t>
            </a:r>
            <a:r>
              <a:rPr kumimoji="0" lang="en-US" sz="1400" b="0" i="0" u="none" strike="noStrike" kern="1200" cap="none" spc="0" normalizeH="0" baseline="0" noProof="0" dirty="0">
                <a:ln>
                  <a:noFill/>
                </a:ln>
                <a:solidFill>
                  <a:srgbClr val="3333FF"/>
                </a:solidFill>
                <a:effectLst/>
                <a:uLnTx/>
                <a:uFillTx/>
                <a:latin typeface="+mn-lt"/>
                <a:ea typeface="+mj-ea"/>
                <a:cs typeface="+mj-cs"/>
              </a:rPr>
              <a:t>. And of course there are always challenges in this topic when data is delivered by the source themself. One way to diminish risk for non-reliable data is to use automatic extraction of data from different services management systems. The disadvantage with this approach is that the data collector may have to collect confidential information, and this imposes strict data collection requirements. The collected data also have to be put in a form which not reveals confidential information before it’s published. In Norway the solution is to use Statistics Norway as data collector; this means not only stringent data collection requirements, but also competence in securing reported data are reliable.</a:t>
            </a:r>
          </a:p>
          <a:p>
            <a:pPr lvl="2">
              <a:buClr>
                <a:schemeClr val="tx1"/>
              </a:buClr>
              <a:buFontTx/>
              <a:buNone/>
            </a:pPr>
            <a:endParaRPr kumimoji="0" lang="en-US" sz="1400" b="0" i="0" u="none" strike="noStrike" kern="1200" cap="none" spc="0" normalizeH="0" baseline="0" noProof="0" dirty="0">
              <a:ln>
                <a:noFill/>
              </a:ln>
              <a:solidFill>
                <a:srgbClr val="3333FF"/>
              </a:solidFill>
              <a:effectLst/>
              <a:uLnTx/>
              <a:uFillTx/>
              <a:latin typeface="+mn-lt"/>
              <a:ea typeface="+mj-ea"/>
              <a:cs typeface="+mj-cs"/>
            </a:endParaRPr>
          </a:p>
          <a:p>
            <a:pPr lvl="2">
              <a:buClr>
                <a:schemeClr val="tx1"/>
              </a:buClr>
              <a:buFontTx/>
              <a:buNone/>
            </a:pPr>
            <a:r>
              <a:rPr kumimoji="0" lang="en-US" sz="1400" b="0" i="0" u="none" strike="noStrike" kern="1200" cap="none" spc="0" normalizeH="0" baseline="0" noProof="0" dirty="0">
                <a:ln>
                  <a:noFill/>
                </a:ln>
                <a:solidFill>
                  <a:srgbClr val="3333FF"/>
                </a:solidFill>
                <a:effectLst/>
                <a:uLnTx/>
                <a:uFillTx/>
                <a:latin typeface="+mn-lt"/>
                <a:ea typeface="+mn-ea"/>
                <a:cs typeface="+mn-cs"/>
              </a:rPr>
              <a:t>Of course the data has to be relevant and comparable, but this can be secured in the approach the local government state reporting is organized and how the municipalities and counties involved in developing and maintenance of the system. This I will come back to later.</a:t>
            </a:r>
          </a:p>
          <a:p>
            <a:pPr>
              <a:buClr>
                <a:schemeClr val="tx1"/>
              </a:buClr>
              <a:buFontTx/>
              <a:buNone/>
            </a:pPr>
            <a:endParaRPr kumimoji="0" lang="en-US" sz="1400" b="0" i="0" u="none" strike="noStrike" kern="1200" cap="none" spc="0" normalizeH="0" baseline="0" noProof="0" dirty="0">
              <a:ln>
                <a:noFill/>
              </a:ln>
              <a:solidFill>
                <a:srgbClr val="3333FF"/>
              </a:solidFill>
              <a:effectLst/>
              <a:uLnTx/>
              <a:uFillTx/>
              <a:latin typeface="+mn-lt"/>
              <a:ea typeface="+mn-ea"/>
              <a:cs typeface="+mn-cs"/>
            </a:endParaRPr>
          </a:p>
          <a:p>
            <a:pPr>
              <a:buClr>
                <a:schemeClr val="tx1"/>
              </a:buClr>
              <a:buFontTx/>
              <a:buNone/>
            </a:pPr>
            <a:endParaRPr kumimoji="0" lang="en-US" sz="1400" b="0" i="0" u="none" strike="noStrike" kern="1200" cap="none" spc="0" normalizeH="0" baseline="0" noProof="0" dirty="0">
              <a:ln>
                <a:noFill/>
              </a:ln>
              <a:solidFill>
                <a:srgbClr val="3333FF"/>
              </a:solidFill>
              <a:effectLst/>
              <a:uLnTx/>
              <a:uFillTx/>
              <a:latin typeface="+mn-lt"/>
              <a:ea typeface="+mj-ea"/>
              <a:cs typeface="+mj-cs"/>
            </a:endParaRPr>
          </a:p>
          <a:p>
            <a:pPr>
              <a:buClr>
                <a:schemeClr val="tx1"/>
              </a:buClr>
              <a:buFontTx/>
              <a:buNone/>
            </a:pPr>
            <a:r>
              <a:rPr kumimoji="0" lang="en-US" sz="1400" b="1" i="0" u="none" strike="noStrike" kern="1200" cap="none" spc="0" normalizeH="0" baseline="0" noProof="0" dirty="0">
                <a:ln>
                  <a:noFill/>
                </a:ln>
                <a:solidFill>
                  <a:srgbClr val="3333FF"/>
                </a:solidFill>
                <a:effectLst/>
                <a:uLnTx/>
                <a:uFillTx/>
                <a:latin typeface="+mn-lt"/>
                <a:ea typeface="+mj-ea"/>
                <a:cs typeface="+mj-cs"/>
              </a:rPr>
              <a:t>The biggest success factor of KOSTRA, in my opinion, is that Kostra data (local government state reporting data) is available in national information systems and in national statistics in an open data format</a:t>
            </a:r>
            <a:r>
              <a:rPr kumimoji="0" lang="en-US" sz="1400" b="0" i="0" u="none" strike="noStrike" kern="1200" cap="none" spc="0" normalizeH="0" baseline="0" noProof="0" dirty="0">
                <a:ln>
                  <a:noFill/>
                </a:ln>
                <a:solidFill>
                  <a:srgbClr val="3333FF"/>
                </a:solidFill>
                <a:effectLst/>
                <a:uLnTx/>
                <a:uFillTx/>
                <a:latin typeface="+mn-lt"/>
                <a:ea typeface="+mj-ea"/>
                <a:cs typeface="+mj-cs"/>
              </a:rPr>
              <a:t>. This makes the information useful both the primary users - Ministries, directorates, regional state and local and regional authorities, and secondary users as scientists, students, media, user organizations and also an ordinary citizen. This means municipalities and counties opens up the information about their performance and give other institutions and media to make their own evaluation of the performance of each municipality and county. This is essential for inhabitant’s trust to the local government and local democracy. </a:t>
            </a:r>
            <a:br>
              <a:rPr kumimoji="0" lang="en-US" sz="1400" b="0" i="0" u="none" strike="noStrike" kern="1200" cap="none" spc="0" normalizeH="0" baseline="0" noProof="0" dirty="0">
                <a:ln>
                  <a:noFill/>
                </a:ln>
                <a:solidFill>
                  <a:srgbClr val="3333FF"/>
                </a:solidFill>
                <a:effectLst/>
                <a:uLnTx/>
                <a:uFillTx/>
                <a:latin typeface="+mn-lt"/>
                <a:ea typeface="+mj-ea"/>
                <a:cs typeface="+mj-cs"/>
              </a:rPr>
            </a:br>
            <a:r>
              <a:rPr kumimoji="0" lang="en-US" sz="1400" b="0" i="0" u="none" strike="noStrike" kern="1200" cap="none" spc="0" normalizeH="0" baseline="0" noProof="0" dirty="0">
                <a:ln>
                  <a:noFill/>
                </a:ln>
                <a:solidFill>
                  <a:srgbClr val="3333FF"/>
                </a:solidFill>
                <a:effectLst/>
                <a:uLnTx/>
                <a:uFillTx/>
                <a:latin typeface="+mn-lt"/>
                <a:ea typeface="+mj-ea"/>
                <a:cs typeface="+mj-cs"/>
              </a:rPr>
              <a:t>  </a:t>
            </a:r>
          </a:p>
          <a:p>
            <a:pPr>
              <a:buClr>
                <a:schemeClr val="tx1"/>
              </a:buClr>
              <a:buFontTx/>
              <a:buNone/>
            </a:pPr>
            <a:endParaRPr kumimoji="0" lang="en-US" sz="1400" b="0" i="0" u="none" strike="noStrike" kern="1200" cap="none" spc="0" normalizeH="0" baseline="0" noProof="0" dirty="0">
              <a:ln>
                <a:noFill/>
              </a:ln>
              <a:solidFill>
                <a:srgbClr val="3333FF"/>
              </a:solidFill>
              <a:effectLst/>
              <a:uLnTx/>
              <a:uFillTx/>
              <a:latin typeface="+mn-lt"/>
              <a:ea typeface="+mj-ea"/>
              <a:cs typeface="+mj-cs"/>
            </a:endParaRPr>
          </a:p>
          <a:p>
            <a:endParaRPr lang="nb-NO"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84138" y="731838"/>
            <a:ext cx="6502400" cy="3657600"/>
          </a:xfrm>
          <a:ln/>
        </p:spPr>
      </p:sp>
      <p:sp>
        <p:nvSpPr>
          <p:cNvPr id="83971" name="Rectangle 3"/>
          <p:cNvSpPr>
            <a:spLocks noGrp="1" noChangeArrowheads="1"/>
          </p:cNvSpPr>
          <p:nvPr>
            <p:ph type="body" idx="1"/>
          </p:nvPr>
        </p:nvSpPr>
        <p:spPr>
          <a:xfrm>
            <a:off x="888279" y="4632339"/>
            <a:ext cx="4892531" cy="4389430"/>
          </a:xfrm>
        </p:spPr>
        <p:txBody>
          <a:bodyPr/>
          <a:lstStyle/>
          <a:p>
            <a:r>
              <a:rPr lang="en-GB" altLang="nb-NO" dirty="0"/>
              <a:t>This figure shows</a:t>
            </a:r>
            <a:r>
              <a:rPr lang="en-GB" altLang="nb-NO" baseline="0" dirty="0"/>
              <a:t> the main idea and main data streams of the local government state reporting system in Norway. To the left you see that it’s the municipality and county authorities that are responsible for municipal reporting to the state. No reporting is done directly from Municipal agencies to state.</a:t>
            </a:r>
          </a:p>
          <a:p>
            <a:endParaRPr lang="en-GB" altLang="nb-NO" baseline="0" dirty="0"/>
          </a:p>
          <a:p>
            <a:r>
              <a:rPr lang="en-GB" altLang="nb-NO" baseline="0" dirty="0"/>
              <a:t>The main route of information and data in </a:t>
            </a:r>
            <a:r>
              <a:rPr lang="en-GB" altLang="nb-NO" baseline="0" dirty="0" err="1"/>
              <a:t>Kostra</a:t>
            </a:r>
            <a:r>
              <a:rPr lang="en-GB" altLang="nb-NO" baseline="0" dirty="0"/>
              <a:t> is through a direct route from municipalities and counties to the Statistics Norway. In some areas, among them education and care services, the system has an opening for a report route from municipalities and counties to Directorates and regional state. An important condition for this subsidiary route is that the Directorate and regional state collected information   </a:t>
            </a:r>
            <a:endParaRPr lang="en-GB" altLang="nb-NO"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D6BB63-DE60-4754-88C0-C4CDCEA61733}"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155650" name="Rectangle 2"/>
          <p:cNvSpPr>
            <a:spLocks noGrp="1" noRot="1" noChangeAspect="1" noChangeArrowheads="1" noTextEdit="1"/>
          </p:cNvSpPr>
          <p:nvPr>
            <p:ph type="sldImg"/>
          </p:nvPr>
        </p:nvSpPr>
        <p:spPr>
          <a:xfrm>
            <a:off x="53975" y="722313"/>
            <a:ext cx="6565900" cy="3694112"/>
          </a:xfrm>
          <a:ln/>
        </p:spPr>
      </p:sp>
      <p:sp>
        <p:nvSpPr>
          <p:cNvPr id="155652" name="Rectangle 4"/>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FF"/>
                </a:solidFill>
                <a:effectLst/>
                <a:uLnTx/>
                <a:uFillTx/>
                <a:latin typeface="Calibri" panose="020F0502020204030204"/>
                <a:ea typeface="+mn-ea"/>
                <a:cs typeface="+mn-cs"/>
              </a:rPr>
              <a:t>Equal set of data from all municipalities and counties are essential in a local government state reporting system, especially in a generalist municipal system as we have in Norway. A generalist system means all municipalities or counties have the same responsibilities for services independent of the size of municipalities.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33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FF"/>
                </a:solidFill>
                <a:effectLst/>
                <a:uLnTx/>
                <a:uFillTx/>
                <a:latin typeface="Calibri" panose="020F0502020204030204"/>
                <a:ea typeface="+mn-ea"/>
                <a:cs typeface="+mn-cs"/>
              </a:rPr>
              <a:t>To secure this all municipalities and counties are committed to report management data through the Local government act:</a:t>
            </a:r>
          </a:p>
          <a:p>
            <a:endParaRPr lang="nb-NO"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4AF8D8-497A-426A-9169-3EEC9AE2C89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nb-NO"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84138" y="731838"/>
            <a:ext cx="6500812" cy="3657600"/>
          </a:xfrm>
          <a:ln/>
        </p:spPr>
      </p:sp>
      <p:sp>
        <p:nvSpPr>
          <p:cNvPr id="121859" name="Rectangle 3"/>
          <p:cNvSpPr>
            <a:spLocks noGrp="1" noChangeArrowheads="1"/>
          </p:cNvSpPr>
          <p:nvPr>
            <p:ph type="body" idx="1"/>
          </p:nvPr>
        </p:nvSpPr>
        <p:spPr/>
        <p:txBody>
          <a:bodyPr/>
          <a:lstStyle/>
          <a:p>
            <a:endParaRPr lang="en-US" dirty="0"/>
          </a:p>
          <a:p>
            <a:pPr marL="0" indent="0">
              <a:buNone/>
            </a:pPr>
            <a:endParaRPr lang="en-US" sz="1200" dirty="0"/>
          </a:p>
          <a:p>
            <a:pPr marL="0" indent="0">
              <a:buNone/>
            </a:pPr>
            <a:r>
              <a:rPr lang="en-US" sz="1200" dirty="0"/>
              <a:t>Even though the Ministry of Local Government and Regional development is responsible and</a:t>
            </a:r>
            <a:r>
              <a:rPr lang="en-US" sz="1200" baseline="0" dirty="0"/>
              <a:t> give guidelines for the </a:t>
            </a:r>
            <a:r>
              <a:rPr lang="en-US" sz="1200" baseline="0" dirty="0" err="1"/>
              <a:t>Kostra</a:t>
            </a:r>
            <a:r>
              <a:rPr lang="en-US" sz="1200" baseline="0" dirty="0"/>
              <a:t> </a:t>
            </a:r>
            <a:r>
              <a:rPr lang="en-US" sz="1200" baseline="0" dirty="0" err="1"/>
              <a:t>reproting</a:t>
            </a:r>
            <a:r>
              <a:rPr lang="en-US" sz="1200" baseline="0" dirty="0"/>
              <a:t>, I’ll think the way in which the development of </a:t>
            </a:r>
            <a:r>
              <a:rPr lang="en-US" sz="1200" baseline="0" dirty="0" err="1"/>
              <a:t>Kostra</a:t>
            </a:r>
            <a:r>
              <a:rPr lang="en-US" sz="1200" baseline="0" dirty="0"/>
              <a:t> has been organized in Norway is the main reason for the success both of collecting high quality data and publishing adequate and useful key figures. I’m aiming here the consensus approach which are established and secure the influence of all central participants in the </a:t>
            </a:r>
            <a:r>
              <a:rPr lang="en-US" sz="1200" baseline="0" dirty="0" err="1"/>
              <a:t>Kostra</a:t>
            </a:r>
            <a:r>
              <a:rPr lang="en-US" sz="1200" baseline="0" dirty="0"/>
              <a:t> chain; </a:t>
            </a:r>
          </a:p>
          <a:p>
            <a:pPr marL="0" indent="0">
              <a:buNone/>
            </a:pPr>
            <a:r>
              <a:rPr lang="en-US" sz="1200" baseline="0" dirty="0"/>
              <a:t>	Municipalities and Counties as data owners, informers and users of the data </a:t>
            </a:r>
          </a:p>
          <a:p>
            <a:pPr marL="0" indent="0">
              <a:buNone/>
            </a:pPr>
            <a:r>
              <a:rPr lang="en-US" sz="1200" baseline="0" dirty="0"/>
              <a:t>	Statistics Norway which is responsible for the data collection and making the results available</a:t>
            </a:r>
          </a:p>
          <a:p>
            <a:pPr marL="0" indent="0">
              <a:buNone/>
            </a:pPr>
            <a:r>
              <a:rPr lang="en-US" sz="1200" baseline="0" dirty="0"/>
              <a:t>	Ministries as data users, especially in the context that municipalities and counties are contributing to fulfill national politics </a:t>
            </a:r>
            <a:endParaRPr lang="en-US" sz="1200" dirty="0"/>
          </a:p>
          <a:p>
            <a:pPr marL="0" indent="0">
              <a:buNone/>
            </a:pPr>
            <a:endParaRPr lang="en-US" sz="1200" dirty="0"/>
          </a:p>
          <a:p>
            <a:pPr marL="0" indent="0">
              <a:buNone/>
            </a:pPr>
            <a:r>
              <a:rPr lang="en-US" sz="1200" dirty="0"/>
              <a:t>The consensus approach</a:t>
            </a:r>
            <a:r>
              <a:rPr lang="en-US" sz="1200" baseline="0" dirty="0"/>
              <a:t> assures all parties interest can be taken into consideration in the development of the </a:t>
            </a:r>
            <a:r>
              <a:rPr lang="en-US" sz="1200" baseline="0" dirty="0" err="1"/>
              <a:t>Kostra</a:t>
            </a:r>
            <a:r>
              <a:rPr lang="en-US" sz="1200" baseline="0" dirty="0"/>
              <a:t> system. This also secure municipalities and counties influence when it comes to questions about which data it’s necessary to collect and report. There have been a lot of such discussions with Ministries and Directorates, and the main rule is compromises and a golden middle way. </a:t>
            </a:r>
          </a:p>
          <a:p>
            <a:pPr marL="0" indent="0">
              <a:buNone/>
            </a:pPr>
            <a:endParaRPr lang="en-US" sz="1200" baseline="0" dirty="0"/>
          </a:p>
          <a:p>
            <a:pPr marL="0" indent="0">
              <a:buNone/>
            </a:pPr>
            <a:r>
              <a:rPr lang="en-US" sz="1200" baseline="0" dirty="0"/>
              <a:t>All principal question are lifted to the Coordination Council, which meets once a year. Their main topics are related to:</a:t>
            </a:r>
          </a:p>
          <a:p>
            <a:pPr marL="457200" lvl="1" indent="0">
              <a:buNone/>
            </a:pPr>
            <a:r>
              <a:rPr lang="en-US" sz="1200" baseline="0" dirty="0"/>
              <a:t>which developments are going to be implemented next year, id </a:t>
            </a:r>
            <a:r>
              <a:rPr lang="en-US" sz="1200" baseline="0" dirty="0" err="1"/>
              <a:t>est</a:t>
            </a:r>
            <a:r>
              <a:rPr lang="en-US" sz="1200" baseline="0" dirty="0"/>
              <a:t> is there a need for further data and reporting or is it information which is not needed to be collected anymore. The main 	rule is that the discussions in the Coordination Council should be based on inputs or recommendations from the 18 workgroups and the accounting group. </a:t>
            </a:r>
          </a:p>
          <a:p>
            <a:pPr marL="0" indent="0">
              <a:buNone/>
            </a:pPr>
            <a:endParaRPr lang="en-US" sz="1200" baseline="0" dirty="0"/>
          </a:p>
          <a:p>
            <a:pPr marL="457200" lvl="1" indent="0">
              <a:buNone/>
            </a:pPr>
            <a:r>
              <a:rPr lang="en-US" sz="1200" baseline="0" dirty="0"/>
              <a:t>The Coordination Committee also have to establish the main principles in next years mandate 	to the working groups, included important focus areas. This can be common for all groups or they can be specific for a single or some workgroups. Through the mandate the Coordination 	Committee also sets the agenda for themes that should be emphasized in the next report from the working groups, and which themes it’s expected recommendations.</a:t>
            </a:r>
          </a:p>
          <a:p>
            <a:pPr marL="0" indent="0">
              <a:buNone/>
            </a:pPr>
            <a:endParaRPr lang="en-US" sz="1200" baseline="0" dirty="0"/>
          </a:p>
          <a:p>
            <a:pPr marL="0" indent="0">
              <a:buNone/>
            </a:pPr>
            <a:r>
              <a:rPr lang="en-US" sz="1200" baseline="0" dirty="0"/>
              <a:t>The accounting group has a special position as it should evaluate barriers and eventually cost of implementing the recommendations from the working groups into the municipalities and counties financial reporting system.</a:t>
            </a:r>
          </a:p>
          <a:p>
            <a:pPr marL="0" indent="0">
              <a:buNone/>
            </a:pPr>
            <a:endParaRPr lang="en-US" sz="1200" baseline="0" dirty="0"/>
          </a:p>
          <a:p>
            <a:pPr lvl="1"/>
            <a:endParaRPr lang="en-GB" altLang="nb-NO" sz="10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400" dirty="0"/>
              <a:t>An structured arena on political level for dialogue and cooperation between the government and the government the municipal sector	</a:t>
            </a:r>
          </a:p>
          <a:p>
            <a:pPr lvl="2"/>
            <a:r>
              <a:rPr lang="en-US" sz="1400" dirty="0"/>
              <a:t>secure balance between (the growth in) economic resources and the (increasing) national political aims for welfare services</a:t>
            </a:r>
            <a:br>
              <a:rPr lang="en-US" sz="1400" dirty="0"/>
            </a:br>
            <a:endParaRPr lang="en-US" sz="1400" dirty="0"/>
          </a:p>
          <a:p>
            <a:pPr lvl="2"/>
            <a:r>
              <a:rPr lang="en-US" sz="1400" dirty="0"/>
              <a:t>secure local freedom of action to make priorities and efficient use of local resources</a:t>
            </a:r>
          </a:p>
          <a:p>
            <a:pPr lvl="2"/>
            <a:endParaRPr lang="en-US" sz="1400" dirty="0"/>
          </a:p>
          <a:p>
            <a:r>
              <a:rPr lang="en-US" sz="1400" dirty="0"/>
              <a:t>First meeting (Feb./March) – The economic framework for next year’s municipal plan</a:t>
            </a:r>
          </a:p>
          <a:p>
            <a:endParaRPr lang="en-US" sz="1400" dirty="0"/>
          </a:p>
          <a:p>
            <a:r>
              <a:rPr lang="en-US" sz="1400" dirty="0"/>
              <a:t>Second meeting (Apr.) - Reforms and individual cases of the ministries that act on municipal sector</a:t>
            </a:r>
          </a:p>
          <a:p>
            <a:endParaRPr lang="en-US" sz="1400" dirty="0"/>
          </a:p>
          <a:p>
            <a:r>
              <a:rPr lang="en-US" sz="1400" dirty="0"/>
              <a:t>Third meeting (Oct./Nov) – Bilateral consultations with ministries</a:t>
            </a:r>
          </a:p>
          <a:p>
            <a:pPr lvl="2"/>
            <a:r>
              <a:rPr lang="en-US" sz="1400" dirty="0"/>
              <a:t>Individual cases from the ministries</a:t>
            </a:r>
          </a:p>
          <a:p>
            <a:pPr lvl="2"/>
            <a:r>
              <a:rPr lang="en-US" sz="1400" dirty="0"/>
              <a:t>Input to the </a:t>
            </a:r>
            <a:r>
              <a:rPr lang="en-US" sz="1400" dirty="0" err="1"/>
              <a:t>upcomming</a:t>
            </a:r>
            <a:r>
              <a:rPr lang="en-US" sz="1400" dirty="0"/>
              <a:t> national budget</a:t>
            </a:r>
          </a:p>
          <a:p>
            <a:pPr lvl="2"/>
            <a:r>
              <a:rPr lang="en-US" sz="1400" dirty="0"/>
              <a:t>Bilateral cooperation agreements, status of achievement of objectives</a:t>
            </a:r>
          </a:p>
          <a:p>
            <a:pPr lvl="2"/>
            <a:endParaRPr lang="en-US" sz="1400" dirty="0"/>
          </a:p>
          <a:p>
            <a:pPr>
              <a:lnSpc>
                <a:spcPct val="90000"/>
              </a:lnSpc>
            </a:pPr>
            <a:r>
              <a:rPr lang="en-US" sz="1400" dirty="0"/>
              <a:t>---------------------------------  </a:t>
            </a:r>
          </a:p>
          <a:p>
            <a:pPr lvl="1">
              <a:lnSpc>
                <a:spcPct val="90000"/>
              </a:lnSpc>
            </a:pPr>
            <a:endParaRPr lang="en-US" sz="1400" dirty="0"/>
          </a:p>
          <a:p>
            <a:pPr>
              <a:lnSpc>
                <a:spcPct val="90000"/>
              </a:lnSpc>
            </a:pPr>
            <a:r>
              <a:rPr lang="en-US" sz="1400" dirty="0"/>
              <a:t>The joint committee publishes annually two reports, which give i</a:t>
            </a:r>
            <a:r>
              <a:rPr lang="nb-NO" sz="1400" dirty="0" err="1"/>
              <a:t>nformation</a:t>
            </a:r>
            <a:r>
              <a:rPr lang="nb-NO" sz="1400" dirty="0"/>
              <a:t> </a:t>
            </a:r>
            <a:r>
              <a:rPr lang="en-US" sz="1400" dirty="0"/>
              <a:t>on developments in the municipal economy in recent years with particular emphasis on last fiscal year and current budget year</a:t>
            </a:r>
            <a:r>
              <a:rPr lang="nb-NO" sz="1400" dirty="0"/>
              <a:t>.</a:t>
            </a:r>
            <a:endParaRPr lang="en-US" sz="1400" dirty="0"/>
          </a:p>
          <a:p>
            <a:pPr lvl="2"/>
            <a:endParaRPr lang="en-US" sz="2100"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8ACDC6-102A-9244-96CD-7F30BA095DCF}"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889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26565" indent="-226565"/>
            <a:r>
              <a:rPr lang="en-GB" altLang="nb-NO" dirty="0"/>
              <a:t>KOSTRA- calendar</a:t>
            </a:r>
          </a:p>
          <a:p>
            <a:pPr marL="226565" indent="-226565"/>
            <a:endParaRPr lang="en-GB" altLang="nb-NO" dirty="0"/>
          </a:p>
          <a:p>
            <a:pPr marL="226565" indent="-226565"/>
            <a:r>
              <a:rPr lang="en-GB" altLang="nb-NO" dirty="0"/>
              <a:t>Within 15. January the municipalities report the past years file extracts for client data and kindergartens.  </a:t>
            </a:r>
          </a:p>
          <a:p>
            <a:pPr marL="226565" indent="-226565"/>
            <a:r>
              <a:rPr lang="en-GB" altLang="nb-NO" dirty="0"/>
              <a:t>Within a month later the municipalities report the accounting data and data fore the other services. </a:t>
            </a:r>
          </a:p>
          <a:p>
            <a:pPr marL="226565" indent="-226565"/>
            <a:endParaRPr lang="en-GB" altLang="nb-NO" dirty="0"/>
          </a:p>
          <a:p>
            <a:pPr marL="226565" indent="-226565"/>
            <a:r>
              <a:rPr lang="en-GB" altLang="nb-NO" dirty="0"/>
              <a:t>15. March Statistic Norway publish un revised figures for last year. </a:t>
            </a:r>
          </a:p>
          <a:p>
            <a:pPr marL="226565" indent="-226565"/>
            <a:r>
              <a:rPr lang="en-GB" altLang="nb-NO" dirty="0"/>
              <a:t>The next month the municipalities have the opportunity to control their data and report corrected data if necessary. </a:t>
            </a:r>
          </a:p>
          <a:p>
            <a:pPr marL="226565" indent="-226565"/>
            <a:endParaRPr lang="en-GB" altLang="nb-NO" dirty="0"/>
          </a:p>
          <a:p>
            <a:pPr marL="226565" indent="-226565"/>
            <a:r>
              <a:rPr lang="en-GB" altLang="nb-NO" dirty="0"/>
              <a:t>On June 15. we publish the revised date.</a:t>
            </a:r>
          </a:p>
          <a:p>
            <a:pPr marL="226565" indent="-226565"/>
            <a:endParaRPr lang="en-GB" altLang="nb-NO" dirty="0"/>
          </a:p>
        </p:txBody>
      </p:sp>
    </p:spTree>
    <p:extLst>
      <p:ext uri="{BB962C8B-B14F-4D97-AF65-F5344CB8AC3E}">
        <p14:creationId xmlns:p14="http://schemas.microsoft.com/office/powerpoint/2010/main" val="1793266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94160A-FEE0-4584-82EC-2199BFD2353E}"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470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Norwegian municipalities and county councils are members of KS. From 2020: 11 counties and 356 municipalities. </a:t>
            </a:r>
            <a:br>
              <a:rPr lang="en-GB" dirty="0"/>
            </a:br>
            <a:br>
              <a:rPr lang="en-GB" dirty="0"/>
            </a:br>
            <a:r>
              <a:rPr lang="en-GB" sz="1200" dirty="0">
                <a:solidFill>
                  <a:schemeClr val="tx1"/>
                </a:solidFill>
                <a:latin typeface="+mn-lt"/>
                <a:ea typeface="+mn-ea"/>
                <a:cs typeface="+mn-cs"/>
              </a:rPr>
              <a:t>There is a huge workforce in the local government sector – almost half a million employees and more than 11,000 committed local politicians.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tx1"/>
                </a:solidFill>
                <a:latin typeface="+mn-lt"/>
                <a:ea typeface="+mn-ea"/>
                <a:cs typeface="+mn-cs"/>
              </a:rPr>
              <a:t>Norwegian municipalities exist in a challenging intersection between local autonomy and national legislation and regulations, with a financial framework determined by the </a:t>
            </a:r>
            <a:r>
              <a:rPr lang="en-GB" sz="1200" b="0" i="0" dirty="0" err="1">
                <a:solidFill>
                  <a:schemeClr val="tx1"/>
                </a:solidFill>
                <a:latin typeface="+mn-lt"/>
                <a:ea typeface="+mn-ea"/>
                <a:cs typeface="+mn-cs"/>
              </a:rPr>
              <a:t>Storting</a:t>
            </a:r>
            <a:r>
              <a:rPr lang="en-GB" sz="1200" b="0" i="0" dirty="0">
                <a:solidFill>
                  <a:schemeClr val="tx1"/>
                </a:solidFill>
                <a:latin typeface="+mn-lt"/>
                <a:ea typeface="+mn-ea"/>
                <a:cs typeface="+mn-cs"/>
              </a:rPr>
              <a:t>. A good dialogue between the state and the local government sector is highly important.</a:t>
            </a:r>
          </a:p>
          <a:p>
            <a:endParaRPr lang="nb-NO" i="1" dirty="0"/>
          </a:p>
          <a:p>
            <a:r>
              <a:rPr lang="en-GB" i="1" dirty="0"/>
              <a:t>A scene from the Constitution Jubilee in 2014, where all the country’s mayors were invited to Oslo for a ceremony at the Castle. Photo: </a:t>
            </a:r>
            <a:r>
              <a:rPr lang="nb-NO" i="1" dirty="0"/>
              <a:t>Oslo kommune/Fotograf Sturlason</a:t>
            </a:r>
            <a:br>
              <a:rPr lang="en-GB" dirty="0"/>
            </a:br>
            <a:endParaRPr lang="en-GB"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354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94160A-FEE0-4584-82EC-2199BFD2353E}"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8739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94160A-FEE0-4584-82EC-2199BFD2353E}"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259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A0C916-F202-417E-A36E-25A9423F94EB}"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169986" name="Rectangle 2"/>
          <p:cNvSpPr>
            <a:spLocks noGrp="1" noRot="1" noChangeAspect="1" noChangeArrowheads="1" noTextEdit="1"/>
          </p:cNvSpPr>
          <p:nvPr>
            <p:ph type="sldImg"/>
          </p:nvPr>
        </p:nvSpPr>
        <p:spPr>
          <a:xfrm>
            <a:off x="122238" y="769938"/>
            <a:ext cx="6426200" cy="3616325"/>
          </a:xfrm>
          <a:ln/>
        </p:spPr>
      </p:sp>
      <p:sp>
        <p:nvSpPr>
          <p:cNvPr id="169988" name="Rectangle 4"/>
          <p:cNvSpPr>
            <a:spLocks noGrp="1" noChangeArrowheads="1"/>
          </p:cNvSpPr>
          <p:nvPr>
            <p:ph type="body" idx="1"/>
          </p:nvPr>
        </p:nvSpPr>
        <p:spPr/>
        <p:txBody>
          <a:bodyPr/>
          <a:lstStyle/>
          <a:p>
            <a:r>
              <a:rPr lang="nb-NO"/>
              <a:t>Ownership</a:t>
            </a:r>
            <a:r>
              <a:rPr lang="nb-NO" baseline="0"/>
              <a:t> - </a:t>
            </a:r>
            <a:r>
              <a:rPr lang="nb-NO"/>
              <a:t>understanding of the necessity of reporting.</a:t>
            </a:r>
          </a:p>
          <a:p>
            <a:endParaRPr lang="nb-NO"/>
          </a:p>
          <a:p>
            <a:r>
              <a:rPr lang="nb-NO"/>
              <a:t>Data</a:t>
            </a:r>
            <a:r>
              <a:rPr lang="nb-NO" baseline="0"/>
              <a:t> from Kostra is published on Statistics Norways ordinary platform.</a:t>
            </a:r>
            <a:endParaRPr lang="nb-NO"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2CE0F-F2B1-4A30-B34C-1F436E444EB8}"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nb-NO"/>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2CE0F-F2B1-4A30-B34C-1F436E444EB8}"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nb-NO" sz="1200" b="0" i="0" u="none" strike="noStrike" kern="1200" cap="none" spc="0" normalizeH="0" baseline="0" noProof="0" dirty="0">
                <a:ln>
                  <a:noFill/>
                </a:ln>
                <a:solidFill>
                  <a:prstClr val="black"/>
                </a:solidFill>
                <a:effectLst/>
                <a:uLnTx/>
                <a:uFillTx/>
                <a:latin typeface="Calibri" panose="020F0502020204030204"/>
                <a:ea typeface="+mn-ea"/>
                <a:cs typeface="+mn-cs"/>
              </a:rPr>
              <a:t>A little about the accounting regulations: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nb-NO" sz="1200" b="0" i="0" u="none" strike="noStrike" kern="1200" cap="none" spc="0" normalizeH="0" baseline="0" noProof="0" dirty="0">
                <a:ln>
                  <a:noFill/>
                </a:ln>
                <a:solidFill>
                  <a:prstClr val="black"/>
                </a:solidFill>
                <a:effectLst/>
                <a:uLnTx/>
                <a:uFillTx/>
                <a:latin typeface="Calibri" panose="020F0502020204030204"/>
                <a:ea typeface="+mn-ea"/>
                <a:cs typeface="+mn-cs"/>
              </a:rPr>
              <a:t>To be able to compare the key figures from one municipality to another we need standard classifications of the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nb-NO" sz="1200" b="0" i="0" u="none" strike="noStrike" kern="1200" cap="none" spc="0" normalizeH="0" baseline="0" noProof="0" dirty="0">
                <a:ln>
                  <a:noFill/>
                </a:ln>
                <a:solidFill>
                  <a:prstClr val="black"/>
                </a:solidFill>
                <a:effectLst/>
                <a:uLnTx/>
                <a:uFillTx/>
                <a:latin typeface="Calibri" panose="020F0502020204030204"/>
                <a:ea typeface="+mn-ea"/>
                <a:cs typeface="+mn-cs"/>
              </a:rPr>
              <a:t>The accounting system are dived in to different municipality services for example: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altLang="nb-NO" sz="1000" b="0" i="0" u="none" strike="noStrike" kern="1200" cap="none" spc="0" normalizeH="0" baseline="0" noProof="0" dirty="0">
                <a:ln>
                  <a:noFill/>
                </a:ln>
                <a:solidFill>
                  <a:prstClr val="black"/>
                </a:solidFill>
                <a:effectLst/>
                <a:uLnTx/>
                <a:uFillTx/>
                <a:latin typeface="Calibri" panose="020F0502020204030204"/>
                <a:ea typeface="+mn-ea"/>
                <a:cs typeface="+mn-cs"/>
              </a:rPr>
              <a:t>201 Kindergartens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altLang="nb-NO" sz="1000" b="0" i="0" u="none" strike="noStrike" kern="1200" cap="none" spc="0" normalizeH="0" baseline="0" noProof="0" dirty="0">
                <a:ln>
                  <a:noFill/>
                </a:ln>
                <a:solidFill>
                  <a:prstClr val="black"/>
                </a:solidFill>
                <a:effectLst/>
                <a:uLnTx/>
                <a:uFillTx/>
                <a:latin typeface="Calibri" panose="020F0502020204030204"/>
                <a:ea typeface="+mn-ea"/>
                <a:cs typeface="+mn-cs"/>
              </a:rPr>
              <a:t>211 Extra care for children in kindergartens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altLang="nb-NO" sz="1000" b="0" i="0" u="none" strike="noStrike" kern="1200" cap="none" spc="0" normalizeH="0" baseline="0" noProof="0" dirty="0">
                <a:ln>
                  <a:noFill/>
                </a:ln>
                <a:solidFill>
                  <a:prstClr val="black"/>
                </a:solidFill>
                <a:effectLst/>
                <a:uLnTx/>
                <a:uFillTx/>
                <a:latin typeface="Calibri" panose="020F0502020204030204"/>
                <a:ea typeface="+mn-ea"/>
                <a:cs typeface="+mn-cs"/>
              </a:rPr>
              <a:t>221 Localities and transport for children in kindergartens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altLang="nb-NO"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altLang="nb-NO" sz="1000" b="0" i="0" u="none" strike="noStrike" kern="1200" cap="none" spc="0" normalizeH="0" baseline="0" noProof="0" dirty="0">
                <a:ln>
                  <a:noFill/>
                </a:ln>
                <a:solidFill>
                  <a:prstClr val="black"/>
                </a:solidFill>
                <a:effectLst/>
                <a:uLnTx/>
                <a:uFillTx/>
                <a:latin typeface="Calibri" panose="020F0502020204030204"/>
                <a:ea typeface="+mn-ea"/>
                <a:cs typeface="+mn-cs"/>
              </a:rPr>
              <a:t>Further the account is classified into different types of expenditure and revenues. Like type 010 wages.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altLang="nb-NO" sz="1000" b="0" i="0" u="none" strike="noStrike" kern="1200" cap="none" spc="0" normalizeH="0" baseline="0" noProof="0" dirty="0">
                <a:ln>
                  <a:noFill/>
                </a:ln>
                <a:solidFill>
                  <a:prstClr val="black"/>
                </a:solidFill>
                <a:effectLst/>
                <a:uLnTx/>
                <a:uFillTx/>
                <a:latin typeface="Calibri" panose="020F0502020204030204"/>
                <a:ea typeface="+mn-ea"/>
                <a:cs typeface="+mn-cs"/>
              </a:rPr>
              <a:t>By combining function and type we may say how much money each municipality spends on wages in kindergartens. And so on..</a:t>
            </a:r>
            <a:endParaRPr kumimoji="0" lang="en-GB" alt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nb-NO" dirty="0"/>
          </a:p>
        </p:txBody>
      </p:sp>
    </p:spTree>
    <p:extLst>
      <p:ext uri="{BB962C8B-B14F-4D97-AF65-F5344CB8AC3E}">
        <p14:creationId xmlns:p14="http://schemas.microsoft.com/office/powerpoint/2010/main" val="2598501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6BA3A2-6BDF-451B-9CE6-04CBD41A50BC}"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164866" name="Rectangle 2"/>
          <p:cNvSpPr>
            <a:spLocks noGrp="1" noRot="1" noChangeAspect="1" noChangeArrowheads="1" noTextEdit="1"/>
          </p:cNvSpPr>
          <p:nvPr>
            <p:ph type="sldImg"/>
          </p:nvPr>
        </p:nvSpPr>
        <p:spPr>
          <a:xfrm>
            <a:off x="85725" y="731838"/>
            <a:ext cx="6500813" cy="3657600"/>
          </a:xfrm>
          <a:ln/>
        </p:spPr>
      </p:sp>
      <p:sp>
        <p:nvSpPr>
          <p:cNvPr id="164867" name="Rectangle 3"/>
          <p:cNvSpPr>
            <a:spLocks noGrp="1" noChangeArrowheads="1"/>
          </p:cNvSpPr>
          <p:nvPr>
            <p:ph type="body" idx="1"/>
          </p:nvPr>
        </p:nvSpPr>
        <p:spPr>
          <a:xfrm>
            <a:off x="889001" y="4633507"/>
            <a:ext cx="4891088" cy="4388653"/>
          </a:xfrm>
        </p:spPr>
        <p:txBody>
          <a:bodyPr/>
          <a:lstStyle/>
          <a:p>
            <a:r>
              <a:rPr lang="en-US" dirty="0"/>
              <a:t>Profile of needs and finances must be related to calibrated un the same dimensions.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15E58-704C-4BE1-8B9F-C17F5A97EDE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r>
              <a:rPr lang="en-GB" altLang="nb-NO" sz="1200" dirty="0"/>
              <a:t>This figure shows how we combine different types of information in the KOSTRA system to publish key figures for productivity, priority and coverage.</a:t>
            </a:r>
          </a:p>
          <a:p>
            <a:endParaRPr lang="en-GB" altLang="nb-NO" sz="1200" dirty="0"/>
          </a:p>
          <a:p>
            <a:r>
              <a:rPr lang="en-GB" altLang="nb-NO" sz="1200" dirty="0"/>
              <a:t>To publish this information we need data on: </a:t>
            </a:r>
          </a:p>
          <a:p>
            <a:r>
              <a:rPr lang="en-GB" altLang="nb-NO" sz="1200" dirty="0"/>
              <a:t>Resource allocation – for example accounting data and personnel data</a:t>
            </a:r>
          </a:p>
          <a:p>
            <a:r>
              <a:rPr lang="en-GB" altLang="nb-NO" sz="1200" dirty="0"/>
              <a:t>Data on services and users  </a:t>
            </a:r>
          </a:p>
          <a:p>
            <a:r>
              <a:rPr lang="en-GB" altLang="nb-NO" sz="1200" dirty="0"/>
              <a:t>Requirements – populations (for example data on children in the age 0..5) </a:t>
            </a:r>
          </a:p>
          <a:p>
            <a:endParaRPr lang="en-GB" altLang="nb-NO" sz="1200" dirty="0"/>
          </a:p>
          <a:p>
            <a:r>
              <a:rPr lang="en-GB" altLang="nb-NO" sz="1200" dirty="0"/>
              <a:t>This is meant to give central and local government necessary information to govern. </a:t>
            </a:r>
          </a:p>
          <a:p>
            <a:r>
              <a:rPr lang="en-GB" altLang="nb-NO" sz="1200" dirty="0"/>
              <a:t>The information is also needed by the municipalities for planning and development purposes. The municipality can study the statistic over time and  comparison them selves whit other municipalities. </a:t>
            </a:r>
            <a:endParaRPr lang="en-GB" altLang="nb-NO"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26565" indent="-226565"/>
            <a:endParaRPr lang="en-GB" altLang="nb-NO" dirty="0"/>
          </a:p>
        </p:txBody>
      </p:sp>
    </p:spTree>
    <p:extLst>
      <p:ext uri="{BB962C8B-B14F-4D97-AF65-F5344CB8AC3E}">
        <p14:creationId xmlns:p14="http://schemas.microsoft.com/office/powerpoint/2010/main" val="3320157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15E58-704C-4BE1-8B9F-C17F5A97EDE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GB" altLang="nb-NO" dirty="0"/>
          </a:p>
        </p:txBody>
      </p:sp>
    </p:spTree>
    <p:extLst>
      <p:ext uri="{BB962C8B-B14F-4D97-AF65-F5344CB8AC3E}">
        <p14:creationId xmlns:p14="http://schemas.microsoft.com/office/powerpoint/2010/main" val="2912974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15E58-704C-4BE1-8B9F-C17F5A97EDE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GB" altLang="nb-NO"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0" fontAlgn="auto" latinLnBrk="0" hangingPunct="0">
              <a:lnSpc>
                <a:spcPct val="100000"/>
              </a:lnSpc>
              <a:spcBef>
                <a:spcPts val="0"/>
              </a:spcBef>
              <a:spcAft>
                <a:spcPts val="0"/>
              </a:spcAft>
              <a:buClrTx/>
              <a:buSzTx/>
              <a:buFont typeface="Arial" pitchFamily="34" charset="0"/>
              <a:buNone/>
              <a:tabLst/>
              <a:defRPr/>
            </a:pPr>
            <a:r>
              <a:rPr lang="en-GB" sz="1200" b="0" i="0" dirty="0">
                <a:solidFill>
                  <a:schemeClr val="tx1"/>
                </a:solidFill>
                <a:latin typeface="+mn-lt"/>
                <a:ea typeface="+mn-ea"/>
                <a:cs typeface="+mn-cs"/>
              </a:rPr>
              <a:t>All municipalities and county councils in the country are members of KS. Duly publicly elected members of local and county councils may be elected to the boards of KS. </a:t>
            </a:r>
            <a:r>
              <a:rPr lang="en-US" sz="1200" b="0" i="0" dirty="0">
                <a:solidFill>
                  <a:schemeClr val="tx1"/>
                </a:solidFill>
                <a:latin typeface="+mn-lt"/>
                <a:ea typeface="+mn-ea"/>
                <a:cs typeface="+mn-cs"/>
              </a:rPr>
              <a:t>Union officials from the entire country are represented on the county boards, the National Board and the Central Board</a:t>
            </a:r>
            <a:r>
              <a:rPr lang="en-GB" sz="1200" b="0" i="0" dirty="0">
                <a:solidFill>
                  <a:schemeClr val="tx1"/>
                </a:solidFill>
                <a:latin typeface="+mn-lt"/>
                <a:ea typeface="+mn-ea"/>
                <a:cs typeface="+mn-cs"/>
              </a:rPr>
              <a:t>. The National Congress is the highest controlling organ of KS and meets every fourth year after the local elections. The next assembly of the National Congress will be held in 2024. </a:t>
            </a:r>
          </a:p>
          <a:p>
            <a:pPr marL="0" marR="0" lvl="0" indent="0" algn="l" defTabSz="457200" rtl="0" eaLnBrk="0" fontAlgn="auto" latinLnBrk="0" hangingPunct="0">
              <a:lnSpc>
                <a:spcPct val="100000"/>
              </a:lnSpc>
              <a:spcBef>
                <a:spcPts val="0"/>
              </a:spcBef>
              <a:spcAft>
                <a:spcPts val="0"/>
              </a:spcAft>
              <a:buClrTx/>
              <a:buSzTx/>
              <a:buFont typeface="Arial" pitchFamily="34" charset="0"/>
              <a:buNone/>
              <a:tabLst/>
              <a:defRPr/>
            </a:pPr>
            <a:endParaRPr lang="nb-NO" sz="1200" b="0" i="0" kern="1200" dirty="0">
              <a:solidFill>
                <a:schemeClr val="tx1"/>
              </a:solidFill>
              <a:effectLst/>
              <a:latin typeface="+mn-lt"/>
              <a:ea typeface="+mn-ea"/>
              <a:cs typeface="+mn-cs"/>
            </a:endParaRPr>
          </a:p>
          <a:p>
            <a:pPr marL="0" marR="0" lvl="0" indent="0" algn="l" defTabSz="457200" rtl="0" eaLnBrk="0" fontAlgn="auto" latinLnBrk="0" hangingPunct="0">
              <a:lnSpc>
                <a:spcPct val="100000"/>
              </a:lnSpc>
              <a:spcBef>
                <a:spcPts val="0"/>
              </a:spcBef>
              <a:spcAft>
                <a:spcPts val="0"/>
              </a:spcAft>
              <a:buClrTx/>
              <a:buSzTx/>
              <a:buFont typeface="Arial" pitchFamily="34" charset="0"/>
              <a:buNone/>
              <a:tabLst/>
              <a:defRPr/>
            </a:pPr>
            <a:r>
              <a:rPr kumimoji="0" lang="en-GB" sz="1200" b="0" i="0" u="none" strike="noStrike" cap="none" normalizeH="0" baseline="0" noProof="0" dirty="0">
                <a:ln>
                  <a:noFill/>
                </a:ln>
                <a:solidFill>
                  <a:schemeClr val="tx1"/>
                </a:solidFill>
                <a:uLnTx/>
                <a:uFillTx/>
                <a:latin typeface="+mn-lt"/>
                <a:ea typeface="+mn-ea"/>
                <a:cs typeface="+mn-cs"/>
              </a:rPr>
              <a:t>Organisation</a:t>
            </a:r>
          </a:p>
          <a:p>
            <a:pPr marL="0" marR="0" lvl="0" indent="0" algn="l" defTabSz="457200" rtl="0" eaLnBrk="0" fontAlgn="auto" latinLnBrk="0" hangingPunct="0">
              <a:spcBef>
                <a:spcPts val="0"/>
              </a:spcBef>
              <a:spcAft>
                <a:spcPts val="0"/>
              </a:spcAft>
              <a:buClrTx/>
              <a:buSzTx/>
              <a:buFont typeface="Arial" pitchFamily="34" charset="0"/>
              <a:buNone/>
              <a:tabLst/>
              <a:defRPr/>
            </a:pPr>
            <a:endParaRPr lang="nb-NO" sz="1200" b="1" i="0" kern="1200" dirty="0">
              <a:solidFill>
                <a:schemeClr val="tx1"/>
              </a:solidFill>
              <a:effectLst/>
              <a:latin typeface="+mn-lt"/>
              <a:ea typeface="+mn-ea"/>
              <a:cs typeface="+mn-cs"/>
            </a:endParaRPr>
          </a:p>
          <a:p>
            <a:pPr marL="0" marR="0" lvl="0" indent="0" algn="l" defTabSz="457200" rtl="0" eaLnBrk="0" fontAlgn="auto" latinLnBrk="0" hangingPunct="0">
              <a:spcBef>
                <a:spcPts val="0"/>
              </a:spcBef>
              <a:spcAft>
                <a:spcPts val="0"/>
              </a:spcAft>
              <a:buClrTx/>
              <a:buSzTx/>
              <a:buFont typeface="Arial" pitchFamily="34" charset="0"/>
              <a:buNone/>
              <a:tabLst/>
              <a:defRPr/>
            </a:pPr>
            <a:r>
              <a:rPr lang="en-GB" sz="1200" b="1" i="0" dirty="0">
                <a:solidFill>
                  <a:schemeClr val="tx1"/>
                </a:solidFill>
                <a:latin typeface="+mn-lt"/>
                <a:ea typeface="+mn-ea"/>
                <a:cs typeface="+mn-cs"/>
              </a:rPr>
              <a:t>County conferences</a:t>
            </a:r>
            <a:br>
              <a:rPr lang="en-GB" sz="1200" b="1" i="0" dirty="0">
                <a:solidFill>
                  <a:schemeClr val="tx1"/>
                </a:solidFill>
                <a:latin typeface="+mn-lt"/>
                <a:ea typeface="+mn-ea"/>
                <a:cs typeface="+mn-cs"/>
              </a:rPr>
            </a:br>
            <a:r>
              <a:rPr lang="en-GB" sz="1200" i="0" dirty="0">
                <a:solidFill>
                  <a:schemeClr val="tx1"/>
                </a:solidFill>
                <a:latin typeface="+mn-lt"/>
                <a:ea typeface="+mn-ea"/>
                <a:cs typeface="+mn-cs"/>
              </a:rPr>
              <a:t>All members are represented at the county conferences.</a:t>
            </a:r>
            <a:r>
              <a:rPr lang="en-GB" sz="1200" b="0" i="0" dirty="0">
                <a:solidFill>
                  <a:schemeClr val="tx1"/>
                </a:solidFill>
                <a:latin typeface="+mn-lt"/>
                <a:ea typeface="+mn-ea"/>
                <a:cs typeface="+mn-cs"/>
              </a:rPr>
              <a:t> After each election to the local councils and county councils, the county conferences elect delegates to the National Congress, and from these the members and chairman of the county board are elected. The annual county conferences discuss and anchor the work of KS with the government, and also wage negotiations, binding agreements and other important and principal matters. The county conferences may also take up local or regional matters that can provide guidance for the work of the county boards.</a:t>
            </a:r>
          </a:p>
          <a:p>
            <a:pPr marL="0" marR="0" lvl="0" indent="0" algn="l" defTabSz="457200" rtl="0" eaLnBrk="0" fontAlgn="auto" latinLnBrk="0" hangingPunct="0">
              <a:spcBef>
                <a:spcPts val="0"/>
              </a:spcBef>
              <a:spcAft>
                <a:spcPts val="0"/>
              </a:spcAft>
              <a:buClrTx/>
              <a:buSzTx/>
              <a:buFont typeface="Arial" pitchFamily="34" charset="0"/>
              <a:buNone/>
              <a:tabLst/>
              <a:defRPr/>
            </a:pPr>
            <a:endParaRPr lang="nb-NO" altLang="nb-NO" sz="1200" b="0" i="0" u="sng" kern="1200" dirty="0">
              <a:solidFill>
                <a:schemeClr val="tx1"/>
              </a:solidFill>
              <a:effectLst/>
              <a:latin typeface="+mn-lt"/>
              <a:ea typeface="+mn-ea"/>
              <a:cs typeface="+mn-cs"/>
            </a:endParaRPr>
          </a:p>
          <a:p>
            <a:r>
              <a:rPr lang="en-GB" sz="1200" b="1" i="0" dirty="0">
                <a:solidFill>
                  <a:schemeClr val="tx1"/>
                </a:solidFill>
                <a:latin typeface="+mn-lt"/>
                <a:ea typeface="+mn-ea"/>
                <a:cs typeface="+mn-cs"/>
              </a:rPr>
              <a:t>The county boards</a:t>
            </a:r>
            <a:br>
              <a:rPr lang="en-GB" sz="1200" b="1" i="0" dirty="0">
                <a:solidFill>
                  <a:schemeClr val="tx1"/>
                </a:solidFill>
                <a:latin typeface="+mn-lt"/>
                <a:ea typeface="+mn-ea"/>
                <a:cs typeface="+mn-cs"/>
              </a:rPr>
            </a:br>
            <a:r>
              <a:rPr lang="en-GB" sz="1200" i="0" dirty="0">
                <a:solidFill>
                  <a:schemeClr val="tx1"/>
                </a:solidFill>
                <a:latin typeface="+mn-lt"/>
                <a:ea typeface="+mn-ea"/>
                <a:cs typeface="+mn-cs"/>
              </a:rPr>
              <a:t>Nobody knows the local communities and the regional political scene better than the representatives on the county boards.</a:t>
            </a:r>
            <a:r>
              <a:rPr lang="en-GB" sz="1200" b="0" i="0" dirty="0">
                <a:solidFill>
                  <a:schemeClr val="tx1"/>
                </a:solidFill>
                <a:latin typeface="+mn-lt"/>
                <a:ea typeface="+mn-ea"/>
                <a:cs typeface="+mn-cs"/>
              </a:rPr>
              <a:t> They support KS by organising and taking charge of ongoing political activities at county level and are KS' most important nodal points for contact with members.</a:t>
            </a:r>
          </a:p>
          <a:p>
            <a:endParaRPr lang="nb-NO" sz="1200" b="0" i="0" kern="1200" dirty="0">
              <a:solidFill>
                <a:schemeClr val="tx1"/>
              </a:solidFill>
              <a:effectLst/>
              <a:latin typeface="+mn-lt"/>
              <a:ea typeface="+mn-ea"/>
              <a:cs typeface="+mn-cs"/>
            </a:endParaRPr>
          </a:p>
          <a:p>
            <a:r>
              <a:rPr lang="en-GB" sz="1200" b="0" i="0" dirty="0">
                <a:solidFill>
                  <a:schemeClr val="tx1"/>
                </a:solidFill>
                <a:latin typeface="+mn-lt"/>
                <a:ea typeface="+mn-ea"/>
                <a:cs typeface="+mn-cs"/>
              </a:rPr>
              <a:t>The county boards ensure that KS has the necessary political support, and put forward suggestions and recommendations which they consider will support the municipal sector’s points of view in dealings with the state and in public debate. Both in preparation for central wage settlements and in political questions, it has proved very importantly that through discussions have been held at county level, and that clear feedback is given to KS. The county board members are automatically appointed to the National Council. KS' regional offices are secretariats for the county boards.</a:t>
            </a:r>
          </a:p>
          <a:p>
            <a:pPr marL="0" marR="0" lvl="0" indent="0" algn="l" defTabSz="457200" rtl="0" eaLnBrk="0" fontAlgn="auto" latinLnBrk="0" hangingPunct="0">
              <a:spcBef>
                <a:spcPts val="0"/>
              </a:spcBef>
              <a:spcAft>
                <a:spcPts val="0"/>
              </a:spcAft>
              <a:buClrTx/>
              <a:buSzTx/>
              <a:buFont typeface="Arial" pitchFamily="34" charset="0"/>
              <a:buNone/>
              <a:tabLst/>
              <a:defRPr/>
            </a:pPr>
            <a:endParaRPr lang="nb-NO" altLang="nb-NO" sz="1200" b="0" u="sng" dirty="0"/>
          </a:p>
          <a:p>
            <a:pPr marL="0" marR="0" lvl="0" indent="0" algn="l" defTabSz="457200" rtl="0" eaLnBrk="0" fontAlgn="auto" latinLnBrk="0" hangingPunct="0">
              <a:spcBef>
                <a:spcPts val="0"/>
              </a:spcBef>
              <a:spcAft>
                <a:spcPts val="0"/>
              </a:spcAft>
              <a:buClrTx/>
              <a:buSzTx/>
              <a:buFont typeface="Arial" pitchFamily="34" charset="0"/>
              <a:buNone/>
              <a:tabLst/>
              <a:defRPr/>
            </a:pPr>
            <a:r>
              <a:rPr lang="en-GB" sz="1200" b="1" u="none" dirty="0"/>
              <a:t>The National Congress</a:t>
            </a:r>
            <a:br>
              <a:rPr lang="en-GB" sz="1200" dirty="0"/>
            </a:br>
            <a:r>
              <a:rPr lang="en-GB" sz="1200" dirty="0"/>
              <a:t>The National Congress is the highest authority in KS.</a:t>
            </a:r>
            <a:r>
              <a:rPr lang="en-GB" sz="1200" b="0" dirty="0"/>
              <a:t> The National Congress determines the overall political framework that KS must follow for the next four years and elects the Executive Board of the organisation and its political leader. </a:t>
            </a:r>
            <a:r>
              <a:rPr lang="en-GB" sz="1200" b="0" i="0" dirty="0">
                <a:solidFill>
                  <a:schemeClr val="tx1"/>
                </a:solidFill>
                <a:latin typeface="+mn-lt"/>
                <a:ea typeface="+mn-ea"/>
                <a:cs typeface="+mn-cs"/>
              </a:rPr>
              <a:t>The National Congress consists of approximately 240 elected delegates local councils, county councils and enterprises. (The articles of association will be reviewed in 2020.) The delegates who were appointed at the county conferences elect the representatives to the National Council and the Executive Board. The leaders of the Executive Board are also elected.</a:t>
            </a:r>
          </a:p>
          <a:p>
            <a:pPr marL="0" marR="0" lvl="0" indent="0" algn="l" defTabSz="457200" rtl="0" eaLnBrk="0" fontAlgn="auto" latinLnBrk="0" hangingPunct="0">
              <a:spcBef>
                <a:spcPts val="0"/>
              </a:spcBef>
              <a:spcAft>
                <a:spcPts val="0"/>
              </a:spcAft>
              <a:buClrTx/>
              <a:buSzTx/>
              <a:buFont typeface="Arial" pitchFamily="34" charset="0"/>
              <a:buNone/>
              <a:tabLst/>
              <a:defRPr/>
            </a:pPr>
            <a:br>
              <a:rPr lang="en-GB" sz="1200" b="0" dirty="0"/>
            </a:br>
            <a:r>
              <a:rPr lang="en-GB" sz="1200" b="1" u="none" dirty="0"/>
              <a:t>The National Council</a:t>
            </a:r>
            <a:br>
              <a:rPr lang="en-GB" sz="1200" dirty="0"/>
            </a:br>
            <a:r>
              <a:rPr lang="en-GB" sz="1200" dirty="0"/>
              <a:t>The National Council is the highest authority in KS between assemblies of the National Congress.</a:t>
            </a:r>
            <a:r>
              <a:rPr lang="en-GB" sz="1200" b="0" dirty="0"/>
              <a:t> </a:t>
            </a:r>
            <a:r>
              <a:rPr lang="en-GB" sz="1200" b="0" i="0" dirty="0">
                <a:solidFill>
                  <a:schemeClr val="tx1"/>
                </a:solidFill>
                <a:latin typeface="+mn-lt"/>
                <a:ea typeface="+mn-ea"/>
                <a:cs typeface="+mn-cs"/>
              </a:rPr>
              <a:t>The National Council meets at least twice a year and consists of all the leaders of the county boards, the whole of the Executive Board and 18 representatives elected by the National Congress. This is the highest organ in KS in the four-year periods between assemblies of the National Congress. The National Council sets the direction, and among other things decides on the long-term plans for KS. In addition, the National Council deals with questions about what KS requires from the state in connection with its regular meetings with the government.</a:t>
            </a:r>
          </a:p>
          <a:p>
            <a:pPr marL="0" marR="0" lvl="0" indent="0" algn="l" defTabSz="457200" rtl="0" eaLnBrk="0" fontAlgn="auto" latinLnBrk="0" hangingPunct="0">
              <a:spcBef>
                <a:spcPts val="0"/>
              </a:spcBef>
              <a:spcAft>
                <a:spcPts val="0"/>
              </a:spcAft>
              <a:buClrTx/>
              <a:buSzTx/>
              <a:buFont typeface="Arial" pitchFamily="34" charset="0"/>
              <a:buNone/>
              <a:tabLst/>
              <a:defRPr/>
            </a:pPr>
            <a:endParaRPr lang="nb-NO" altLang="nb-NO"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dirty="0"/>
              <a:t>The Executive Board</a:t>
            </a:r>
            <a:br>
              <a:rPr lang="en-GB" sz="1200" dirty="0"/>
            </a:br>
            <a:r>
              <a:rPr lang="en-GB" sz="1200" dirty="0"/>
              <a:t>The Executive Board takes charge of the daily political management of KS and implements the decisions of the National Congress and the National Council.</a:t>
            </a:r>
            <a:r>
              <a:rPr lang="en-GB" sz="1200" b="0" i="0" dirty="0">
                <a:solidFill>
                  <a:schemeClr val="tx1"/>
                </a:solidFill>
                <a:latin typeface="+mn-lt"/>
                <a:ea typeface="+mn-ea"/>
                <a:cs typeface="+mn-cs"/>
              </a:rPr>
              <a:t> The Executive Board lays the budget for KS centrally and in the counties. The Executive Board normally meets ten times a year, and otherwise as required, for instance during wage negotiations. The Executive Board appoints representatives to international organisations of which KS is a member. The Chairman of KS is Gunn </a:t>
            </a:r>
            <a:r>
              <a:rPr lang="en-GB" sz="1200" b="0" i="0" dirty="0" err="1">
                <a:solidFill>
                  <a:schemeClr val="tx1"/>
                </a:solidFill>
                <a:latin typeface="+mn-lt"/>
                <a:ea typeface="+mn-ea"/>
                <a:cs typeface="+mn-cs"/>
              </a:rPr>
              <a:t>Marit</a:t>
            </a:r>
            <a:r>
              <a:rPr lang="en-GB" sz="1200" b="0" i="0" dirty="0">
                <a:solidFill>
                  <a:schemeClr val="tx1"/>
                </a:solidFill>
                <a:latin typeface="+mn-lt"/>
                <a:ea typeface="+mn-ea"/>
                <a:cs typeface="+mn-cs"/>
              </a:rPr>
              <a:t> </a:t>
            </a:r>
            <a:r>
              <a:rPr lang="en-GB" sz="1200" b="0" i="0" dirty="0" err="1">
                <a:solidFill>
                  <a:schemeClr val="tx1"/>
                </a:solidFill>
                <a:latin typeface="+mn-lt"/>
                <a:ea typeface="+mn-ea"/>
                <a:cs typeface="+mn-cs"/>
              </a:rPr>
              <a:t>Helgesen</a:t>
            </a:r>
            <a:r>
              <a:rPr lang="en-GB" sz="1200" b="0" i="0" dirty="0">
                <a:solidFill>
                  <a:schemeClr val="tx1"/>
                </a:solidFill>
                <a:latin typeface="+mn-lt"/>
                <a:ea typeface="+mn-ea"/>
                <a:cs typeface="+mn-cs"/>
              </a:rPr>
              <a:t> (Conservative). The first deputy-chairman is </a:t>
            </a:r>
            <a:r>
              <a:rPr lang="nb-NO" sz="1200" b="0" i="0" kern="1200" dirty="0">
                <a:solidFill>
                  <a:schemeClr val="tx1"/>
                </a:solidFill>
                <a:effectLst/>
                <a:latin typeface="+mn-lt"/>
                <a:ea typeface="+mn-ea"/>
                <a:cs typeface="+mn-cs"/>
              </a:rPr>
              <a:t>Sven Tore Løkslid </a:t>
            </a:r>
            <a:r>
              <a:rPr lang="en-GB" sz="1200" b="0" i="0" dirty="0">
                <a:solidFill>
                  <a:schemeClr val="tx1"/>
                </a:solidFill>
                <a:latin typeface="+mn-lt"/>
                <a:ea typeface="+mn-ea"/>
                <a:cs typeface="+mn-cs"/>
              </a:rPr>
              <a:t>(Labour) and the second deputy chairman is </a:t>
            </a:r>
            <a:r>
              <a:rPr lang="nb-NO" b="0" i="0" dirty="0">
                <a:solidFill>
                  <a:srgbClr val="444444"/>
                </a:solidFill>
                <a:effectLst/>
                <a:latin typeface="SourceSansProRegular"/>
              </a:rPr>
              <a:t>Jenny Følling </a:t>
            </a:r>
            <a:r>
              <a:rPr lang="en-GB" sz="1200" b="0" i="0" dirty="0">
                <a:solidFill>
                  <a:schemeClr val="tx1"/>
                </a:solidFill>
                <a:latin typeface="+mn-lt"/>
                <a:ea typeface="+mn-ea"/>
                <a:cs typeface="+mn-cs"/>
              </a:rPr>
              <a:t>(Centre).</a:t>
            </a:r>
          </a:p>
          <a:p>
            <a:pPr eaLnBrk="1" hangingPunct="1"/>
            <a:endParaRPr lang="nb-NO" sz="1200" b="0" i="0" kern="1200" dirty="0">
              <a:solidFill>
                <a:schemeClr val="tx1"/>
              </a:solidFill>
              <a:effectLst/>
              <a:latin typeface="+mn-lt"/>
              <a:ea typeface="+mn-ea"/>
              <a:cs typeface="+mn-cs"/>
            </a:endParaRPr>
          </a:p>
          <a:p>
            <a:pPr eaLnBrk="1" hangingPunct="1"/>
            <a:r>
              <a:rPr lang="en-GB" sz="1200" b="0" dirty="0"/>
              <a:t>The Executive Board has 15 members, one of whom is elected by </a:t>
            </a:r>
            <a:r>
              <a:rPr lang="en-GB" sz="1200" b="0" dirty="0" err="1"/>
              <a:t>Bedriftsstyret</a:t>
            </a:r>
            <a:r>
              <a:rPr lang="en-GB" sz="1200" b="0" dirty="0"/>
              <a:t> (the enterprise board). </a:t>
            </a:r>
            <a:r>
              <a:rPr lang="en-GB" dirty="0"/>
              <a:t> </a:t>
            </a:r>
          </a:p>
          <a:p>
            <a:pPr eaLnBrk="1" hangingPunct="1">
              <a:lnSpc>
                <a:spcPct val="80000"/>
              </a:lnSpc>
            </a:pPr>
            <a:endParaRPr lang="nb-NO" altLang="nb-NO" sz="1200" b="0" dirty="0"/>
          </a:p>
          <a:p>
            <a:pPr>
              <a:defRPr/>
            </a:pPr>
            <a:r>
              <a:rPr lang="en-GB" sz="1200" b="1" u="none" dirty="0"/>
              <a:t>Committee of chief executives</a:t>
            </a:r>
          </a:p>
          <a:p>
            <a:pPr>
              <a:defRPr/>
            </a:pPr>
            <a:r>
              <a:rPr lang="en-GB" sz="1200" b="0" dirty="0"/>
              <a:t>KS has its own committee for chief executives (chief municipal executives). It is a consultative organ and is elected at the national meeting of chief executives (the national meeting of chief municipal executives). </a:t>
            </a:r>
            <a:r>
              <a:rPr lang="en-GB" dirty="0"/>
              <a:t>There are also chief executive committees at county level. </a:t>
            </a:r>
            <a:r>
              <a:rPr lang="en-GB" sz="1200" b="0" dirty="0"/>
              <a:t>In the regions, KS serves as the secretariat for the county chief executive committees.</a:t>
            </a:r>
            <a:r>
              <a:rPr lang="en-GB" sz="1200" b="0" i="0" dirty="0">
                <a:solidFill>
                  <a:schemeClr val="tx1"/>
                </a:solidFill>
                <a:latin typeface="+mn-lt"/>
                <a:ea typeface="+mn-ea"/>
                <a:cs typeface="+mn-cs"/>
              </a:rPr>
              <a:t> In addition to the county boards, they are good supporting agents and consultants for KS. </a:t>
            </a:r>
            <a:r>
              <a:rPr lang="en-GB" dirty="0"/>
              <a:t>The national meeting of chief municipal executives, which is held every two years, appoints representatives to the central Committee of chief executives.</a:t>
            </a:r>
            <a:r>
              <a:rPr lang="en-GB" sz="1200" b="0" dirty="0"/>
              <a:t> </a:t>
            </a:r>
            <a:r>
              <a:rPr lang="en-GB" sz="1200" b="0" i="0" dirty="0">
                <a:solidFill>
                  <a:schemeClr val="tx1"/>
                </a:solidFill>
                <a:latin typeface="+mn-lt"/>
                <a:ea typeface="+mn-ea"/>
                <a:cs typeface="+mn-cs"/>
              </a:rPr>
              <a:t>The chairman of the committee attends meetings of the Executive Board as an observer with the right to speak and propose motions.</a:t>
            </a:r>
          </a:p>
          <a:p>
            <a:pPr eaLnBrk="1" hangingPunct="1">
              <a:lnSpc>
                <a:spcPct val="80000"/>
              </a:lnSpc>
            </a:pPr>
            <a:endParaRPr lang="nb-NO" altLang="nb-NO" sz="1200" b="0"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844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15E58-704C-4BE1-8B9F-C17F5A97EDE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GB" altLang="nb-NO" dirty="0"/>
          </a:p>
        </p:txBody>
      </p:sp>
    </p:spTree>
    <p:extLst>
      <p:ext uri="{BB962C8B-B14F-4D97-AF65-F5344CB8AC3E}">
        <p14:creationId xmlns:p14="http://schemas.microsoft.com/office/powerpoint/2010/main" val="2002973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15E58-704C-4BE1-8B9F-C17F5A97EDE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GB" altLang="nb-NO" dirty="0"/>
          </a:p>
        </p:txBody>
      </p:sp>
    </p:spTree>
    <p:extLst>
      <p:ext uri="{BB962C8B-B14F-4D97-AF65-F5344CB8AC3E}">
        <p14:creationId xmlns:p14="http://schemas.microsoft.com/office/powerpoint/2010/main" val="1790719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15E58-704C-4BE1-8B9F-C17F5A97EDE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GB" altLang="nb-NO" dirty="0"/>
          </a:p>
        </p:txBody>
      </p:sp>
    </p:spTree>
    <p:extLst>
      <p:ext uri="{BB962C8B-B14F-4D97-AF65-F5344CB8AC3E}">
        <p14:creationId xmlns:p14="http://schemas.microsoft.com/office/powerpoint/2010/main" val="895433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15E58-704C-4BE1-8B9F-C17F5A97EDE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GB" altLang="nb-NO" dirty="0"/>
          </a:p>
        </p:txBody>
      </p:sp>
    </p:spTree>
    <p:extLst>
      <p:ext uri="{BB962C8B-B14F-4D97-AF65-F5344CB8AC3E}">
        <p14:creationId xmlns:p14="http://schemas.microsoft.com/office/powerpoint/2010/main" val="3341271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15E58-704C-4BE1-8B9F-C17F5A97EDE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xfrm>
            <a:off x="381000" y="685800"/>
            <a:ext cx="6096000" cy="3429000"/>
          </a:xfrm>
          <a:ln/>
        </p:spPr>
      </p:sp>
      <p:sp>
        <p:nvSpPr>
          <p:cNvPr id="257027" name="Rectangle 3"/>
          <p:cNvSpPr>
            <a:spLocks noGrp="1" noChangeArrowheads="1"/>
          </p:cNvSpPr>
          <p:nvPr>
            <p:ph type="body" idx="1"/>
          </p:nvPr>
        </p:nvSpPr>
        <p:spPr/>
        <p:txBody>
          <a:bodyPr/>
          <a:lstStyle/>
          <a:p>
            <a:r>
              <a:rPr lang="en-GB" altLang="nb-NO" sz="1400" dirty="0"/>
              <a:t>Another advantage</a:t>
            </a:r>
            <a:r>
              <a:rPr lang="en-GB" altLang="nb-NO" sz="1400" baseline="0" dirty="0"/>
              <a:t> with the </a:t>
            </a:r>
            <a:r>
              <a:rPr lang="en-GB" altLang="nb-NO" sz="1400" baseline="0" dirty="0" err="1"/>
              <a:t>Statbank</a:t>
            </a:r>
            <a:r>
              <a:rPr lang="en-GB" altLang="nb-NO" sz="1400" baseline="0" dirty="0"/>
              <a:t> and the </a:t>
            </a:r>
            <a:r>
              <a:rPr lang="en-GB" altLang="nb-NO" sz="1400" baseline="0" dirty="0" err="1"/>
              <a:t>Kostra</a:t>
            </a:r>
            <a:r>
              <a:rPr lang="en-GB" altLang="nb-NO" sz="1400" baseline="0" dirty="0"/>
              <a:t> data; it’s very easy to export them to a </a:t>
            </a:r>
            <a:r>
              <a:rPr lang="en-GB" altLang="nb-NO" sz="1400" baseline="0" dirty="0" err="1"/>
              <a:t>spreadsheet</a:t>
            </a:r>
            <a:r>
              <a:rPr lang="en-GB" altLang="nb-NO" sz="1400" baseline="0" dirty="0"/>
              <a:t> as illustrated in the slide above. This gives a lot of opportunities for further analysis as we will come back to later.   </a:t>
            </a:r>
            <a:endParaRPr lang="en-GB" altLang="nb-NO" sz="14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15E58-704C-4BE1-8B9F-C17F5A97EDE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GB" altLang="nb-NO" dirty="0"/>
          </a:p>
        </p:txBody>
      </p:sp>
    </p:spTree>
    <p:extLst>
      <p:ext uri="{BB962C8B-B14F-4D97-AF65-F5344CB8AC3E}">
        <p14:creationId xmlns:p14="http://schemas.microsoft.com/office/powerpoint/2010/main" val="42558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A0C916-F202-417E-A36E-25A9423F94EB}"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169986" name="Rectangle 2"/>
          <p:cNvSpPr>
            <a:spLocks noGrp="1" noRot="1" noChangeAspect="1" noChangeArrowheads="1" noTextEdit="1"/>
          </p:cNvSpPr>
          <p:nvPr>
            <p:ph type="sldImg"/>
          </p:nvPr>
        </p:nvSpPr>
        <p:spPr>
          <a:xfrm>
            <a:off x="122238" y="769938"/>
            <a:ext cx="6426200" cy="3616325"/>
          </a:xfrm>
          <a:ln/>
        </p:spPr>
      </p:sp>
      <p:sp>
        <p:nvSpPr>
          <p:cNvPr id="169988" name="Rectangle 4"/>
          <p:cNvSpPr>
            <a:spLocks noGrp="1" noChangeArrowheads="1"/>
          </p:cNvSpPr>
          <p:nvPr>
            <p:ph type="body" idx="1"/>
          </p:nvPr>
        </p:nvSpPr>
        <p:spPr/>
        <p:txBody>
          <a:bodyPr/>
          <a:lstStyle/>
          <a:p>
            <a:endParaRPr lang="nb-NO"/>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15E58-704C-4BE1-8B9F-C17F5A97EDE5}"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xfrm>
            <a:off x="381000" y="685800"/>
            <a:ext cx="6096000" cy="3429000"/>
          </a:xfrm>
          <a:ln/>
        </p:spPr>
      </p:sp>
      <p:sp>
        <p:nvSpPr>
          <p:cNvPr id="257027" name="Rectangle 3"/>
          <p:cNvSpPr>
            <a:spLocks noGrp="1" noChangeArrowheads="1"/>
          </p:cNvSpPr>
          <p:nvPr>
            <p:ph type="body" idx="1"/>
          </p:nvPr>
        </p:nvSpPr>
        <p:spPr/>
        <p:txBody>
          <a:bodyPr/>
          <a:lstStyle/>
          <a:p>
            <a:r>
              <a:rPr lang="en-GB" altLang="nb-NO" sz="1400" dirty="0"/>
              <a:t>I’ll start with an example from the budget</a:t>
            </a:r>
            <a:r>
              <a:rPr lang="en-GB" altLang="nb-NO" sz="1400" baseline="0" dirty="0"/>
              <a:t> document of Flora municipality with a 4 year action plan. Flora is a municipality with 12 000 inhabitants. In 2020 they amalgamated with </a:t>
            </a:r>
            <a:r>
              <a:rPr lang="en-GB" altLang="nb-NO" sz="1400" baseline="0" dirty="0" err="1"/>
              <a:t>Vågsøy</a:t>
            </a:r>
            <a:r>
              <a:rPr lang="en-GB" altLang="nb-NO" sz="1400" baseline="0" dirty="0"/>
              <a:t> who has 6 000 inhabitants. I’ll think it’s therefore key figures from these municipalities are compared. In addition Flora is comparing their key figures with </a:t>
            </a:r>
            <a:r>
              <a:rPr lang="en-GB" altLang="nb-NO" sz="1400" baseline="0" dirty="0" err="1"/>
              <a:t>Kostra</a:t>
            </a:r>
            <a:r>
              <a:rPr lang="en-GB" altLang="nb-NO" sz="1400" baseline="0" dirty="0"/>
              <a:t> group 11, which includes municipalities of same size, with equally income and level of expenditure needs as Flora.  </a:t>
            </a:r>
          </a:p>
          <a:p>
            <a:endParaRPr lang="en-GB" altLang="nb-NO" sz="1400" baseline="0" dirty="0"/>
          </a:p>
          <a:p>
            <a:r>
              <a:rPr lang="en-GB" altLang="nb-NO" sz="1400" baseline="0" dirty="0"/>
              <a:t>The first </a:t>
            </a:r>
            <a:r>
              <a:rPr lang="en-GB" altLang="nb-NO" sz="1400" baseline="0" dirty="0" err="1"/>
              <a:t>bargraph</a:t>
            </a:r>
            <a:r>
              <a:rPr lang="en-GB" altLang="nb-NO" sz="1400" baseline="0" dirty="0"/>
              <a:t>, upper left, shows the share of inhabitants 80 years and older living in nursing homes, which in general is the most expensive service for elderly people. Flora has a fairly high indicator, but it doesn’t tell us if this is a result of particular </a:t>
            </a:r>
            <a:r>
              <a:rPr lang="en-GB" altLang="nb-NO" sz="1400" baseline="0" dirty="0" err="1"/>
              <a:t>characteristica</a:t>
            </a:r>
            <a:r>
              <a:rPr lang="en-GB" altLang="nb-NO" sz="1400" baseline="0" dirty="0"/>
              <a:t> of the population in Flora or municipal priorities. It’s also interesting to recognize that </a:t>
            </a:r>
            <a:r>
              <a:rPr lang="en-GB" altLang="nb-NO" sz="1400" baseline="0" dirty="0" err="1"/>
              <a:t>Vågsøy</a:t>
            </a:r>
            <a:r>
              <a:rPr lang="en-GB" altLang="nb-NO" sz="1400" baseline="0" dirty="0"/>
              <a:t>, the municipality Flora is going to amalgamate with has lower coverage ratio of nursing homes compared with the numbers of inhabitants over 80 years.</a:t>
            </a:r>
          </a:p>
          <a:p>
            <a:endParaRPr lang="en-GB" altLang="nb-NO" sz="1400" baseline="0" dirty="0"/>
          </a:p>
          <a:p>
            <a:r>
              <a:rPr lang="en-GB" altLang="nb-NO" sz="1400" baseline="0" dirty="0"/>
              <a:t>The other </a:t>
            </a:r>
            <a:r>
              <a:rPr lang="en-GB" altLang="nb-NO" sz="1400" baseline="0" dirty="0" err="1"/>
              <a:t>bargraphs</a:t>
            </a:r>
            <a:r>
              <a:rPr lang="en-GB" altLang="nb-NO" sz="1400" baseline="0" dirty="0"/>
              <a:t> contains information about (but I’m not going comment them):</a:t>
            </a:r>
          </a:p>
          <a:p>
            <a:r>
              <a:rPr lang="en-GB" altLang="nb-NO" sz="1400" baseline="0" dirty="0"/>
              <a:t>	Middle left: Net operating expenditures for nursing and care services as part of total net operating </a:t>
            </a:r>
          </a:p>
          <a:p>
            <a:r>
              <a:rPr lang="en-GB" altLang="nb-NO" sz="1400" baseline="0" dirty="0"/>
              <a:t>	expenditures</a:t>
            </a:r>
          </a:p>
          <a:p>
            <a:r>
              <a:rPr lang="en-GB" altLang="nb-NO" sz="1400" baseline="0" dirty="0"/>
              <a:t>	Down left: Share of user oriented fulltime equivalents with health care education (</a:t>
            </a:r>
            <a:r>
              <a:rPr lang="en-GB" altLang="nb-NO" sz="1400" baseline="0" dirty="0" err="1"/>
              <a:t>percent</a:t>
            </a:r>
            <a:r>
              <a:rPr lang="en-GB" altLang="nb-NO" sz="1400" baseline="0" dirty="0"/>
              <a:t>)</a:t>
            </a:r>
          </a:p>
          <a:p>
            <a:r>
              <a:rPr lang="en-GB" altLang="nb-NO" sz="1400" baseline="0" dirty="0"/>
              <a:t>	Dow right: Expenditures in municipal health, care and nursing services per capita</a:t>
            </a:r>
          </a:p>
          <a:p>
            <a:endParaRPr lang="en-GB" altLang="nb-NO" sz="1400" baseline="0" dirty="0"/>
          </a:p>
          <a:p>
            <a:r>
              <a:rPr lang="en-GB" altLang="nb-NO" sz="1400" baseline="0" dirty="0"/>
              <a:t>There are also two line charts, used to illustrate the development from year to year. In the upper left chart shows growth in net operating expenditures for nursing and care services as part of total net operating expenditures. And even that I didn’t find an explicit explanation in connection with the figure, Flora municipality has a fast growing elderly population also as part oft the total population and this is a possible reason for the growth in the expenditures.</a:t>
            </a:r>
          </a:p>
          <a:p>
            <a:endParaRPr lang="en-GB" altLang="nb-NO" sz="1400" baseline="0" dirty="0"/>
          </a:p>
          <a:p>
            <a:r>
              <a:rPr lang="en-GB" altLang="nb-NO" sz="1400" baseline="0" dirty="0"/>
              <a:t>The second line chart shows the development s</a:t>
            </a:r>
            <a:r>
              <a:rPr lang="en-US" altLang="nb-NO" sz="1400" baseline="0" dirty="0"/>
              <a:t>hare of user oriented fulltime equivalents with health care education</a:t>
            </a:r>
            <a:endParaRPr lang="en-GB" altLang="nb-NO" sz="14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A298367-6C28-45D4-94CC-1B2BAC9D32E7}" type="slidenum">
              <a:rPr lang="nb-NO" smtClean="0"/>
              <a:t>39</a:t>
            </a:fld>
            <a:endParaRPr lang="nb-NO" dirty="0"/>
          </a:p>
        </p:txBody>
      </p:sp>
    </p:spTree>
    <p:extLst>
      <p:ext uri="{BB962C8B-B14F-4D97-AF65-F5344CB8AC3E}">
        <p14:creationId xmlns:p14="http://schemas.microsoft.com/office/powerpoint/2010/main" val="975661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A298367-6C28-45D4-94CC-1B2BAC9D32E7}" type="slidenum">
              <a:rPr lang="nb-NO" smtClean="0"/>
              <a:t>40</a:t>
            </a:fld>
            <a:endParaRPr lang="nb-NO" dirty="0"/>
          </a:p>
        </p:txBody>
      </p:sp>
    </p:spTree>
    <p:extLst>
      <p:ext uri="{BB962C8B-B14F-4D97-AF65-F5344CB8AC3E}">
        <p14:creationId xmlns:p14="http://schemas.microsoft.com/office/powerpoint/2010/main" val="338106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0" dirty="0"/>
              <a:t>KS engages in evidence based advocacy.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dirty="0">
                <a:ln>
                  <a:noFill/>
                </a:ln>
                <a:solidFill>
                  <a:srgbClr val="0070C0"/>
                </a:solidFill>
                <a:uLnTx/>
                <a:uFillTx/>
                <a:latin typeface="+mn-lt"/>
                <a:ea typeface="+mn-ea"/>
                <a:cs typeface="Times New Roman" pitchFamily="18" charset="0"/>
              </a:rPr>
              <a:t>KS is the largest employer organisation in the public sector.</a:t>
            </a:r>
          </a:p>
          <a:p>
            <a:r>
              <a:rPr lang="en-GB" b="0" dirty="0"/>
              <a:t>KS is intended as a development partner for the municipal sector.</a:t>
            </a:r>
          </a:p>
          <a:p>
            <a:endParaRPr lang="nb-NO" b="1" dirty="0"/>
          </a:p>
          <a:p>
            <a:pPr>
              <a:buNone/>
            </a:pPr>
            <a:r>
              <a:rPr lang="en-GB" sz="1400" b="0" dirty="0">
                <a:solidFill>
                  <a:srgbClr val="002060"/>
                </a:solidFill>
              </a:rPr>
              <a:t>KS is not:</a:t>
            </a:r>
          </a:p>
          <a:p>
            <a:pPr>
              <a:buFont typeface="Arial" panose="020B0604020202020204" pitchFamily="34" charset="0"/>
              <a:buChar char="•"/>
              <a:defRPr/>
            </a:pPr>
            <a:r>
              <a:rPr lang="en-GB" dirty="0">
                <a:solidFill>
                  <a:srgbClr val="002060"/>
                </a:solidFill>
              </a:rPr>
              <a:t>a supervisory authority to ensure that the municipal sector follows legislation and orders</a:t>
            </a:r>
          </a:p>
          <a:p>
            <a:pPr>
              <a:buFont typeface="Arial" panose="020B0604020202020204" pitchFamily="34" charset="0"/>
              <a:buChar char="•"/>
              <a:defRPr/>
            </a:pPr>
            <a:r>
              <a:rPr lang="en-GB" dirty="0">
                <a:solidFill>
                  <a:srgbClr val="002060"/>
                </a:solidFill>
              </a:rPr>
              <a:t>a directorate that gives its members instructions</a:t>
            </a:r>
          </a:p>
          <a:p>
            <a:pPr>
              <a:buFont typeface="Arial" panose="020B0604020202020204" pitchFamily="34" charset="0"/>
              <a:buChar char="•"/>
              <a:defRPr/>
            </a:pPr>
            <a:r>
              <a:rPr lang="en-GB" dirty="0">
                <a:solidFill>
                  <a:srgbClr val="002060"/>
                </a:solidFill>
              </a:rPr>
              <a:t>a development partner for the state to impose conformity on the municipalities</a:t>
            </a:r>
          </a:p>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367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A298367-6C28-45D4-94CC-1B2BAC9D32E7}" type="slidenum">
              <a:rPr lang="nb-NO" smtClean="0"/>
              <a:t>41</a:t>
            </a:fld>
            <a:endParaRPr lang="nb-NO" dirty="0"/>
          </a:p>
        </p:txBody>
      </p:sp>
    </p:spTree>
    <p:extLst>
      <p:ext uri="{BB962C8B-B14F-4D97-AF65-F5344CB8AC3E}">
        <p14:creationId xmlns:p14="http://schemas.microsoft.com/office/powerpoint/2010/main" val="2698348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A0C916-F202-417E-A36E-25A9423F94EB}"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169986" name="Rectangle 2"/>
          <p:cNvSpPr>
            <a:spLocks noGrp="1" noRot="1" noChangeAspect="1" noChangeArrowheads="1" noTextEdit="1"/>
          </p:cNvSpPr>
          <p:nvPr>
            <p:ph type="sldImg"/>
          </p:nvPr>
        </p:nvSpPr>
        <p:spPr>
          <a:xfrm>
            <a:off x="122238" y="769938"/>
            <a:ext cx="6426200" cy="3616325"/>
          </a:xfrm>
          <a:ln/>
        </p:spPr>
      </p:sp>
      <p:sp>
        <p:nvSpPr>
          <p:cNvPr id="169988" name="Rectangle 4"/>
          <p:cNvSpPr>
            <a:spLocks noGrp="1" noChangeArrowheads="1"/>
          </p:cNvSpPr>
          <p:nvPr>
            <p:ph type="body" idx="1"/>
          </p:nvPr>
        </p:nvSpPr>
        <p:spPr/>
        <p:txBody>
          <a:bodyPr/>
          <a:lstStyle/>
          <a:p>
            <a:endParaRPr lang="nb-NO"/>
          </a:p>
        </p:txBody>
      </p:sp>
    </p:spTree>
    <p:extLst>
      <p:ext uri="{BB962C8B-B14F-4D97-AF65-F5344CB8AC3E}">
        <p14:creationId xmlns:p14="http://schemas.microsoft.com/office/powerpoint/2010/main" val="2790262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2949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Municipality</a:t>
            </a:r>
            <a:r>
              <a:rPr lang="nb-NO" dirty="0"/>
              <a:t> status</a:t>
            </a: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6413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Norway in </a:t>
            </a:r>
            <a:r>
              <a:rPr lang="nb-NO" dirty="0" err="1"/>
              <a:t>numbers</a:t>
            </a:r>
            <a:endParaRPr lang="nb-NO" dirty="0"/>
          </a:p>
          <a:p>
            <a:endParaRPr lang="nb-NO" dirty="0"/>
          </a:p>
          <a:p>
            <a:r>
              <a:rPr lang="nb-NO" dirty="0" err="1"/>
              <a:t>Municipality</a:t>
            </a:r>
            <a:r>
              <a:rPr lang="nb-NO" dirty="0"/>
              <a:t> status - </a:t>
            </a:r>
            <a:r>
              <a:rPr lang="nb-NO" dirty="0" err="1"/>
              <a:t>municipal</a:t>
            </a:r>
            <a:r>
              <a:rPr lang="nb-NO" dirty="0"/>
              <a:t> </a:t>
            </a:r>
            <a:r>
              <a:rPr lang="nb-NO" dirty="0" err="1"/>
              <a:t>indicators</a:t>
            </a:r>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0761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271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Child </a:t>
            </a:r>
            <a:r>
              <a:rPr lang="nb-NO" dirty="0" err="1"/>
              <a:t>welfare</a:t>
            </a:r>
            <a:r>
              <a:rPr lang="nb-NO" dirty="0"/>
              <a:t> </a:t>
            </a:r>
            <a:r>
              <a:rPr lang="nb-NO" dirty="0" err="1"/>
              <a:t>measures</a:t>
            </a:r>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0795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Statistics</a:t>
            </a:r>
            <a:r>
              <a:rPr lang="nb-NO" dirty="0"/>
              <a:t> and Analysis</a:t>
            </a: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965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A298367-6C28-45D4-94CC-1B2BAC9D32E7}" type="slidenum">
              <a:rPr lang="nb-NO" smtClean="0"/>
              <a:t>49</a:t>
            </a:fld>
            <a:endParaRPr lang="nb-NO" dirty="0"/>
          </a:p>
        </p:txBody>
      </p:sp>
    </p:spTree>
    <p:extLst>
      <p:ext uri="{BB962C8B-B14F-4D97-AF65-F5344CB8AC3E}">
        <p14:creationId xmlns:p14="http://schemas.microsoft.com/office/powerpoint/2010/main" val="2082720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A298367-6C28-45D4-94CC-1B2BAC9D32E7}" type="slidenum">
              <a:rPr lang="nb-NO" smtClean="0"/>
              <a:t>50</a:t>
            </a:fld>
            <a:endParaRPr lang="nb-NO" dirty="0"/>
          </a:p>
        </p:txBody>
      </p:sp>
    </p:spTree>
    <p:extLst>
      <p:ext uri="{BB962C8B-B14F-4D97-AF65-F5344CB8AC3E}">
        <p14:creationId xmlns:p14="http://schemas.microsoft.com/office/powerpoint/2010/main" val="271323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Negotiating and bargaining party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Authority on behalf of all municipalities and county councils (except Oslo) to enter into and terminate key collective agreements. KS negotiates with four negotiating bodies: LO kommune, Unio kommune, YS kommune and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Akademikerne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kommune, which represent 41 trade unions and 100 professional groups.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This authority is secured through good political processes among the members and is adopted by the Executive Board.</a:t>
            </a:r>
          </a:p>
          <a:p>
            <a:pPr marL="0" indent="0">
              <a:buFont typeface="Arial" panose="020B0604020202020204" pitchFamily="34" charset="0"/>
              <a:buNone/>
            </a:pPr>
            <a:endParaRPr lang="nb-NO" sz="1400" dirty="0"/>
          </a:p>
          <a:p>
            <a:pPr marL="0" lvl="0" indent="0" defTabSz="914400">
              <a:lnSpc>
                <a:spcPct val="80000"/>
              </a:lnSpc>
              <a:buNone/>
              <a:defRPr/>
            </a:pPr>
            <a:r>
              <a:rPr lang="en-GB" sz="1400" b="0" dirty="0">
                <a:solidFill>
                  <a:srgbClr val="002060"/>
                </a:solidFill>
                <a:cs typeface="Times New Roman" pitchFamily="18" charset="0"/>
              </a:rPr>
              <a:t>It works for a wage policy which:</a:t>
            </a:r>
          </a:p>
          <a:p>
            <a:pPr marL="342900" lvl="0" indent="-342900" defTabSz="914400">
              <a:lnSpc>
                <a:spcPct val="80000"/>
              </a:lnSpc>
              <a:buFont typeface="Arial" panose="020B0604020202020204" pitchFamily="34" charset="0"/>
              <a:buChar char="•"/>
              <a:defRPr/>
            </a:pPr>
            <a:r>
              <a:rPr lang="en-GB" sz="1400" dirty="0">
                <a:solidFill>
                  <a:srgbClr val="002060"/>
                </a:solidFill>
                <a:cs typeface="Times New Roman" pitchFamily="18" charset="0"/>
              </a:rPr>
              <a:t>allows scope for local priorities</a:t>
            </a:r>
          </a:p>
          <a:p>
            <a:pPr marL="342900" lvl="0" indent="-342900" defTabSz="914400">
              <a:lnSpc>
                <a:spcPct val="80000"/>
              </a:lnSpc>
              <a:buFont typeface="Arial" panose="020B0604020202020204" pitchFamily="34" charset="0"/>
              <a:buChar char="•"/>
              <a:defRPr/>
            </a:pPr>
            <a:r>
              <a:rPr lang="en-GB" sz="1400" dirty="0">
                <a:solidFill>
                  <a:srgbClr val="002060"/>
                </a:solidFill>
                <a:cs typeface="Times New Roman" pitchFamily="18" charset="0"/>
              </a:rPr>
              <a:t>stimulates renewal and even better services to the public</a:t>
            </a:r>
          </a:p>
          <a:p>
            <a:pPr marL="342900" lvl="0" indent="-342900" defTabSz="914400">
              <a:lnSpc>
                <a:spcPct val="80000"/>
              </a:lnSpc>
              <a:buFont typeface="Arial" panose="020B0604020202020204" pitchFamily="34" charset="0"/>
              <a:buChar char="•"/>
              <a:defRPr/>
            </a:pPr>
            <a:r>
              <a:rPr lang="en-GB" sz="1400" dirty="0">
                <a:solidFill>
                  <a:srgbClr val="002060"/>
                </a:solidFill>
                <a:cs typeface="Times New Roman" pitchFamily="18" charset="0"/>
              </a:rPr>
              <a:t>attracts qualified manpower</a:t>
            </a:r>
          </a:p>
          <a:p>
            <a:endParaRPr lang="nb-NO" sz="1400" dirty="0"/>
          </a:p>
          <a:p>
            <a:pPr marL="171450" indent="-171450">
              <a:buFont typeface="Arial" panose="020B0604020202020204" pitchFamily="34" charset="0"/>
              <a:buChar char="•"/>
            </a:pPr>
            <a:r>
              <a:rPr lang="en-GB" sz="1400" dirty="0"/>
              <a:t>KS enters into collective agreements, among other things on:</a:t>
            </a:r>
          </a:p>
          <a:p>
            <a:pPr marL="628650" lvl="1" indent="-171450">
              <a:buFont typeface="Arial" panose="020B0604020202020204" pitchFamily="34" charset="0"/>
              <a:buChar char="•"/>
            </a:pPr>
            <a:r>
              <a:rPr lang="en-GB" sz="1400" dirty="0"/>
              <a:t>Wages</a:t>
            </a:r>
          </a:p>
          <a:p>
            <a:pPr marL="628650" lvl="1" indent="-171450">
              <a:buFont typeface="Arial" panose="020B0604020202020204" pitchFamily="34" charset="0"/>
              <a:buChar char="•"/>
            </a:pPr>
            <a:r>
              <a:rPr lang="en-GB" sz="1400" dirty="0"/>
              <a:t>Terms of employment</a:t>
            </a:r>
          </a:p>
          <a:p>
            <a:pPr marL="628650" lvl="1" indent="-171450">
              <a:buFont typeface="Arial" panose="020B0604020202020204" pitchFamily="34" charset="0"/>
              <a:buChar char="•"/>
            </a:pPr>
            <a:r>
              <a:rPr lang="en-GB" sz="1400" dirty="0"/>
              <a:t>Pensions</a:t>
            </a:r>
          </a:p>
          <a:p>
            <a:pPr marL="628650" lvl="1" indent="-171450">
              <a:buFont typeface="Arial" panose="020B0604020202020204" pitchFamily="34" charset="0"/>
              <a:buChar char="•"/>
            </a:pPr>
            <a:r>
              <a:rPr lang="en-GB" sz="1400" dirty="0"/>
              <a:t>Participation in decision-making</a:t>
            </a:r>
          </a:p>
          <a:p>
            <a:pPr lvl="1">
              <a:defRPr/>
            </a:pPr>
            <a:endParaRPr lang="nb-NO" sz="1400" dirty="0"/>
          </a:p>
          <a:p>
            <a:pPr>
              <a:defRPr/>
            </a:pPr>
            <a:r>
              <a:rPr lang="en-GB" sz="1400" dirty="0"/>
              <a:t>Consulting on legislation and agreements.</a:t>
            </a:r>
          </a:p>
          <a:p>
            <a:pPr>
              <a:defRPr/>
            </a:pPr>
            <a:r>
              <a:rPr lang="en-GB" sz="1400" dirty="0"/>
              <a:t>The IA agreement</a:t>
            </a:r>
          </a:p>
          <a:p>
            <a:pPr>
              <a:defRPr/>
            </a:pPr>
            <a:r>
              <a:rPr lang="en-GB" sz="1400" dirty="0"/>
              <a:t>Policy on qualifications</a:t>
            </a:r>
          </a:p>
          <a:p>
            <a:pPr>
              <a:defRPr/>
            </a:pPr>
            <a:r>
              <a:rPr lang="en-GB" sz="1400" dirty="0"/>
              <a:t>Working hours</a:t>
            </a:r>
          </a:p>
          <a:p>
            <a:pPr>
              <a:defRPr/>
            </a:pPr>
            <a:r>
              <a:rPr lang="en-GB" sz="1400" dirty="0"/>
              <a:t>Good management guide</a:t>
            </a:r>
          </a:p>
          <a:p>
            <a:pPr>
              <a:defRPr/>
            </a:pPr>
            <a:r>
              <a:rPr lang="en-GB" sz="1400" dirty="0"/>
              <a:t>Steps to reduce absence due to illness</a:t>
            </a:r>
          </a:p>
          <a:p>
            <a:pPr>
              <a:defRPr/>
            </a:pPr>
            <a:r>
              <a:rPr lang="en-GB" sz="1400" dirty="0"/>
              <a:t>Full-time work </a:t>
            </a:r>
          </a:p>
          <a:p>
            <a:endParaRPr lang="nb-NO" sz="1400"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2288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9447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ASSS overall</a:t>
            </a:r>
          </a:p>
          <a:p>
            <a:endParaRPr lang="nb-NO" dirty="0"/>
          </a:p>
          <a:p>
            <a:r>
              <a:rPr lang="en-US" dirty="0"/>
              <a:t>Resource use, production and efficiency</a:t>
            </a:r>
          </a:p>
          <a:p>
            <a:endParaRPr lang="en-US"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62685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2447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Resource use, production and efficiency</a:t>
            </a: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61000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3588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A298367-6C28-45D4-94CC-1B2BAC9D32E7}" type="slidenum">
              <a:rPr lang="nb-NO" smtClean="0"/>
              <a:t>56</a:t>
            </a:fld>
            <a:endParaRPr lang="nb-NO" dirty="0"/>
          </a:p>
        </p:txBody>
      </p:sp>
    </p:spTree>
    <p:extLst>
      <p:ext uri="{BB962C8B-B14F-4D97-AF65-F5344CB8AC3E}">
        <p14:creationId xmlns:p14="http://schemas.microsoft.com/office/powerpoint/2010/main" val="2570848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EE006-2A1C-4BD3-9E97-B5869D09E84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0465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84138" y="731838"/>
            <a:ext cx="6500812" cy="3657600"/>
          </a:xfrm>
        </p:spPr>
      </p:sp>
      <p:sp>
        <p:nvSpPr>
          <p:cNvPr id="3" name="Plassholder for notater 2"/>
          <p:cNvSpPr>
            <a:spLocks noGrp="1"/>
          </p:cNvSpPr>
          <p:nvPr>
            <p:ph type="body" idx="1"/>
          </p:nvPr>
        </p:nvSpPr>
        <p:spPr/>
        <p:txBody>
          <a:bodyPr/>
          <a:lstStyle/>
          <a:p>
            <a:r>
              <a:rPr lang="en-US" dirty="0"/>
              <a:t>KS consultant is a subsidiary of KS, which sells consulting services to municipalities, county municipalities and municipal companies in line with KS 'focus areas.</a:t>
            </a:r>
          </a:p>
          <a:p>
            <a:endParaRPr lang="en-US" dirty="0"/>
          </a:p>
          <a:p>
            <a:r>
              <a:rPr lang="en-US" dirty="0"/>
              <a:t>And here is what they emphasize as advantages of </a:t>
            </a:r>
            <a:r>
              <a:rPr lang="en-US" dirty="0" err="1"/>
              <a:t>Kostra</a:t>
            </a:r>
            <a:r>
              <a:rPr lang="en-US" dirty="0"/>
              <a:t>.</a:t>
            </a:r>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D6902E-A5D5-4048-B5EF-7BC2CAD79DF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5120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A0C916-F202-417E-A36E-25A9423F94EB}" type="slidenum">
              <a:rPr kumimoji="0" lang="nb-NO"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169986" name="Rectangle 2"/>
          <p:cNvSpPr>
            <a:spLocks noGrp="1" noRot="1" noChangeAspect="1" noChangeArrowheads="1" noTextEdit="1"/>
          </p:cNvSpPr>
          <p:nvPr>
            <p:ph type="sldImg"/>
          </p:nvPr>
        </p:nvSpPr>
        <p:spPr>
          <a:xfrm>
            <a:off x="122238" y="769938"/>
            <a:ext cx="6426200" cy="3616325"/>
          </a:xfrm>
          <a:ln/>
        </p:spPr>
      </p:sp>
      <p:sp>
        <p:nvSpPr>
          <p:cNvPr id="169988" name="Rectangle 4"/>
          <p:cNvSpPr>
            <a:spLocks noGrp="1" noChangeArrowheads="1"/>
          </p:cNvSpPr>
          <p:nvPr>
            <p:ph type="body" idx="1"/>
          </p:nvPr>
        </p:nvSpPr>
        <p:spPr/>
        <p:txBody>
          <a:bodyPr/>
          <a:lstStyle/>
          <a:p>
            <a:endParaRPr lang="nb-NO"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A298367-6C28-45D4-94CC-1B2BAC9D32E7}" type="slidenum">
              <a:rPr lang="nb-NO" smtClean="0"/>
              <a:t>71</a:t>
            </a:fld>
            <a:endParaRPr lang="nb-NO" dirty="0"/>
          </a:p>
        </p:txBody>
      </p:sp>
    </p:spTree>
    <p:extLst>
      <p:ext uri="{BB962C8B-B14F-4D97-AF65-F5344CB8AC3E}">
        <p14:creationId xmlns:p14="http://schemas.microsoft.com/office/powerpoint/2010/main" val="291419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b="0" i="0" dirty="0">
                <a:solidFill>
                  <a:schemeClr val="tx1"/>
                </a:solidFill>
                <a:latin typeface="+mn-lt"/>
                <a:ea typeface="+mn-ea"/>
                <a:cs typeface="+mn-cs"/>
              </a:rPr>
              <a:t>The municipal sector is regularly faced with complex challenges for which there are no clear answers. Some of these challenges are linked to general developments and trends in society, while others are more specific to the municipal sector. Demographic changes, increased digitisation, changes in residents’ expectations, and a possible restructuring of the sector are some of the most important challenges.</a:t>
            </a:r>
          </a:p>
          <a:p>
            <a:endParaRPr lang="nb-NO" sz="1200" b="0" i="0" kern="1200" dirty="0">
              <a:solidFill>
                <a:schemeClr val="tx1"/>
              </a:solidFill>
              <a:effectLst/>
              <a:latin typeface="+mn-lt"/>
              <a:ea typeface="+mn-ea"/>
              <a:cs typeface="+mn-cs"/>
            </a:endParaRPr>
          </a:p>
          <a:p>
            <a:r>
              <a:rPr lang="en-GB" sz="1200" b="0" i="0" dirty="0">
                <a:solidFill>
                  <a:schemeClr val="tx1"/>
                </a:solidFill>
                <a:latin typeface="+mn-lt"/>
                <a:ea typeface="+mn-ea"/>
                <a:cs typeface="+mn-cs"/>
              </a:rPr>
              <a:t>Large sections of development activities are organised as networks and meeting places where members facing similar challenges share experience and knowledge. The networks are administered through KS centrally or in the regions.</a:t>
            </a:r>
          </a:p>
          <a:p>
            <a:endParaRPr lang="nb-NO" sz="1200" b="0" i="0" kern="1200" dirty="0">
              <a:solidFill>
                <a:schemeClr val="tx1"/>
              </a:solidFill>
              <a:effectLst/>
              <a:latin typeface="+mn-lt"/>
              <a:ea typeface="+mn-ea"/>
              <a:cs typeface="+mn-cs"/>
            </a:endParaRPr>
          </a:p>
          <a:p>
            <a:r>
              <a:rPr lang="en-GB" sz="1200" b="0" i="0" dirty="0">
                <a:solidFill>
                  <a:schemeClr val="tx1"/>
                </a:solidFill>
                <a:latin typeface="+mn-lt"/>
                <a:ea typeface="+mn-ea"/>
                <a:cs typeface="+mn-cs"/>
              </a:rPr>
              <a:t>KS provides a secretariat for various collegial groups of both political and administrative managers. For instance, KS coordinates the municipal sector’s ethics committees. These environments are often consulted for advice or to test ideas in development work.</a:t>
            </a:r>
          </a:p>
          <a:p>
            <a:endParaRPr lang="nb-NO" sz="1200" b="0" i="0" kern="1200" dirty="0">
              <a:solidFill>
                <a:schemeClr val="tx1"/>
              </a:solidFill>
              <a:effectLst/>
              <a:latin typeface="+mn-lt"/>
              <a:ea typeface="+mn-ea"/>
              <a:cs typeface="+mn-cs"/>
            </a:endParaRPr>
          </a:p>
          <a:p>
            <a:r>
              <a:rPr lang="en-GB" sz="1200" b="0" i="0" dirty="0">
                <a:solidFill>
                  <a:schemeClr val="tx1"/>
                </a:solidFill>
                <a:latin typeface="+mn-lt"/>
                <a:ea typeface="+mn-ea"/>
                <a:cs typeface="+mn-cs"/>
              </a:rPr>
              <a:t>The municipal sector is strongly influenced by issues that arise from EU and EEA policies. The KS office in Brussels offers several services and has extensive expertise in these areas. The office is responsible for much of the collaboration with European sister organisations and other member organisations internationally.</a:t>
            </a:r>
          </a:p>
          <a:p>
            <a:endParaRPr lang="nb-NO"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46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en-GB" dirty="0"/>
              <a:t>Holds regular consultative meetings with the government</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en-GB" dirty="0"/>
              <a:t>Consultative meetings with the government: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kern="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Professional and political dialogue</a:t>
            </a:r>
          </a:p>
          <a:p>
            <a:pPr marL="0" indent="0">
              <a:buFont typeface="Arial" panose="020B0604020202020204" pitchFamily="34" charset="0"/>
              <a:buNone/>
            </a:pPr>
            <a:endParaRPr lang="nb-NO" dirty="0"/>
          </a:p>
          <a:p>
            <a:r>
              <a:rPr lang="en-GB" dirty="0"/>
              <a:t>First meeting: Before the government budget conference in March. Macro-framework for the municipal economy next year</a:t>
            </a:r>
          </a:p>
          <a:p>
            <a:endParaRPr lang="nb-NO" dirty="0"/>
          </a:p>
          <a:p>
            <a:r>
              <a:rPr lang="en-GB" dirty="0"/>
              <a:t>Second meeting: Before the Revised National Budget (RNB) and municipal Bill in May. Major individual cases</a:t>
            </a:r>
          </a:p>
          <a:p>
            <a:pPr lvl="1"/>
            <a:endParaRPr lang="nb-NO" dirty="0"/>
          </a:p>
          <a:p>
            <a:r>
              <a:rPr lang="en-GB" dirty="0"/>
              <a:t>Third round of meetings: in the autumn with each ministry individually. More detailed matters. </a:t>
            </a:r>
            <a:r>
              <a:rPr lang="en-GB" dirty="0">
                <a:solidFill>
                  <a:schemeClr val="tx1"/>
                </a:solidFill>
              </a:rPr>
              <a:t>For example in areas such as municipal finance, wage development, climate improvements, working environments, youth and care services.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41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245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R&amp;D scheme is intended to provide expert support for the municipal sector in dealings with the state, the </a:t>
            </a:r>
            <a:r>
              <a:rPr lang="en-GB" dirty="0" err="1"/>
              <a:t>Storting</a:t>
            </a:r>
            <a:r>
              <a:rPr lang="en-GB" dirty="0"/>
              <a:t>, business partners and players in society. The aim is to provide good tools and increased knowledge for our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en-GB" sz="1200" b="1" i="0" dirty="0">
                <a:solidFill>
                  <a:schemeClr val="tx1"/>
                </a:solidFill>
                <a:latin typeface="+mn-lt"/>
                <a:ea typeface="+mn-ea"/>
                <a:cs typeface="+mn-cs"/>
              </a:rPr>
              <a:t>ASSS </a:t>
            </a:r>
            <a:r>
              <a:rPr lang="en-GB" sz="1200" i="0" dirty="0">
                <a:solidFill>
                  <a:schemeClr val="tx1"/>
                </a:solidFill>
                <a:latin typeface="+mn-lt"/>
                <a:ea typeface="+mn-ea"/>
                <a:cs typeface="+mn-cs"/>
              </a:rPr>
              <a:t>stands for </a:t>
            </a:r>
            <a:r>
              <a:rPr lang="en-GB" sz="1200" i="1" dirty="0" err="1">
                <a:solidFill>
                  <a:schemeClr val="tx1"/>
                </a:solidFill>
                <a:latin typeface="+mn-lt"/>
                <a:ea typeface="+mn-ea"/>
                <a:cs typeface="+mn-cs"/>
              </a:rPr>
              <a:t>aggregerte</a:t>
            </a:r>
            <a:r>
              <a:rPr lang="en-GB" sz="1200" i="1" dirty="0">
                <a:solidFill>
                  <a:schemeClr val="tx1"/>
                </a:solidFill>
                <a:latin typeface="+mn-lt"/>
                <a:ea typeface="+mn-ea"/>
                <a:cs typeface="+mn-cs"/>
              </a:rPr>
              <a:t> </a:t>
            </a:r>
            <a:r>
              <a:rPr lang="en-GB" sz="1200" i="1" dirty="0" err="1">
                <a:solidFill>
                  <a:schemeClr val="tx1"/>
                </a:solidFill>
                <a:latin typeface="+mn-lt"/>
                <a:ea typeface="+mn-ea"/>
                <a:cs typeface="+mn-cs"/>
              </a:rPr>
              <a:t>styringsdata</a:t>
            </a:r>
            <a:r>
              <a:rPr lang="en-GB" sz="1200" i="1" dirty="0">
                <a:solidFill>
                  <a:schemeClr val="tx1"/>
                </a:solidFill>
                <a:latin typeface="+mn-lt"/>
                <a:ea typeface="+mn-ea"/>
                <a:cs typeface="+mn-cs"/>
              </a:rPr>
              <a:t> for </a:t>
            </a:r>
            <a:r>
              <a:rPr lang="en-GB" sz="1200" i="1" dirty="0" err="1">
                <a:solidFill>
                  <a:schemeClr val="tx1"/>
                </a:solidFill>
                <a:latin typeface="+mn-lt"/>
                <a:ea typeface="+mn-ea"/>
                <a:cs typeface="+mn-cs"/>
              </a:rPr>
              <a:t>samarbeidende</a:t>
            </a:r>
            <a:r>
              <a:rPr lang="en-GB" sz="1200" i="1" dirty="0">
                <a:solidFill>
                  <a:schemeClr val="tx1"/>
                </a:solidFill>
                <a:latin typeface="+mn-lt"/>
                <a:ea typeface="+mn-ea"/>
                <a:cs typeface="+mn-cs"/>
              </a:rPr>
              <a:t> </a:t>
            </a:r>
            <a:r>
              <a:rPr lang="en-GB" sz="1200" i="1" dirty="0" err="1">
                <a:solidFill>
                  <a:schemeClr val="tx1"/>
                </a:solidFill>
                <a:latin typeface="+mn-lt"/>
                <a:ea typeface="+mn-ea"/>
                <a:cs typeface="+mn-cs"/>
              </a:rPr>
              <a:t>storkommuner</a:t>
            </a:r>
            <a:r>
              <a:rPr lang="en-GB" sz="1200" i="0" dirty="0">
                <a:solidFill>
                  <a:schemeClr val="tx1"/>
                </a:solidFill>
                <a:latin typeface="+mn-lt"/>
                <a:ea typeface="+mn-ea"/>
                <a:cs typeface="+mn-cs"/>
              </a:rPr>
              <a:t> </a:t>
            </a:r>
            <a:r>
              <a:rPr lang="en-GB" sz="1200" b="1" i="0" dirty="0">
                <a:solidFill>
                  <a:schemeClr val="tx1"/>
                </a:solidFill>
                <a:latin typeface="+mn-lt"/>
                <a:ea typeface="+mn-ea"/>
                <a:cs typeface="+mn-cs"/>
              </a:rPr>
              <a:t>(combined management data for collaborating regional municipalities). </a:t>
            </a:r>
            <a:r>
              <a:rPr lang="en-GB" sz="1200" b="0" i="0" dirty="0">
                <a:solidFill>
                  <a:schemeClr val="tx1"/>
                </a:solidFill>
                <a:latin typeface="+mn-lt"/>
                <a:ea typeface="+mn-ea"/>
                <a:cs typeface="+mn-cs"/>
              </a:rPr>
              <a:t>ASSS is a collaboration between Bergen, </a:t>
            </a:r>
            <a:r>
              <a:rPr lang="en-GB" sz="1200" b="0" i="0" dirty="0" err="1">
                <a:solidFill>
                  <a:schemeClr val="tx1"/>
                </a:solidFill>
                <a:latin typeface="+mn-lt"/>
                <a:ea typeface="+mn-ea"/>
                <a:cs typeface="+mn-cs"/>
              </a:rPr>
              <a:t>Bærum</a:t>
            </a:r>
            <a:r>
              <a:rPr lang="en-GB" sz="1200" b="0" i="0" dirty="0">
                <a:solidFill>
                  <a:schemeClr val="tx1"/>
                </a:solidFill>
                <a:latin typeface="+mn-lt"/>
                <a:ea typeface="+mn-ea"/>
                <a:cs typeface="+mn-cs"/>
              </a:rPr>
              <a:t>, Drammen, </a:t>
            </a:r>
            <a:r>
              <a:rPr lang="en-GB" sz="1200" b="0" i="0" dirty="0" err="1">
                <a:solidFill>
                  <a:schemeClr val="tx1"/>
                </a:solidFill>
                <a:latin typeface="+mn-lt"/>
                <a:ea typeface="+mn-ea"/>
                <a:cs typeface="+mn-cs"/>
              </a:rPr>
              <a:t>Fredrikstad</a:t>
            </a:r>
            <a:r>
              <a:rPr lang="en-GB" sz="1200" b="0" i="0" dirty="0">
                <a:solidFill>
                  <a:schemeClr val="tx1"/>
                </a:solidFill>
                <a:latin typeface="+mn-lt"/>
                <a:ea typeface="+mn-ea"/>
                <a:cs typeface="+mn-cs"/>
              </a:rPr>
              <a:t>, Kristiansand, Oslo, </a:t>
            </a:r>
            <a:r>
              <a:rPr lang="en-GB" sz="1200" b="0" i="0" dirty="0" err="1">
                <a:solidFill>
                  <a:schemeClr val="tx1"/>
                </a:solidFill>
                <a:latin typeface="+mn-lt"/>
                <a:ea typeface="+mn-ea"/>
                <a:cs typeface="+mn-cs"/>
              </a:rPr>
              <a:t>Sandnes</a:t>
            </a:r>
            <a:r>
              <a:rPr lang="en-GB" sz="1200" b="0" i="0" dirty="0">
                <a:solidFill>
                  <a:schemeClr val="tx1"/>
                </a:solidFill>
                <a:latin typeface="+mn-lt"/>
                <a:ea typeface="+mn-ea"/>
                <a:cs typeface="+mn-cs"/>
              </a:rPr>
              <a:t>, Stavanger, Trondheim, </a:t>
            </a:r>
            <a:r>
              <a:rPr lang="en-GB" sz="1200" b="0" i="0" dirty="0" err="1">
                <a:solidFill>
                  <a:schemeClr val="tx1"/>
                </a:solidFill>
                <a:latin typeface="+mn-lt"/>
                <a:ea typeface="+mn-ea"/>
                <a:cs typeface="+mn-cs"/>
              </a:rPr>
              <a:t>Tromsø</a:t>
            </a:r>
            <a:r>
              <a:rPr lang="en-GB" sz="1200" b="0" i="0" dirty="0">
                <a:solidFill>
                  <a:schemeClr val="tx1"/>
                </a:solidFill>
                <a:latin typeface="+mn-lt"/>
                <a:ea typeface="+mn-ea"/>
                <a:cs typeface="+mn-cs"/>
              </a:rPr>
              <a:t> and KS. It provides data and analyses for the municipalities of their </a:t>
            </a:r>
            <a:r>
              <a:rPr lang="en-GB" sz="1200" dirty="0">
                <a:solidFill>
                  <a:schemeClr val="tx1"/>
                </a:solidFill>
                <a:latin typeface="+mn-lt"/>
                <a:ea typeface="+mn-ea"/>
                <a:cs typeface="+mn-cs"/>
              </a:rPr>
              <a:t>accounts analysis, future developments in expenditure requirements, analysis of the Norwegian Directorate for Education and Training school (UDIR) contribution index, differences in income base, expenditure requirements and use of resources, proposals for analyses of how free incomes are used, analyses of expenses for health and care services that require many resources.</a:t>
            </a:r>
            <a:r>
              <a:rPr lang="en-GB" sz="1200" b="0" i="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tx1"/>
                </a:solidFill>
                <a:latin typeface="+mn-lt"/>
                <a:ea typeface="+mn-ea"/>
                <a:cs typeface="+mn-cs"/>
              </a:rPr>
              <a:t>Status Kommune (Municipal status) </a:t>
            </a:r>
            <a:r>
              <a:rPr lang="en-GB" sz="1200" i="0" dirty="0">
                <a:solidFill>
                  <a:schemeClr val="tx1"/>
                </a:solidFill>
                <a:latin typeface="+mn-lt"/>
                <a:ea typeface="+mn-ea"/>
                <a:cs typeface="+mn-cs"/>
              </a:rPr>
              <a:t>:</a:t>
            </a:r>
            <a:r>
              <a:rPr lang="en-GB" sz="1200" b="0" i="0" dirty="0">
                <a:solidFill>
                  <a:schemeClr val="tx1"/>
                </a:solidFill>
                <a:latin typeface="+mn-lt"/>
                <a:ea typeface="+mn-ea"/>
                <a:cs typeface="+mn-cs"/>
              </a:rPr>
              <a:t> </a:t>
            </a:r>
            <a:r>
              <a:rPr lang="en-GB" sz="1200" dirty="0">
                <a:solidFill>
                  <a:schemeClr val="tx1"/>
                </a:solidFill>
                <a:latin typeface="+mn-lt"/>
                <a:ea typeface="+mn-ea"/>
                <a:cs typeface="+mn-cs"/>
              </a:rPr>
              <a:t>For the first time, KS has drawn up an overall progress report on results, development trends and challenges in the municipalities in selected areas. We have used indicators from different sources and carried out analyses to clarify these areas. Status Kommune 2019 includes familiar areas such as autonomy and local democracy, finance and demography, but also developments in the fields of climate and environment or working life in general, and some more specific areas such as digitisation and innovation. Statistics collected over time show how developments have progressed over time. It may also be necessary to form an impression of what will happen in the future, through projections. In some areas we have allowed space for both.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r>
              <a:rPr lang="en-GB" sz="1200" b="1" i="0" dirty="0">
                <a:solidFill>
                  <a:schemeClr val="tx1"/>
                </a:solidFill>
                <a:latin typeface="+mn-lt"/>
                <a:ea typeface="+mn-ea"/>
                <a:cs typeface="+mn-cs"/>
              </a:rPr>
              <a:t>Norge i tall (Norway in figures): </a:t>
            </a:r>
            <a:r>
              <a:rPr lang="en-GB" sz="1200" b="0" i="0" dirty="0">
                <a:solidFill>
                  <a:schemeClr val="tx1"/>
                </a:solidFill>
                <a:latin typeface="+mn-lt"/>
                <a:ea typeface="+mn-ea"/>
                <a:cs typeface="+mn-cs"/>
              </a:rPr>
              <a:t>Do you need to know which municipalities have property tax? Perhaps you are wondering how many immigrants there are in the most northerly municipality in Norway compared with the municipality furthest south? Or which county has fewest inhabitants? All these figures and many other statistics on Norwegian municipalities and counties can be found in “Norge i tall”.</a:t>
            </a:r>
          </a:p>
          <a:p>
            <a:r>
              <a:rPr lang="en-GB" sz="1200" b="0" i="0" dirty="0">
                <a:solidFill>
                  <a:schemeClr val="tx1"/>
                </a:solidFill>
                <a:latin typeface="+mn-lt"/>
                <a:ea typeface="+mn-ea"/>
                <a:cs typeface="+mn-cs"/>
              </a:rPr>
              <a:t>In the study tool there is an overview for the whole of Norway, or for each county or municipality. It is also possible to compare all the graphs for a pair of municipalities or counties. </a:t>
            </a:r>
          </a:p>
          <a:p>
            <a:endParaRPr lang="nb-NO" sz="1200" b="0" i="0" kern="1200" dirty="0">
              <a:solidFill>
                <a:schemeClr val="tx1"/>
              </a:solidFill>
              <a:effectLst/>
              <a:latin typeface="+mn-lt"/>
              <a:ea typeface="+mn-ea"/>
              <a:cs typeface="+mn-cs"/>
            </a:endParaRPr>
          </a:p>
          <a:p>
            <a:r>
              <a:rPr lang="en-GB" sz="1200" b="1" i="0" dirty="0">
                <a:solidFill>
                  <a:schemeClr val="tx1"/>
                </a:solidFill>
                <a:latin typeface="+mn-lt"/>
                <a:ea typeface="+mn-ea"/>
                <a:cs typeface="+mn-cs"/>
              </a:rPr>
              <a:t>What is the PAI register?</a:t>
            </a:r>
            <a:br>
              <a:rPr lang="en-GB" sz="1200" b="0" i="0" dirty="0">
                <a:solidFill>
                  <a:schemeClr val="tx1"/>
                </a:solidFill>
                <a:latin typeface="+mn-lt"/>
                <a:ea typeface="+mn-ea"/>
                <a:cs typeface="+mn-cs"/>
              </a:rPr>
            </a:br>
            <a:r>
              <a:rPr lang="en-GB" sz="1200" b="0" i="0" dirty="0">
                <a:solidFill>
                  <a:schemeClr val="tx1"/>
                </a:solidFill>
                <a:latin typeface="+mn-lt"/>
                <a:ea typeface="+mn-ea"/>
                <a:cs typeface="+mn-cs"/>
              </a:rPr>
              <a:t>The PAI register contains wage and personnel data and covers all employees in the municipal sector. This is KS' own database, which contains all the data; PAI stands for </a:t>
            </a:r>
            <a:r>
              <a:rPr lang="en-GB" sz="1200" b="0" i="1" dirty="0" err="1">
                <a:solidFill>
                  <a:schemeClr val="tx1"/>
                </a:solidFill>
                <a:latin typeface="+mn-lt"/>
                <a:ea typeface="+mn-ea"/>
                <a:cs typeface="+mn-cs"/>
              </a:rPr>
              <a:t>Personaladministrativt</a:t>
            </a:r>
            <a:r>
              <a:rPr lang="en-GB" sz="1200" b="0" i="1" dirty="0">
                <a:solidFill>
                  <a:schemeClr val="tx1"/>
                </a:solidFill>
                <a:latin typeface="+mn-lt"/>
                <a:ea typeface="+mn-ea"/>
                <a:cs typeface="+mn-cs"/>
              </a:rPr>
              <a:t> </a:t>
            </a:r>
            <a:r>
              <a:rPr lang="en-GB" sz="1200" b="0" i="1" dirty="0" err="1">
                <a:solidFill>
                  <a:schemeClr val="tx1"/>
                </a:solidFill>
                <a:latin typeface="+mn-lt"/>
                <a:ea typeface="+mn-ea"/>
                <a:cs typeface="+mn-cs"/>
              </a:rPr>
              <a:t>informasjonssystem</a:t>
            </a:r>
            <a:r>
              <a:rPr lang="en-GB" sz="1200" b="0" i="0" dirty="0">
                <a:solidFill>
                  <a:schemeClr val="tx1"/>
                </a:solidFill>
                <a:latin typeface="+mn-lt"/>
                <a:ea typeface="+mn-ea"/>
                <a:cs typeface="+mn-cs"/>
              </a:rPr>
              <a:t>. Annual versions of the PAI register have been kept, going back to 1985. As an employer organisation, KS gathers statistics on wages and personnel employed in the municipal sector, and cost calculations connected to central and local pay agreements. KS therefore collects wage and personal data on all employees in municipalities, counties and other enterprises which are part of the area negotiated by KS or KS </a:t>
            </a:r>
            <a:r>
              <a:rPr lang="en-GB" sz="1200" b="0" i="0" dirty="0" err="1">
                <a:solidFill>
                  <a:schemeClr val="tx1"/>
                </a:solidFill>
                <a:latin typeface="+mn-lt"/>
                <a:ea typeface="+mn-ea"/>
                <a:cs typeface="+mn-cs"/>
              </a:rPr>
              <a:t>Bedrift</a:t>
            </a:r>
            <a:r>
              <a:rPr lang="en-GB" sz="1200" b="0" i="0" dirty="0">
                <a:solidFill>
                  <a:schemeClr val="tx1"/>
                </a:solidFill>
                <a:latin typeface="+mn-lt"/>
                <a:ea typeface="+mn-ea"/>
                <a:cs typeface="+mn-cs"/>
              </a:rPr>
              <a:t>. Data for the City of Oslo are also included, although Oslo is not included in the KS negotiation area. This enables KS to supply figures for the whole of the municipal sector to the Technical Reporting Committee on Local Government Finances (TBU).</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en-GB" sz="1200" b="1" i="0" dirty="0">
                <a:solidFill>
                  <a:schemeClr val="tx1"/>
                </a:solidFill>
                <a:latin typeface="+mn-lt"/>
                <a:ea typeface="+mn-ea"/>
                <a:cs typeface="+mn-cs"/>
              </a:rPr>
              <a:t>The </a:t>
            </a:r>
            <a:r>
              <a:rPr lang="en-GB" sz="1200" b="1" i="0" dirty="0" err="1">
                <a:solidFill>
                  <a:schemeClr val="tx1"/>
                </a:solidFill>
                <a:latin typeface="+mn-lt"/>
                <a:ea typeface="+mn-ea"/>
                <a:cs typeface="+mn-cs"/>
              </a:rPr>
              <a:t>Kommunesektorens</a:t>
            </a:r>
            <a:r>
              <a:rPr lang="en-GB" sz="1200" b="1" i="0" dirty="0">
                <a:solidFill>
                  <a:schemeClr val="tx1"/>
                </a:solidFill>
                <a:latin typeface="+mn-lt"/>
                <a:ea typeface="+mn-ea"/>
                <a:cs typeface="+mn-cs"/>
              </a:rPr>
              <a:t> </a:t>
            </a:r>
            <a:r>
              <a:rPr lang="en-GB" sz="1200" b="1" i="0" dirty="0" err="1">
                <a:solidFill>
                  <a:schemeClr val="tx1"/>
                </a:solidFill>
                <a:latin typeface="+mn-lt"/>
                <a:ea typeface="+mn-ea"/>
                <a:cs typeface="+mn-cs"/>
              </a:rPr>
              <a:t>arbeidsgivermonitor</a:t>
            </a:r>
            <a:r>
              <a:rPr lang="en-GB" sz="1200" b="1" i="0" dirty="0">
                <a:solidFill>
                  <a:schemeClr val="tx1"/>
                </a:solidFill>
                <a:latin typeface="+mn-lt"/>
                <a:ea typeface="+mn-ea"/>
                <a:cs typeface="+mn-cs"/>
              </a:rPr>
              <a:t> </a:t>
            </a:r>
            <a:r>
              <a:rPr lang="en-GB" sz="1200" i="0" dirty="0">
                <a:solidFill>
                  <a:schemeClr val="tx1"/>
                </a:solidFill>
                <a:latin typeface="+mn-lt"/>
                <a:ea typeface="+mn-ea"/>
                <a:cs typeface="+mn-cs"/>
              </a:rPr>
              <a:t>(</a:t>
            </a:r>
            <a:r>
              <a:rPr lang="en-GB" sz="1200" i="1" dirty="0">
                <a:solidFill>
                  <a:schemeClr val="tx1"/>
                </a:solidFill>
                <a:latin typeface="+mn-lt"/>
                <a:ea typeface="+mn-ea"/>
                <a:cs typeface="+mn-cs"/>
              </a:rPr>
              <a:t>Municipal Sector employer monitor</a:t>
            </a:r>
            <a:r>
              <a:rPr lang="en-GB" sz="1200" i="0" dirty="0">
                <a:solidFill>
                  <a:schemeClr val="tx1"/>
                </a:solidFill>
                <a:latin typeface="+mn-lt"/>
                <a:ea typeface="+mn-ea"/>
                <a:cs typeface="+mn-cs"/>
              </a:rPr>
              <a:t>) is a statistical publication that describes the state and development of current topics associated with work in the sector.</a:t>
            </a:r>
            <a:r>
              <a:rPr lang="en-GB" sz="1200" b="0" i="0" dirty="0">
                <a:solidFill>
                  <a:schemeClr val="tx1"/>
                </a:solidFill>
                <a:latin typeface="+mn-lt"/>
                <a:ea typeface="+mn-ea"/>
                <a:cs typeface="+mn-cs"/>
              </a:rPr>
              <a:t> The monitor also includes key figures for each individual municipality and county. For example: how the sector is working in areas such as innovation, digitisation, full-time culture and making working life inclusive.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sz="1200" b="0" i="0" dirty="0">
              <a:solidFill>
                <a:schemeClr val="tx1"/>
              </a:solidFill>
              <a:latin typeface="+mn-lt"/>
              <a:ea typeface="+mn-ea"/>
              <a:cs typeface="+mn-cs"/>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326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dirty="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dirty="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endParaRPr lang="nb-NO" dirty="0"/>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911672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dirty="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14091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dirty="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77493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dirty="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901947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endParaRPr lang="nb-NO" dirty="0"/>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2005352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endParaRPr lang="nb-NO" dirty="0"/>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352795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28679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31.05.2022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631769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31.05.2022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29673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endParaRPr lang="nb-NO" dirty="0"/>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838747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09405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endParaRPr lang="nb-NO" dirty="0"/>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dirty="0"/>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dirty="0"/>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905498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31.05.2022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19668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31.05.2022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669605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313267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7496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05402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tel og brødteks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a:p>
        </p:txBody>
      </p:sp>
      <p:sp>
        <p:nvSpPr>
          <p:cNvPr id="3" name="Text Placeholder 2"/>
          <p:cNvSpPr>
            <a:spLocks noGrp="1"/>
          </p:cNvSpPr>
          <p:nvPr>
            <p:ph type="body" idx="1"/>
          </p:nvPr>
        </p:nvSpPr>
        <p:spPr>
          <a:xfrm>
            <a:off x="609600" y="1535114"/>
            <a:ext cx="10972800" cy="363764"/>
          </a:xfrm>
        </p:spPr>
        <p:txBody>
          <a:bodyPr anchor="t">
            <a:normAutofit/>
          </a:bodyPr>
          <a:lstStyle>
            <a:lvl1pPr marL="0" indent="0">
              <a:buNone/>
              <a:defRPr sz="20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09600" y="1898879"/>
            <a:ext cx="10972800" cy="4130675"/>
          </a:xfrm>
        </p:spPr>
        <p:txBody>
          <a:bodyPr>
            <a:normAutofit/>
          </a:bodyPr>
          <a:lstStyle>
            <a:lvl1pPr>
              <a:defRPr sz="1600"/>
            </a:lvl1pPr>
            <a:lvl2pPr marL="608400">
              <a:defRPr sz="1600"/>
            </a:lvl2pPr>
            <a:lvl3pPr marL="896400">
              <a:defRPr sz="1600"/>
            </a:lvl3pPr>
            <a:lvl4pPr marL="1184400">
              <a:defRPr sz="1600"/>
            </a:lvl4pPr>
            <a:lvl5pPr marL="1472400">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4196048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tellysbilde">
    <p:spTree>
      <p:nvGrpSpPr>
        <p:cNvPr id="1" name=""/>
        <p:cNvGrpSpPr/>
        <p:nvPr/>
      </p:nvGrpSpPr>
      <p:grpSpPr>
        <a:xfrm>
          <a:off x="0" y="0"/>
          <a:ext cx="0" cy="0"/>
          <a:chOff x="0" y="0"/>
          <a:chExt cx="0" cy="0"/>
        </a:xfrm>
      </p:grpSpPr>
      <p:sp>
        <p:nvSpPr>
          <p:cNvPr id="10" name="Rektangel 9"/>
          <p:cNvSpPr/>
          <p:nvPr/>
        </p:nvSpPr>
        <p:spPr>
          <a:xfrm>
            <a:off x="0" y="-1"/>
            <a:ext cx="12192000" cy="5856941"/>
          </a:xfrm>
          <a:prstGeom prst="rect">
            <a:avLst/>
          </a:prstGeom>
          <a:solidFill>
            <a:srgbClr val="1545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r>
              <a:rPr lang="nn-NO" dirty="0">
                <a:solidFill>
                  <a:prstClr val="white"/>
                </a:solidFill>
              </a:rPr>
              <a:t> </a:t>
            </a:r>
          </a:p>
        </p:txBody>
      </p:sp>
      <p:sp>
        <p:nvSpPr>
          <p:cNvPr id="2" name="Tittel 1"/>
          <p:cNvSpPr>
            <a:spLocks noGrp="1"/>
          </p:cNvSpPr>
          <p:nvPr>
            <p:ph type="ctrTitle"/>
          </p:nvPr>
        </p:nvSpPr>
        <p:spPr>
          <a:xfrm>
            <a:off x="549832" y="3316942"/>
            <a:ext cx="10363200" cy="1304271"/>
          </a:xfrm>
        </p:spPr>
        <p:txBody>
          <a:bodyPr anchor="t" anchorCtr="0">
            <a:normAutofit/>
          </a:bodyPr>
          <a:lstStyle>
            <a:lvl1pPr algn="l">
              <a:defRPr sz="3200">
                <a:solidFill>
                  <a:schemeClr val="bg1"/>
                </a:solidFill>
                <a:latin typeface="Helvetica"/>
                <a:cs typeface="Helvetica"/>
              </a:defRPr>
            </a:lvl1pPr>
          </a:lstStyle>
          <a:p>
            <a:r>
              <a:rPr lang="nb-NO" dirty="0"/>
              <a:t>Klikk for å redigere tittelstil</a:t>
            </a:r>
            <a:endParaRPr lang="nn-NO" dirty="0"/>
          </a:p>
        </p:txBody>
      </p:sp>
    </p:spTree>
    <p:extLst>
      <p:ext uri="{BB962C8B-B14F-4D97-AF65-F5344CB8AC3E}">
        <p14:creationId xmlns:p14="http://schemas.microsoft.com/office/powerpoint/2010/main" val="3405737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tellysbilde">
    <p:spTree>
      <p:nvGrpSpPr>
        <p:cNvPr id="1" name=""/>
        <p:cNvGrpSpPr/>
        <p:nvPr/>
      </p:nvGrpSpPr>
      <p:grpSpPr>
        <a:xfrm>
          <a:off x="0" y="0"/>
          <a:ext cx="0" cy="0"/>
          <a:chOff x="0" y="0"/>
          <a:chExt cx="0" cy="0"/>
        </a:xfrm>
      </p:grpSpPr>
      <p:sp>
        <p:nvSpPr>
          <p:cNvPr id="8" name="Rektangel 7"/>
          <p:cNvSpPr/>
          <p:nvPr/>
        </p:nvSpPr>
        <p:spPr>
          <a:xfrm>
            <a:off x="0" y="-1"/>
            <a:ext cx="12192000" cy="58569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r>
              <a:rPr lang="nn-NO" dirty="0">
                <a:solidFill>
                  <a:prstClr val="white"/>
                </a:solidFill>
              </a:rPr>
              <a:t> </a:t>
            </a:r>
          </a:p>
        </p:txBody>
      </p:sp>
      <p:sp>
        <p:nvSpPr>
          <p:cNvPr id="2" name="Tittel 1"/>
          <p:cNvSpPr>
            <a:spLocks noGrp="1"/>
          </p:cNvSpPr>
          <p:nvPr>
            <p:ph type="ctrTitle"/>
          </p:nvPr>
        </p:nvSpPr>
        <p:spPr>
          <a:xfrm>
            <a:off x="549832" y="3316942"/>
            <a:ext cx="10363200" cy="1304271"/>
          </a:xfrm>
        </p:spPr>
        <p:txBody>
          <a:bodyPr anchor="t" anchorCtr="0">
            <a:normAutofit/>
          </a:bodyPr>
          <a:lstStyle>
            <a:lvl1pPr algn="l">
              <a:defRPr sz="3200">
                <a:solidFill>
                  <a:srgbClr val="09224B"/>
                </a:solidFill>
                <a:latin typeface="Helvetica"/>
                <a:cs typeface="Helvetica"/>
              </a:defRPr>
            </a:lvl1pPr>
          </a:lstStyle>
          <a:p>
            <a:r>
              <a:rPr lang="nb-NO" dirty="0"/>
              <a:t>Klikk for å redigere tittelstil</a:t>
            </a:r>
            <a:endParaRPr lang="nn-NO" dirty="0"/>
          </a:p>
        </p:txBody>
      </p:sp>
      <p:sp>
        <p:nvSpPr>
          <p:cNvPr id="9" name="Rektangel 8"/>
          <p:cNvSpPr/>
          <p:nvPr/>
        </p:nvSpPr>
        <p:spPr>
          <a:xfrm>
            <a:off x="549832" y="5969001"/>
            <a:ext cx="2189384" cy="752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nn-NO">
              <a:solidFill>
                <a:prstClr val="white"/>
              </a:solidFill>
            </a:endParaRPr>
          </a:p>
        </p:txBody>
      </p:sp>
      <p:pic>
        <p:nvPicPr>
          <p:cNvPr id="10" name="Bilde 8" descr="KS-konsulent.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6040439"/>
            <a:ext cx="2034117" cy="638175"/>
          </a:xfrm>
          <a:prstGeom prst="rect">
            <a:avLst/>
          </a:prstGeom>
          <a:noFill/>
          <a:ln w="9525">
            <a:noFill/>
            <a:miter lim="800000"/>
            <a:headEnd/>
            <a:tailEnd/>
          </a:ln>
        </p:spPr>
      </p:pic>
    </p:spTree>
    <p:extLst>
      <p:ext uri="{BB962C8B-B14F-4D97-AF65-F5344CB8AC3E}">
        <p14:creationId xmlns:p14="http://schemas.microsoft.com/office/powerpoint/2010/main" val="2242148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10" name="Rektangel 9"/>
          <p:cNvSpPr/>
          <p:nvPr/>
        </p:nvSpPr>
        <p:spPr>
          <a:xfrm>
            <a:off x="549832" y="5664201"/>
            <a:ext cx="11642168" cy="1057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nn-NO">
              <a:solidFill>
                <a:prstClr val="white"/>
              </a:solidFill>
            </a:endParaRPr>
          </a:p>
        </p:txBody>
      </p:sp>
      <p:sp>
        <p:nvSpPr>
          <p:cNvPr id="2" name="Tittel 1"/>
          <p:cNvSpPr>
            <a:spLocks noGrp="1"/>
          </p:cNvSpPr>
          <p:nvPr>
            <p:ph type="title"/>
          </p:nvPr>
        </p:nvSpPr>
        <p:spPr>
          <a:xfrm>
            <a:off x="2054576" y="274638"/>
            <a:ext cx="9527823" cy="1143000"/>
          </a:xfrm>
        </p:spPr>
        <p:txBody>
          <a:bodyPr/>
          <a:lstStyle/>
          <a:p>
            <a:r>
              <a:rPr lang="nb-NO"/>
              <a:t>Klikk for å redigere tittelstil</a:t>
            </a:r>
            <a:endParaRPr lang="nn-NO"/>
          </a:p>
        </p:txBody>
      </p:sp>
      <p:sp>
        <p:nvSpPr>
          <p:cNvPr id="3" name="Plassholder for innhold 2"/>
          <p:cNvSpPr>
            <a:spLocks noGrp="1"/>
          </p:cNvSpPr>
          <p:nvPr>
            <p:ph idx="1"/>
          </p:nvPr>
        </p:nvSpPr>
        <p:spPr>
          <a:xfrm>
            <a:off x="2054576" y="1600201"/>
            <a:ext cx="9527824" cy="436033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sp>
        <p:nvSpPr>
          <p:cNvPr id="8" name="Rektangel 7"/>
          <p:cNvSpPr/>
          <p:nvPr/>
        </p:nvSpPr>
        <p:spPr>
          <a:xfrm>
            <a:off x="0" y="0"/>
            <a:ext cx="1828800" cy="6858000"/>
          </a:xfrm>
          <a:prstGeom prst="rect">
            <a:avLst/>
          </a:prstGeom>
          <a:solidFill>
            <a:srgbClr val="F8F8F7"/>
          </a:solidFill>
          <a:ln>
            <a:noFill/>
          </a:ln>
          <a:effectLst>
            <a:outerShdw blurRad="40000" dist="23000" dir="6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nn-NO">
              <a:solidFill>
                <a:prstClr val="white"/>
              </a:solidFill>
            </a:endParaRPr>
          </a:p>
        </p:txBody>
      </p:sp>
      <p:pic>
        <p:nvPicPr>
          <p:cNvPr id="9" name="Bilde 7" descr="KS-konsulent.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3200" y="457200"/>
            <a:ext cx="1524000" cy="477838"/>
          </a:xfrm>
          <a:prstGeom prst="rect">
            <a:avLst/>
          </a:prstGeom>
          <a:noFill/>
          <a:ln w="9525">
            <a:noFill/>
            <a:miter lim="800000"/>
            <a:headEnd/>
            <a:tailEnd/>
          </a:ln>
        </p:spPr>
      </p:pic>
    </p:spTree>
    <p:extLst>
      <p:ext uri="{BB962C8B-B14F-4D97-AF65-F5344CB8AC3E}">
        <p14:creationId xmlns:p14="http://schemas.microsoft.com/office/powerpoint/2010/main" val="4113876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1" y="274638"/>
            <a:ext cx="10972799" cy="1143000"/>
          </a:xfrm>
        </p:spPr>
        <p:txBody>
          <a:bodyPr/>
          <a:lstStyle/>
          <a:p>
            <a:r>
              <a:rPr lang="nb-NO" dirty="0"/>
              <a:t>Klikk for å redigere tittelstil</a:t>
            </a:r>
            <a:endParaRPr lang="nn-NO" dirty="0"/>
          </a:p>
        </p:txBody>
      </p:sp>
      <p:sp>
        <p:nvSpPr>
          <p:cNvPr id="3" name="Plassholder for innhold 2"/>
          <p:cNvSpPr>
            <a:spLocks noGrp="1"/>
          </p:cNvSpPr>
          <p:nvPr>
            <p:ph idx="1"/>
          </p:nvPr>
        </p:nvSpPr>
        <p:spPr>
          <a:xfrm>
            <a:off x="609600" y="1600201"/>
            <a:ext cx="10972800" cy="4171950"/>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spTree>
    <p:extLst>
      <p:ext uri="{BB962C8B-B14F-4D97-AF65-F5344CB8AC3E}">
        <p14:creationId xmlns:p14="http://schemas.microsoft.com/office/powerpoint/2010/main" val="21032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dirty="0"/>
          </a:p>
        </p:txBody>
      </p:sp>
      <p:sp>
        <p:nvSpPr>
          <p:cNvPr id="6" name="Plassholder for bunntekst 5"/>
          <p:cNvSpPr>
            <a:spLocks noGrp="1"/>
          </p:cNvSpPr>
          <p:nvPr>
            <p:ph type="ftr" sz="quarter" idx="11"/>
          </p:nvPr>
        </p:nvSpPr>
        <p:spPr/>
        <p:txBody>
          <a:bodyPr/>
          <a:lstStyle/>
          <a:p>
            <a:endParaRPr lang="nb-NO" dirty="0"/>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dirty="0"/>
          </a:p>
        </p:txBody>
      </p:sp>
    </p:spTree>
    <p:extLst>
      <p:ext uri="{BB962C8B-B14F-4D97-AF65-F5344CB8AC3E}">
        <p14:creationId xmlns:p14="http://schemas.microsoft.com/office/powerpoint/2010/main" val="1528571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cSld name="Tittel, tekst og utklipp">
    <p:spTree>
      <p:nvGrpSpPr>
        <p:cNvPr id="1" name=""/>
        <p:cNvGrpSpPr/>
        <p:nvPr/>
      </p:nvGrpSpPr>
      <p:grpSpPr>
        <a:xfrm>
          <a:off x="0" y="0"/>
          <a:ext cx="0" cy="0"/>
          <a:chOff x="0" y="0"/>
          <a:chExt cx="0" cy="0"/>
        </a:xfrm>
      </p:grpSpPr>
      <p:sp>
        <p:nvSpPr>
          <p:cNvPr id="2" name="Tittel 1"/>
          <p:cNvSpPr>
            <a:spLocks noGrp="1"/>
          </p:cNvSpPr>
          <p:nvPr>
            <p:ph type="title"/>
          </p:nvPr>
        </p:nvSpPr>
        <p:spPr>
          <a:xfrm>
            <a:off x="2133600" y="228600"/>
            <a:ext cx="9550400" cy="1143000"/>
          </a:xfrm>
        </p:spPr>
        <p:txBody>
          <a:bodyPr/>
          <a:lstStyle/>
          <a:p>
            <a:r>
              <a:rPr lang="nb-NO"/>
              <a:t>Klikk for å redigere tittelstil</a:t>
            </a:r>
          </a:p>
        </p:txBody>
      </p:sp>
      <p:sp>
        <p:nvSpPr>
          <p:cNvPr id="3" name="Plassholder for tekst 2"/>
          <p:cNvSpPr>
            <a:spLocks noGrp="1"/>
          </p:cNvSpPr>
          <p:nvPr>
            <p:ph type="body" sz="half" idx="1"/>
          </p:nvPr>
        </p:nvSpPr>
        <p:spPr>
          <a:xfrm>
            <a:off x="2133600" y="1752600"/>
            <a:ext cx="4673600" cy="4572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utklipp 3"/>
          <p:cNvSpPr>
            <a:spLocks noGrp="1"/>
          </p:cNvSpPr>
          <p:nvPr>
            <p:ph type="clipArt" sz="half" idx="2"/>
          </p:nvPr>
        </p:nvSpPr>
        <p:spPr>
          <a:xfrm>
            <a:off x="7010400" y="1752600"/>
            <a:ext cx="4673600" cy="4572000"/>
          </a:xfrm>
        </p:spPr>
        <p:txBody>
          <a:bodyPr/>
          <a:lstStyle/>
          <a:p>
            <a:pPr lvl="0"/>
            <a:endParaRPr lang="nb-NO" noProof="0"/>
          </a:p>
        </p:txBody>
      </p:sp>
      <p:sp>
        <p:nvSpPr>
          <p:cNvPr id="5" name="Rectangle 4"/>
          <p:cNvSpPr>
            <a:spLocks noGrp="1" noChangeArrowheads="1"/>
          </p:cNvSpPr>
          <p:nvPr>
            <p:ph type="ftr" sz="quarter" idx="10"/>
          </p:nvPr>
        </p:nvSpPr>
        <p:spPr>
          <a:xfrm>
            <a:off x="4064000" y="6553200"/>
            <a:ext cx="2844800" cy="304800"/>
          </a:xfrm>
          <a:prstGeom prst="rect">
            <a:avLst/>
          </a:prstGeom>
          <a:ln/>
        </p:spPr>
        <p:txBody>
          <a:bodyPr/>
          <a:lstStyle>
            <a:lvl1pPr>
              <a:defRPr/>
            </a:lvl1pPr>
          </a:lstStyle>
          <a:p>
            <a:pPr defTabSz="914400" eaLnBrk="0" fontAlgn="base" hangingPunct="0">
              <a:spcBef>
                <a:spcPct val="0"/>
              </a:spcBef>
              <a:spcAft>
                <a:spcPct val="0"/>
              </a:spcAft>
              <a:defRPr/>
            </a:pPr>
            <a:endParaRPr lang="nb-NO">
              <a:solidFill>
                <a:srgbClr val="000000"/>
              </a:solidFill>
            </a:endParaRPr>
          </a:p>
        </p:txBody>
      </p:sp>
      <p:sp>
        <p:nvSpPr>
          <p:cNvPr id="6" name="Rectangle 5"/>
          <p:cNvSpPr>
            <a:spLocks noGrp="1" noChangeArrowheads="1"/>
          </p:cNvSpPr>
          <p:nvPr>
            <p:ph type="sldNum" sz="quarter" idx="11"/>
          </p:nvPr>
        </p:nvSpPr>
        <p:spPr>
          <a:xfrm>
            <a:off x="9855200" y="6553200"/>
            <a:ext cx="2336800" cy="304800"/>
          </a:xfrm>
          <a:prstGeom prst="rect">
            <a:avLst/>
          </a:prstGeom>
          <a:ln/>
        </p:spPr>
        <p:txBody>
          <a:bodyPr/>
          <a:lstStyle>
            <a:lvl1pPr>
              <a:defRPr/>
            </a:lvl1pPr>
          </a:lstStyle>
          <a:p>
            <a:pPr defTabSz="914400" eaLnBrk="0" fontAlgn="base" hangingPunct="0">
              <a:spcBef>
                <a:spcPct val="0"/>
              </a:spcBef>
              <a:spcAft>
                <a:spcPct val="0"/>
              </a:spcAft>
              <a:defRPr/>
            </a:pPr>
            <a:fld id="{1F6D2FA0-8C04-49FB-93A8-16E27C998B23}" type="slidenum">
              <a:rPr lang="nb-NO" smtClean="0">
                <a:solidFill>
                  <a:srgbClr val="000000"/>
                </a:solidFill>
              </a:rPr>
              <a:pPr defTabSz="914400" eaLnBrk="0" fontAlgn="base" hangingPunct="0">
                <a:spcBef>
                  <a:spcPct val="0"/>
                </a:spcBef>
                <a:spcAft>
                  <a:spcPct val="0"/>
                </a:spcAft>
                <a:defRPr/>
              </a:pPr>
              <a:t>‹#›</a:t>
            </a:fld>
            <a:endParaRPr lang="nb-NO">
              <a:solidFill>
                <a:srgbClr val="000000"/>
              </a:solidFill>
            </a:endParaRPr>
          </a:p>
        </p:txBody>
      </p:sp>
    </p:spTree>
    <p:extLst>
      <p:ext uri="{BB962C8B-B14F-4D97-AF65-F5344CB8AC3E}">
        <p14:creationId xmlns:p14="http://schemas.microsoft.com/office/powerpoint/2010/main" val="3540535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800">
                <a:solidFill>
                  <a:srgbClr val="FFFFFF"/>
                </a:solidFill>
              </a:defRPr>
            </a:lvl1pPr>
          </a:lstStyle>
          <a:p>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200">
                <a:solidFill>
                  <a:srgbClr val="FFFFFF"/>
                </a:solidFill>
              </a:defRPr>
            </a:lvl1pPr>
          </a:lstStyle>
          <a:p>
            <a:endParaRPr lang="nb-NO" dirty="0"/>
          </a:p>
        </p:txBody>
      </p:sp>
      <p:pic>
        <p:nvPicPr>
          <p:cNvPr id="13" name="Bilde 12"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2015982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363546"/>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495660"/>
            <a:ext cx="10972800" cy="441425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62373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rgbClr val="E3EC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Plassholder for tittel 1"/>
          <p:cNvSpPr>
            <a:spLocks noGrp="1"/>
          </p:cNvSpPr>
          <p:nvPr>
            <p:ph type="title"/>
          </p:nvPr>
        </p:nvSpPr>
        <p:spPr>
          <a:xfrm>
            <a:off x="609600" y="363546"/>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495660"/>
            <a:ext cx="10972800" cy="441425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2572728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Eksempel bilde høyr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Plassholder for tittel 1"/>
          <p:cNvSpPr>
            <a:spLocks noGrp="1"/>
          </p:cNvSpPr>
          <p:nvPr>
            <p:ph type="title"/>
          </p:nvPr>
        </p:nvSpPr>
        <p:spPr>
          <a:xfrm>
            <a:off x="609600" y="696774"/>
            <a:ext cx="5343939" cy="913366"/>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759226"/>
            <a:ext cx="5343938" cy="415068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6096001" y="0"/>
            <a:ext cx="6096000" cy="6858000"/>
          </a:xfrm>
          <a:solidFill>
            <a:srgbClr val="E3ECED"/>
          </a:solidFill>
        </p:spPr>
        <p:txBody>
          <a:bodyPr/>
          <a:lstStyle/>
          <a:p>
            <a:r>
              <a:rPr lang="nb-NO" dirty="0"/>
              <a:t>Klikk for å sette inn bilde</a:t>
            </a:r>
          </a:p>
        </p:txBody>
      </p:sp>
    </p:spTree>
    <p:extLst>
      <p:ext uri="{BB962C8B-B14F-4D97-AF65-F5344CB8AC3E}">
        <p14:creationId xmlns:p14="http://schemas.microsoft.com/office/powerpoint/2010/main" val="568423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Eksempel bilde høyre">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456845" y="548535"/>
            <a:ext cx="5343939" cy="1172818"/>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456846" y="1759226"/>
            <a:ext cx="5343938" cy="415068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1" y="0"/>
            <a:ext cx="6096000" cy="6858000"/>
          </a:xfrm>
          <a:solidFill>
            <a:srgbClr val="E3ECED"/>
          </a:solidFill>
        </p:spPr>
        <p:txBody>
          <a:bodyPr/>
          <a:lstStyle/>
          <a:p>
            <a:r>
              <a:rPr lang="nb-NO" dirty="0"/>
              <a:t>Klikk for å sette inn bilde</a:t>
            </a:r>
          </a:p>
        </p:txBody>
      </p:sp>
    </p:spTree>
    <p:extLst>
      <p:ext uri="{BB962C8B-B14F-4D97-AF65-F5344CB8AC3E}">
        <p14:creationId xmlns:p14="http://schemas.microsoft.com/office/powerpoint/2010/main" val="2666684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ksempel bilde høyr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rgbClr val="E3EC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Plassholder for tittel 1"/>
          <p:cNvSpPr>
            <a:spLocks noGrp="1"/>
          </p:cNvSpPr>
          <p:nvPr>
            <p:ph type="title"/>
          </p:nvPr>
        </p:nvSpPr>
        <p:spPr>
          <a:xfrm>
            <a:off x="609600" y="696774"/>
            <a:ext cx="5343939" cy="913366"/>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759226"/>
            <a:ext cx="5343938" cy="415068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6096001" y="0"/>
            <a:ext cx="6096000" cy="6858000"/>
          </a:xfrm>
          <a:solidFill>
            <a:schemeClr val="bg1"/>
          </a:solidFill>
        </p:spPr>
        <p:txBody>
          <a:bodyPr/>
          <a:lstStyle/>
          <a:p>
            <a:r>
              <a:rPr lang="nb-NO" dirty="0"/>
              <a:t>Klikk for å sette inn bilde</a:t>
            </a:r>
          </a:p>
        </p:txBody>
      </p:sp>
      <p:sp>
        <p:nvSpPr>
          <p:cNvPr id="13" name="Plassholder for tittel 1">
            <a:extLst>
              <a:ext uri="{FF2B5EF4-FFF2-40B4-BE49-F238E27FC236}">
                <a16:creationId xmlns:a16="http://schemas.microsoft.com/office/drawing/2014/main" id="{559ADE44-D286-4C48-AF6F-703878012833}"/>
              </a:ext>
            </a:extLst>
          </p:cNvPr>
          <p:cNvSpPr txBox="1">
            <a:spLocks/>
          </p:cNvSpPr>
          <p:nvPr userDrawn="1"/>
        </p:nvSpPr>
        <p:spPr>
          <a:xfrm>
            <a:off x="1124619" y="319087"/>
            <a:ext cx="4780794" cy="37768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1046"/>
                </a:solidFill>
                <a:latin typeface="+mj-lt"/>
                <a:ea typeface="+mj-ea"/>
                <a:cs typeface="+mj-cs"/>
              </a:defRPr>
            </a:lvl1pPr>
          </a:lstStyle>
          <a:p>
            <a:r>
              <a:rPr lang="nb-NO" sz="1800" dirty="0"/>
              <a:t>CASE</a:t>
            </a:r>
          </a:p>
        </p:txBody>
      </p:sp>
      <p:pic>
        <p:nvPicPr>
          <p:cNvPr id="5" name="Bilde 4" descr="Et bilde som inneholder lys, tegning&#10;&#10;Automatisk generert beskrivelse">
            <a:extLst>
              <a:ext uri="{FF2B5EF4-FFF2-40B4-BE49-F238E27FC236}">
                <a16:creationId xmlns:a16="http://schemas.microsoft.com/office/drawing/2014/main" id="{BDAA196A-661F-1943-8354-6DA556F118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3566" y="319087"/>
            <a:ext cx="335213" cy="381133"/>
          </a:xfrm>
          <a:prstGeom prst="rect">
            <a:avLst/>
          </a:prstGeom>
        </p:spPr>
      </p:pic>
    </p:spTree>
    <p:extLst>
      <p:ext uri="{BB962C8B-B14F-4D97-AF65-F5344CB8AC3E}">
        <p14:creationId xmlns:p14="http://schemas.microsoft.com/office/powerpoint/2010/main" val="2198104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ksempel bilde høyr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rgbClr val="E3EC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Plassholder for tittel 1"/>
          <p:cNvSpPr>
            <a:spLocks noGrp="1"/>
          </p:cNvSpPr>
          <p:nvPr>
            <p:ph type="title"/>
          </p:nvPr>
        </p:nvSpPr>
        <p:spPr>
          <a:xfrm>
            <a:off x="6456845" y="548535"/>
            <a:ext cx="5343939" cy="1172818"/>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456846" y="1759226"/>
            <a:ext cx="5343938" cy="415068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1" y="0"/>
            <a:ext cx="6096000" cy="6858000"/>
          </a:xfrm>
          <a:solidFill>
            <a:schemeClr val="bg1"/>
          </a:solidFill>
        </p:spPr>
        <p:txBody>
          <a:bodyPr/>
          <a:lstStyle/>
          <a:p>
            <a:r>
              <a:rPr lang="nb-NO" dirty="0"/>
              <a:t>Klikk for å sette inn bilde</a:t>
            </a:r>
          </a:p>
        </p:txBody>
      </p:sp>
      <p:sp>
        <p:nvSpPr>
          <p:cNvPr id="13" name="Plassholder for tittel 1">
            <a:extLst>
              <a:ext uri="{FF2B5EF4-FFF2-40B4-BE49-F238E27FC236}">
                <a16:creationId xmlns:a16="http://schemas.microsoft.com/office/drawing/2014/main" id="{76465E12-734C-3245-9C95-4F8EED55FA64}"/>
              </a:ext>
            </a:extLst>
          </p:cNvPr>
          <p:cNvSpPr txBox="1">
            <a:spLocks/>
          </p:cNvSpPr>
          <p:nvPr userDrawn="1"/>
        </p:nvSpPr>
        <p:spPr>
          <a:xfrm>
            <a:off x="6945848" y="319087"/>
            <a:ext cx="4780794" cy="37768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1046"/>
                </a:solidFill>
                <a:latin typeface="+mj-lt"/>
                <a:ea typeface="+mj-ea"/>
                <a:cs typeface="+mj-cs"/>
              </a:defRPr>
            </a:lvl1pPr>
          </a:lstStyle>
          <a:p>
            <a:r>
              <a:rPr lang="nb-NO" sz="1800" dirty="0"/>
              <a:t>EKSEMPEL</a:t>
            </a:r>
          </a:p>
        </p:txBody>
      </p:sp>
      <p:pic>
        <p:nvPicPr>
          <p:cNvPr id="15" name="Bilde 14" descr="Et bilde som inneholder lys, tegning&#10;&#10;Automatisk generert beskrivelse">
            <a:extLst>
              <a:ext uri="{FF2B5EF4-FFF2-40B4-BE49-F238E27FC236}">
                <a16:creationId xmlns:a16="http://schemas.microsoft.com/office/drawing/2014/main" id="{D19E0E4C-2FD0-EE4A-8162-DFCEE973FC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44795" y="319087"/>
            <a:ext cx="335213" cy="381133"/>
          </a:xfrm>
          <a:prstGeom prst="rect">
            <a:avLst/>
          </a:prstGeom>
        </p:spPr>
      </p:pic>
    </p:spTree>
    <p:extLst>
      <p:ext uri="{BB962C8B-B14F-4D97-AF65-F5344CB8AC3E}">
        <p14:creationId xmlns:p14="http://schemas.microsoft.com/office/powerpoint/2010/main" val="1288502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658363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31.05.2022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095412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31.05.2022</a:t>
            </a:fld>
            <a:endParaRPr lang="nb-NO" dirty="0"/>
          </a:p>
        </p:txBody>
      </p:sp>
      <p:sp>
        <p:nvSpPr>
          <p:cNvPr id="4" name="Plassholder for bunntekst 3"/>
          <p:cNvSpPr>
            <a:spLocks noGrp="1"/>
          </p:cNvSpPr>
          <p:nvPr>
            <p:ph type="ftr" sz="quarter" idx="11"/>
          </p:nvPr>
        </p:nvSpPr>
        <p:spPr/>
        <p:txBody>
          <a:bodyPr/>
          <a:lstStyle/>
          <a:p>
            <a:endParaRPr lang="nb-NO" dirty="0"/>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dirty="0"/>
          </a:p>
        </p:txBody>
      </p:sp>
    </p:spTree>
    <p:extLst>
      <p:ext uri="{BB962C8B-B14F-4D97-AF65-F5344CB8AC3E}">
        <p14:creationId xmlns:p14="http://schemas.microsoft.com/office/powerpoint/2010/main" val="2426360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31.05.2022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34176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939021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07413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31.05.2022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402221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31.05.2022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392008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6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405350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6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90020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600">
                <a:solidFill>
                  <a:srgbClr val="001A58"/>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9505556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endParaRPr lang="nb-NO" dirty="0"/>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21423120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endParaRPr lang="nb-NO" dirty="0"/>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415374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31.05.2022</a:t>
            </a:fld>
            <a:endParaRPr lang="nb-NO" dirty="0"/>
          </a:p>
        </p:txBody>
      </p:sp>
      <p:sp>
        <p:nvSpPr>
          <p:cNvPr id="3" name="Plassholder for bunntekst 2"/>
          <p:cNvSpPr>
            <a:spLocks noGrp="1"/>
          </p:cNvSpPr>
          <p:nvPr>
            <p:ph type="ftr" sz="quarter" idx="11"/>
          </p:nvPr>
        </p:nvSpPr>
        <p:spPr/>
        <p:txBody>
          <a:bodyPr/>
          <a:lstStyle/>
          <a:p>
            <a:endParaRPr lang="nb-NO" dirty="0"/>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dirty="0"/>
          </a:p>
        </p:txBody>
      </p:sp>
    </p:spTree>
    <p:extLst>
      <p:ext uri="{BB962C8B-B14F-4D97-AF65-F5344CB8AC3E}">
        <p14:creationId xmlns:p14="http://schemas.microsoft.com/office/powerpoint/2010/main" val="392789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197940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31.05.2022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247907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31.05.2022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175597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endParaRPr lang="nb-NO" dirty="0"/>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172321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238097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31.05.2022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952181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31.05.2022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7547246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376916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873131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0011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endParaRPr lang="nb-NO" dirty="0"/>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dirty="0"/>
          </a:p>
        </p:txBody>
      </p:sp>
      <p:sp>
        <p:nvSpPr>
          <p:cNvPr id="6" name="Plassholder for bunntekst 5"/>
          <p:cNvSpPr>
            <a:spLocks noGrp="1"/>
          </p:cNvSpPr>
          <p:nvPr>
            <p:ph type="ftr" sz="quarter" idx="11"/>
          </p:nvPr>
        </p:nvSpPr>
        <p:spPr/>
        <p:txBody>
          <a:bodyPr/>
          <a:lstStyle/>
          <a:p>
            <a:endParaRPr lang="nb-NO" dirty="0"/>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dirty="0"/>
          </a:p>
        </p:txBody>
      </p:sp>
    </p:spTree>
    <p:extLst>
      <p:ext uri="{BB962C8B-B14F-4D97-AF65-F5344CB8AC3E}">
        <p14:creationId xmlns:p14="http://schemas.microsoft.com/office/powerpoint/2010/main" val="617848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Norsk TEKST UTEN KULEPUNKT">
    <p:spTree>
      <p:nvGrpSpPr>
        <p:cNvPr id="1" name=""/>
        <p:cNvGrpSpPr/>
        <p:nvPr/>
      </p:nvGrpSpPr>
      <p:grpSpPr>
        <a:xfrm>
          <a:off x="0" y="0"/>
          <a:ext cx="0" cy="0"/>
          <a:chOff x="0" y="0"/>
          <a:chExt cx="0" cy="0"/>
        </a:xfrm>
      </p:grpSpPr>
      <p:sp>
        <p:nvSpPr>
          <p:cNvPr id="4" name="TekstSylinder 3"/>
          <p:cNvSpPr txBox="1"/>
          <p:nvPr userDrawn="1"/>
        </p:nvSpPr>
        <p:spPr>
          <a:xfrm>
            <a:off x="-95250" y="-276225"/>
            <a:ext cx="4366684" cy="276225"/>
          </a:xfrm>
          <a:prstGeom prst="rect">
            <a:avLst/>
          </a:prstGeom>
          <a:noFill/>
        </p:spPr>
        <p:txBody>
          <a:bodyPr>
            <a:spAutoFit/>
          </a:bodyPr>
          <a:lstStyle/>
          <a:p>
            <a:pPr defTabSz="914400" fontAlgn="base">
              <a:spcBef>
                <a:spcPct val="0"/>
              </a:spcBef>
              <a:spcAft>
                <a:spcPct val="0"/>
              </a:spcAft>
              <a:defRPr/>
            </a:pPr>
            <a:r>
              <a:rPr lang="nb-NO" sz="1200" dirty="0">
                <a:solidFill>
                  <a:srgbClr val="000000"/>
                </a:solidFill>
                <a:latin typeface="Arial" charset="0"/>
              </a:rPr>
              <a:t>Norsk mal: Tekst uten </a:t>
            </a:r>
            <a:r>
              <a:rPr lang="nb-NO" sz="1200" dirty="0" err="1">
                <a:solidFill>
                  <a:srgbClr val="000000"/>
                </a:solidFill>
                <a:latin typeface="Arial" charset="0"/>
              </a:rPr>
              <a:t>kulepunkter</a:t>
            </a:r>
            <a:endParaRPr lang="nb-NO" sz="1200" dirty="0">
              <a:solidFill>
                <a:srgbClr val="000000"/>
              </a:solidFill>
              <a:latin typeface="Arial" charset="0"/>
            </a:endParaRPr>
          </a:p>
        </p:txBody>
      </p:sp>
      <p:sp>
        <p:nvSpPr>
          <p:cNvPr id="2" name="Tittel 1"/>
          <p:cNvSpPr>
            <a:spLocks noGrp="1"/>
          </p:cNvSpPr>
          <p:nvPr>
            <p:ph type="title"/>
          </p:nvPr>
        </p:nvSpPr>
        <p:spPr>
          <a:xfrm>
            <a:off x="1198800" y="296652"/>
            <a:ext cx="9792000" cy="1143000"/>
          </a:xfrm>
        </p:spPr>
        <p:txBody>
          <a:bodyPr/>
          <a:lstStyle>
            <a:lvl1pPr>
              <a:defRPr>
                <a:solidFill>
                  <a:schemeClr val="tx1"/>
                </a:solidFill>
              </a:defRPr>
            </a:lvl1pPr>
          </a:lstStyle>
          <a:p>
            <a:r>
              <a:rPr lang="nb-NO"/>
              <a:t>Klikk for å redigere tittelstil</a:t>
            </a:r>
            <a:endParaRPr lang="nb-NO" dirty="0"/>
          </a:p>
        </p:txBody>
      </p:sp>
      <p:sp>
        <p:nvSpPr>
          <p:cNvPr id="3" name="Plassholder for innhold 2"/>
          <p:cNvSpPr>
            <a:spLocks noGrp="1"/>
          </p:cNvSpPr>
          <p:nvPr>
            <p:ph idx="1"/>
          </p:nvPr>
        </p:nvSpPr>
        <p:spPr>
          <a:xfrm>
            <a:off x="1198800" y="1592797"/>
            <a:ext cx="9792000" cy="4525963"/>
          </a:xfrm>
        </p:spPr>
        <p:txBody>
          <a:bodyPr/>
          <a:lstStyle>
            <a:lvl1pPr>
              <a:buNone/>
              <a:defRPr/>
            </a:lvl1pPr>
            <a:lvl2pPr>
              <a:buNone/>
              <a:defRPr/>
            </a:lvl2pPr>
            <a:lvl3pPr>
              <a:buNone/>
              <a:defRPr/>
            </a:lvl3pPr>
            <a:lvl4pPr>
              <a:buNone/>
              <a:defRPr/>
            </a:lvl4pPr>
            <a:lvl5pPr>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TekstSylinder 11"/>
          <p:cNvSpPr txBox="1"/>
          <p:nvPr userDrawn="1"/>
        </p:nvSpPr>
        <p:spPr>
          <a:xfrm>
            <a:off x="-2761191" y="4725145"/>
            <a:ext cx="2448984" cy="1200329"/>
          </a:xfrm>
          <a:prstGeom prst="rect">
            <a:avLst/>
          </a:prstGeom>
          <a:noFill/>
        </p:spPr>
        <p:txBody>
          <a:bodyPr>
            <a:spAutoFit/>
          </a:bodyPr>
          <a:lstStyle/>
          <a:p>
            <a:pPr defTabSz="914400" fontAlgn="base">
              <a:spcBef>
                <a:spcPct val="0"/>
              </a:spcBef>
              <a:spcAft>
                <a:spcPct val="0"/>
              </a:spcAft>
              <a:defRPr/>
            </a:pPr>
            <a:r>
              <a:rPr lang="nb-NO" sz="1200" b="1" dirty="0">
                <a:solidFill>
                  <a:srgbClr val="000000"/>
                </a:solidFill>
                <a:latin typeface="Arial" charset="0"/>
              </a:rPr>
              <a:t>Tips bunntekst:</a:t>
            </a:r>
          </a:p>
          <a:p>
            <a:pPr defTabSz="914400" fontAlgn="base">
              <a:spcBef>
                <a:spcPct val="0"/>
              </a:spcBef>
              <a:spcAft>
                <a:spcPct val="0"/>
              </a:spcAft>
              <a:defRPr/>
            </a:pPr>
            <a:r>
              <a:rPr lang="nb-NO" sz="1200" b="1" dirty="0">
                <a:solidFill>
                  <a:srgbClr val="000000"/>
                </a:solidFill>
                <a:latin typeface="Arial" charset="0"/>
              </a:rPr>
              <a:t>For å få sidenummer, dato og tittel på presentasjon:</a:t>
            </a:r>
          </a:p>
          <a:p>
            <a:pPr defTabSz="914400" fontAlgn="base">
              <a:spcBef>
                <a:spcPct val="0"/>
              </a:spcBef>
              <a:spcAft>
                <a:spcPct val="0"/>
              </a:spcAft>
              <a:defRPr/>
            </a:pPr>
            <a:r>
              <a:rPr lang="nb-NO" sz="1200" dirty="0">
                <a:solidFill>
                  <a:srgbClr val="000000"/>
                </a:solidFill>
                <a:latin typeface="Arial" charset="0"/>
              </a:rPr>
              <a:t>Klikk  på</a:t>
            </a:r>
          </a:p>
          <a:p>
            <a:pPr defTabSz="914400" fontAlgn="base">
              <a:spcBef>
                <a:spcPct val="0"/>
              </a:spcBef>
              <a:spcAft>
                <a:spcPct val="0"/>
              </a:spcAft>
              <a:defRPr/>
            </a:pPr>
            <a:r>
              <a:rPr lang="nb-NO" sz="1200" dirty="0">
                <a:solidFill>
                  <a:srgbClr val="000000"/>
                </a:solidFill>
                <a:latin typeface="Arial" charset="0"/>
              </a:rPr>
              <a:t>”Sett Inn” -&gt; Topp og bunntekst</a:t>
            </a:r>
          </a:p>
          <a:p>
            <a:pPr defTabSz="914400" fontAlgn="base">
              <a:spcBef>
                <a:spcPct val="0"/>
              </a:spcBef>
              <a:spcAft>
                <a:spcPct val="0"/>
              </a:spcAft>
              <a:defRPr/>
            </a:pPr>
            <a:r>
              <a:rPr lang="nb-NO" sz="1200" dirty="0">
                <a:solidFill>
                  <a:srgbClr val="000000"/>
                </a:solidFill>
                <a:latin typeface="Arial" charset="0"/>
              </a:rPr>
              <a:t>- Huk av for ønsket tekst.</a:t>
            </a:r>
          </a:p>
        </p:txBody>
      </p:sp>
      <p:cxnSp>
        <p:nvCxnSpPr>
          <p:cNvPr id="13" name="Vinkel 12"/>
          <p:cNvCxnSpPr/>
          <p:nvPr userDrawn="1"/>
        </p:nvCxnSpPr>
        <p:spPr>
          <a:xfrm>
            <a:off x="-1536698"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Plassholder for dato 3"/>
          <p:cNvSpPr>
            <a:spLocks noGrp="1"/>
          </p:cNvSpPr>
          <p:nvPr>
            <p:ph type="dt" sz="half" idx="2"/>
          </p:nvPr>
        </p:nvSpPr>
        <p:spPr>
          <a:xfrm>
            <a:off x="10208407" y="6314400"/>
            <a:ext cx="1002147"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solidFill>
                  <a:srgbClr val="000000"/>
                </a:solidFill>
              </a:rPr>
              <a:pPr>
                <a:defRPr/>
              </a:pPr>
              <a:t>31. mai 2022</a:t>
            </a:fld>
            <a:endParaRPr lang="nb-NO" dirty="0">
              <a:solidFill>
                <a:srgbClr val="000000"/>
              </a:solidFill>
            </a:endParaRPr>
          </a:p>
        </p:txBody>
      </p:sp>
      <p:sp>
        <p:nvSpPr>
          <p:cNvPr id="16"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solidFill>
                  <a:srgbClr val="000000"/>
                </a:solidFill>
              </a:rPr>
              <a:t>Tittel på presentasjonen</a:t>
            </a:r>
          </a:p>
        </p:txBody>
      </p:sp>
      <p:sp>
        <p:nvSpPr>
          <p:cNvPr id="17"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solidFill>
                  <a:srgbClr val="000000"/>
                </a:solidFill>
              </a:rPr>
              <a:pPr>
                <a:defRPr/>
              </a:pPr>
              <a:t>‹#›</a:t>
            </a:fld>
            <a:endParaRPr lang="nb-NO" dirty="0">
              <a:solidFill>
                <a:srgbClr val="000000"/>
              </a:solidFill>
            </a:endParaRPr>
          </a:p>
        </p:txBody>
      </p:sp>
    </p:spTree>
    <p:extLst>
      <p:ext uri="{BB962C8B-B14F-4D97-AF65-F5344CB8AC3E}">
        <p14:creationId xmlns:p14="http://schemas.microsoft.com/office/powerpoint/2010/main" val="338115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endParaRPr lang="nb-NO" dirty="0"/>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37519683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endParaRPr lang="nb-NO" dirty="0"/>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843694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014002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31.05.2022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692986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31.05.2022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2440879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endParaRPr lang="nb-NO" dirty="0"/>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69928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7081192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31.05.2022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358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31.05.2022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09392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31.05.2022</a:t>
            </a:fld>
            <a:endParaRPr lang="nb-NO" dirty="0"/>
          </a:p>
        </p:txBody>
      </p:sp>
      <p:sp>
        <p:nvSpPr>
          <p:cNvPr id="6" name="Plassholder for bunntekst 5"/>
          <p:cNvSpPr>
            <a:spLocks noGrp="1"/>
          </p:cNvSpPr>
          <p:nvPr>
            <p:ph type="ftr" sz="quarter" idx="11"/>
          </p:nvPr>
        </p:nvSpPr>
        <p:spPr/>
        <p:txBody>
          <a:bodyPr/>
          <a:lstStyle/>
          <a:p>
            <a:endParaRPr lang="nb-NO" dirty="0"/>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dirty="0"/>
          </a:p>
        </p:txBody>
      </p:sp>
    </p:spTree>
    <p:extLst>
      <p:ext uri="{BB962C8B-B14F-4D97-AF65-F5344CB8AC3E}">
        <p14:creationId xmlns:p14="http://schemas.microsoft.com/office/powerpoint/2010/main" val="3545965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3545816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599441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78470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31.05.2022</a:t>
            </a:fld>
            <a:endParaRPr lang="nb-NO" dirty="0"/>
          </a:p>
        </p:txBody>
      </p:sp>
      <p:sp>
        <p:nvSpPr>
          <p:cNvPr id="5" name="Plassholder for bunntekst 4"/>
          <p:cNvSpPr>
            <a:spLocks noGrp="1"/>
          </p:cNvSpPr>
          <p:nvPr>
            <p:ph type="ftr" sz="quarter" idx="11"/>
          </p:nvPr>
        </p:nvSpPr>
        <p:spPr/>
        <p:txBody>
          <a:bodyPr/>
          <a:lstStyle/>
          <a:p>
            <a:endParaRPr lang="nb-NO" dirty="0"/>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dirty="0"/>
          </a:p>
        </p:txBody>
      </p:sp>
    </p:spTree>
    <p:extLst>
      <p:ext uri="{BB962C8B-B14F-4D97-AF65-F5344CB8AC3E}">
        <p14:creationId xmlns:p14="http://schemas.microsoft.com/office/powerpoint/2010/main" val="154461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31.05.2022</a:t>
            </a:fld>
            <a:endParaRPr lang="nb-NO" dirty="0"/>
          </a:p>
        </p:txBody>
      </p:sp>
      <p:sp>
        <p:nvSpPr>
          <p:cNvPr id="5" name="Plassholder for bunntekst 4"/>
          <p:cNvSpPr>
            <a:spLocks noGrp="1"/>
          </p:cNvSpPr>
          <p:nvPr>
            <p:ph type="ftr" sz="quarter" idx="11"/>
          </p:nvPr>
        </p:nvSpPr>
        <p:spPr/>
        <p:txBody>
          <a:bodyPr/>
          <a:lstStyle/>
          <a:p>
            <a:endParaRPr lang="nb-NO" dirty="0"/>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dirty="0"/>
          </a:p>
        </p:txBody>
      </p:sp>
    </p:spTree>
    <p:extLst>
      <p:ext uri="{BB962C8B-B14F-4D97-AF65-F5344CB8AC3E}">
        <p14:creationId xmlns:p14="http://schemas.microsoft.com/office/powerpoint/2010/main" val="240160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4.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6.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dirty="0"/>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dirty="0"/>
          </a:p>
        </p:txBody>
      </p:sp>
      <p:pic>
        <p:nvPicPr>
          <p:cNvPr id="8" name="Bilde 7" descr="ks_hovedlogo_rgb.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89178191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22404479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p:cNvSpPr/>
          <p:nvPr/>
        </p:nvSpPr>
        <p:spPr>
          <a:xfrm>
            <a:off x="0" y="0"/>
            <a:ext cx="12192000" cy="5867400"/>
          </a:xfrm>
          <a:prstGeom prst="rect">
            <a:avLst/>
          </a:prstGeom>
          <a:solidFill>
            <a:schemeClr val="bg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nn-NO">
              <a:solidFill>
                <a:prstClr val="white"/>
              </a:solidFill>
            </a:endParaRPr>
          </a:p>
        </p:txBody>
      </p:sp>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dirty="0"/>
              <a:t>Klikk for å redigere tittelstil</a:t>
            </a:r>
            <a:endParaRPr lang="nn-NO" dirty="0"/>
          </a:p>
        </p:txBody>
      </p:sp>
      <p:sp>
        <p:nvSpPr>
          <p:cNvPr id="3" name="Plassholder for tekst 2"/>
          <p:cNvSpPr>
            <a:spLocks noGrp="1"/>
          </p:cNvSpPr>
          <p:nvPr>
            <p:ph type="body" idx="1"/>
          </p:nvPr>
        </p:nvSpPr>
        <p:spPr>
          <a:xfrm>
            <a:off x="609600" y="1600201"/>
            <a:ext cx="10972800" cy="4174565"/>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pic>
        <p:nvPicPr>
          <p:cNvPr id="8" name="Bilde 9" descr="KS-konsulent.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9600" y="6040439"/>
            <a:ext cx="2034117" cy="638175"/>
          </a:xfrm>
          <a:prstGeom prst="rect">
            <a:avLst/>
          </a:prstGeom>
          <a:noFill/>
          <a:ln w="9525">
            <a:noFill/>
            <a:miter lim="800000"/>
            <a:headEnd/>
            <a:tailEnd/>
          </a:ln>
        </p:spPr>
      </p:pic>
    </p:spTree>
    <p:extLst>
      <p:ext uri="{BB962C8B-B14F-4D97-AF65-F5344CB8AC3E}">
        <p14:creationId xmlns:p14="http://schemas.microsoft.com/office/powerpoint/2010/main" val="24218743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lgn="l" defTabSz="457200" rtl="0" eaLnBrk="1" latinLnBrk="0" hangingPunct="1">
        <a:spcBef>
          <a:spcPct val="0"/>
        </a:spcBef>
        <a:buNone/>
        <a:defRPr sz="3200" kern="1200">
          <a:solidFill>
            <a:schemeClr val="accent4">
              <a:lumMod val="50000"/>
            </a:schemeClr>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400" kern="1200">
          <a:solidFill>
            <a:schemeClr val="accent3">
              <a:lumMod val="50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400" kern="1200">
          <a:solidFill>
            <a:schemeClr val="accent3">
              <a:lumMod val="50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accent3">
              <a:lumMod val="50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400" kern="1200">
          <a:solidFill>
            <a:schemeClr val="accent3">
              <a:lumMod val="50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400" kern="1200">
          <a:solidFill>
            <a:schemeClr val="accent3">
              <a:lumMod val="50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3ECE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366591"/>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548091"/>
            <a:ext cx="10972800" cy="432332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7670154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6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264524089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31.05.2022</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400738266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sb.no/en/statbank/"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tmp"/><Relationship Id="rId4" Type="http://schemas.openxmlformats.org/officeDocument/2006/relationships/image" Target="../media/image22.tmp"/></Relationships>
</file>

<file path=ppt/slides/_rels/slide29.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tmp"/></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tmp"/><Relationship Id="rId7" Type="http://schemas.openxmlformats.org/officeDocument/2006/relationships/image" Target="../media/image32.tm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tmp"/><Relationship Id="rId5" Type="http://schemas.openxmlformats.org/officeDocument/2006/relationships/image" Target="../media/image30.tmp"/><Relationship Id="rId4" Type="http://schemas.openxmlformats.org/officeDocument/2006/relationships/image" Target="../media/image29.tmp"/></Relationships>
</file>

<file path=ppt/slides/_rels/slide33.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5.tmp"/><Relationship Id="rId4" Type="http://schemas.openxmlformats.org/officeDocument/2006/relationships/image" Target="../media/image34.tmp"/></Relationships>
</file>

<file path=ppt/slides/_rels/slide3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ssb.no/en/api"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tm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tmp"/></Relationships>
</file>

<file path=ppt/slides/_rels/slide44.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ks.no/" TargetMode="External"/><Relationship Id="rId4" Type="http://schemas.openxmlformats.org/officeDocument/2006/relationships/image" Target="../media/image45.tmp"/></Relationships>
</file>

<file path=ppt/slides/_rels/slide45.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www.ks.no/nye-kartregioner/norge-i-tall/" TargetMode="External"/><Relationship Id="rId4" Type="http://schemas.openxmlformats.org/officeDocument/2006/relationships/image" Target="../media/image46.tmp"/></Relationships>
</file>

<file path=ppt/slides/_rels/slide46.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www.ks.no/status-kommune/kart/" TargetMode="External"/><Relationship Id="rId4" Type="http://schemas.openxmlformats.org/officeDocument/2006/relationships/image" Target="../media/image48.tmp"/></Relationships>
</file>

<file path=ppt/slides/_rels/slide47.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9.tmp"/></Relationships>
</file>

<file path=ppt/slides/_rels/slide48.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0.tm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ks.no/asss-hjem/" TargetMode="External"/><Relationship Id="rId4" Type="http://schemas.openxmlformats.org/officeDocument/2006/relationships/image" Target="../media/image51.tmp"/></Relationships>
</file>

<file path=ppt/slides/_rels/slide52.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tmp"/></Relationships>
</file>

<file path=ppt/slides/_rels/slide53.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3.tmp"/></Relationships>
</file>

<file path=ppt/slides/_rels/slide54.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4.tmp"/></Relationships>
</file>

<file path=ppt/slides/_rels/slide55.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tmp"/></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hyperlink" Target="https://infogram.com/1p77z5gryzy5rnuz57gmx0mjq0snjw6pmwg?live" TargetMode="External"/><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hyperlink" Target="https://www.ks.no/asss-hjem/asss-2021/artikler/okonomi/asss-samlet/fremtidig-utvikling-i-utgiftsbehov/" TargetMode="External"/><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hyperlink" Target="https://www.ks.no/asss-hjem/asss-2021/artikler/okonomi/asss-samlet/forskjeller-i-inntektsgrunnlag-utgiftsbehov-og-ressursbruk/" TargetMode="Externa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ks.no/asss-hjem/asss-2022/artikler/okonomi/drammen/regnskapsanalyse/" TargetMode="External"/><Relationship Id="rId7" Type="http://schemas.openxmlformats.org/officeDocument/2006/relationships/diagramColors" Target="../diagrams/colors1.xml"/><Relationship Id="rId2" Type="http://schemas.openxmlformats.org/officeDocument/2006/relationships/hyperlink" Target="https://www.ks.no/asss-hjem/asss-2022/artikler/tabeller-og-figurer/asss-samlet/asss-samlet-kommunehelse/" TargetMode="External"/><Relationship Id="rId1" Type="http://schemas.openxmlformats.org/officeDocument/2006/relationships/slideLayout" Target="../slideLayouts/slideLayout6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9.xml.rels><?xml version="1.0" encoding="UTF-8" standalone="yes"?>
<Relationships xmlns="http://schemas.openxmlformats.org/package/2006/relationships"><Relationship Id="rId3" Type="http://schemas.openxmlformats.org/officeDocument/2006/relationships/hyperlink" Target="https://www.ks.no/fagomrader/digitalisering/felleslosninger/digitalisering-i-helse-og-omsorgsektoren-e-helse/ks-kompetansenettverk-for-e-helse-ks-e-komp/kjernejournal-i-sykehjem-og-hjemmetjeneste/" TargetMode="External"/><Relationship Id="rId2" Type="http://schemas.openxmlformats.org/officeDocument/2006/relationships/image" Target="../media/image61.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664228" y="1635966"/>
            <a:ext cx="9915291" cy="2055924"/>
          </a:xfrm>
        </p:spPr>
        <p:txBody>
          <a:bodyPr/>
          <a:lstStyle/>
          <a:p>
            <a:r>
              <a:rPr lang="en-US" dirty="0"/>
              <a:t>KOSTRA – Norwegian Local Government State Reporting</a:t>
            </a:r>
            <a:br>
              <a:rPr lang="en-US" dirty="0"/>
            </a:br>
            <a:br>
              <a:rPr lang="en-US" dirty="0"/>
            </a:br>
            <a:r>
              <a:rPr lang="en-US" dirty="0"/>
              <a:t>Opens possibilities for good governance and gives citizens opportunities for insights into municipal priorities</a:t>
            </a:r>
          </a:p>
        </p:txBody>
      </p:sp>
      <p:sp>
        <p:nvSpPr>
          <p:cNvPr id="7" name="Undertittel 6"/>
          <p:cNvSpPr>
            <a:spLocks noGrp="1"/>
          </p:cNvSpPr>
          <p:nvPr>
            <p:ph type="subTitle" idx="1"/>
          </p:nvPr>
        </p:nvSpPr>
        <p:spPr>
          <a:xfrm>
            <a:off x="7081503" y="6165883"/>
            <a:ext cx="4748034" cy="475109"/>
          </a:xfrm>
        </p:spPr>
        <p:txBody>
          <a:bodyPr>
            <a:noAutofit/>
          </a:bodyPr>
          <a:lstStyle/>
          <a:p>
            <a:pPr algn="r"/>
            <a:r>
              <a:rPr lang="en-US" sz="1400" i="1" dirty="0">
                <a:solidFill>
                  <a:srgbClr val="001A58"/>
                </a:solidFill>
              </a:rPr>
              <a:t>«An independent and innovative municipal sector»</a:t>
            </a:r>
          </a:p>
        </p:txBody>
      </p:sp>
      <p:sp>
        <p:nvSpPr>
          <p:cNvPr id="2" name="TekstSylinder 1"/>
          <p:cNvSpPr txBox="1"/>
          <p:nvPr/>
        </p:nvSpPr>
        <p:spPr>
          <a:xfrm>
            <a:off x="664228" y="4198382"/>
            <a:ext cx="67088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Sigmund Engdal, special finance advisor, 31</a:t>
            </a:r>
            <a:r>
              <a:rPr kumimoji="0" lang="en-US" sz="1800" b="0" i="0" u="none" strike="noStrike" kern="1200" cap="none" spc="0" normalizeH="0" baseline="30000" noProof="0" dirty="0">
                <a:ln>
                  <a:noFill/>
                </a:ln>
                <a:solidFill>
                  <a:prstClr val="white"/>
                </a:solidFill>
                <a:effectLst/>
                <a:uLnTx/>
                <a:uFillTx/>
                <a:latin typeface="Calibri"/>
                <a:ea typeface="+mn-ea"/>
                <a:cs typeface="+mn-cs"/>
              </a:rPr>
              <a:t>st</a:t>
            </a:r>
            <a:r>
              <a:rPr kumimoji="0" lang="en-US" sz="1800" b="0" i="0" u="none" strike="noStrike" kern="1200" cap="none" spc="0" normalizeH="0" baseline="0" noProof="0" dirty="0">
                <a:ln>
                  <a:noFill/>
                </a:ln>
                <a:solidFill>
                  <a:prstClr val="white"/>
                </a:solidFill>
                <a:effectLst/>
                <a:uLnTx/>
                <a:uFillTx/>
                <a:latin typeface="Calibri"/>
                <a:ea typeface="+mn-ea"/>
                <a:cs typeface="+mn-cs"/>
              </a:rPr>
              <a:t> of May 2022</a:t>
            </a:r>
          </a:p>
        </p:txBody>
      </p:sp>
    </p:spTree>
    <p:extLst>
      <p:ext uri="{BB962C8B-B14F-4D97-AF65-F5344CB8AC3E}">
        <p14:creationId xmlns:p14="http://schemas.microsoft.com/office/powerpoint/2010/main" val="2851624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658706" y="624803"/>
            <a:ext cx="5136573" cy="727500"/>
          </a:xfrm>
        </p:spPr>
        <p:txBody>
          <a:bodyPr anchor="t">
            <a:normAutofit/>
          </a:bodyPr>
          <a:lstStyle/>
          <a:p>
            <a:r>
              <a:rPr lang="en-GB" dirty="0"/>
              <a:t>KS builds knowledge</a:t>
            </a:r>
            <a:endParaRPr lang="nb-NO" dirty="0"/>
          </a:p>
        </p:txBody>
      </p:sp>
      <p:sp>
        <p:nvSpPr>
          <p:cNvPr id="3" name="Plassholder for innhold 2"/>
          <p:cNvSpPr>
            <a:spLocks noGrp="1"/>
          </p:cNvSpPr>
          <p:nvPr>
            <p:ph sz="quarter" idx="10"/>
          </p:nvPr>
        </p:nvSpPr>
        <p:spPr>
          <a:xfrm>
            <a:off x="6658707" y="2129185"/>
            <a:ext cx="5136572" cy="3698859"/>
          </a:xfrm>
        </p:spPr>
        <p:txBody>
          <a:bodyPr>
            <a:normAutofit lnSpcReduction="10000"/>
          </a:bodyPr>
          <a:lstStyle/>
          <a:p>
            <a:r>
              <a:rPr lang="en-GB" dirty="0"/>
              <a:t>KS research and development </a:t>
            </a:r>
          </a:p>
          <a:p>
            <a:r>
              <a:rPr lang="en-GB" dirty="0"/>
              <a:t>Statistics and analysis</a:t>
            </a:r>
          </a:p>
          <a:p>
            <a:pPr lvl="1"/>
            <a:r>
              <a:rPr lang="en-GB" dirty="0"/>
              <a:t>ASSS</a:t>
            </a:r>
          </a:p>
          <a:p>
            <a:pPr lvl="1"/>
            <a:r>
              <a:rPr lang="en-GB" dirty="0"/>
              <a:t>Publication “Status Kommune”</a:t>
            </a:r>
          </a:p>
          <a:p>
            <a:pPr lvl="1"/>
            <a:r>
              <a:rPr lang="en-GB" dirty="0"/>
              <a:t>Norway in figures</a:t>
            </a:r>
            <a:br>
              <a:rPr lang="en-GB" dirty="0"/>
            </a:br>
            <a:r>
              <a:rPr lang="en-GB" dirty="0"/>
              <a:t>--------------------</a:t>
            </a:r>
          </a:p>
          <a:p>
            <a:pPr lvl="1"/>
            <a:r>
              <a:rPr lang="en-GB" dirty="0"/>
              <a:t>PAI register</a:t>
            </a:r>
          </a:p>
          <a:p>
            <a:pPr lvl="1"/>
            <a:r>
              <a:rPr lang="en-GB" dirty="0"/>
              <a:t>Employer monitor</a:t>
            </a:r>
          </a:p>
        </p:txBody>
      </p:sp>
      <p:pic>
        <p:nvPicPr>
          <p:cNvPr id="8" name="Bilde 7" descr="Et bilde som inneholder person, bærbar PC, bord, datamaskin&#10;&#10;Automatisk generert beskrivelse">
            <a:extLst>
              <a:ext uri="{FF2B5EF4-FFF2-40B4-BE49-F238E27FC236}">
                <a16:creationId xmlns:a16="http://schemas.microsoft.com/office/drawing/2014/main" id="{D29843A4-E872-794B-AC86-9F94A49DCA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43" y="0"/>
            <a:ext cx="6079958" cy="6858000"/>
          </a:xfrm>
          <a:prstGeom prst="rect">
            <a:avLst/>
          </a:prstGeom>
        </p:spPr>
      </p:pic>
    </p:spTree>
    <p:extLst>
      <p:ext uri="{BB962C8B-B14F-4D97-AF65-F5344CB8AC3E}">
        <p14:creationId xmlns:p14="http://schemas.microsoft.com/office/powerpoint/2010/main" val="250807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F3D0698-67BD-BE4C-AE48-889E12E28DC9}"/>
              </a:ext>
            </a:extLst>
          </p:cNvPr>
          <p:cNvSpPr/>
          <p:nvPr/>
        </p:nvSpPr>
        <p:spPr>
          <a:xfrm>
            <a:off x="-1954" y="0"/>
            <a:ext cx="6096000" cy="6858000"/>
          </a:xfrm>
          <a:prstGeom prst="rect">
            <a:avLst/>
          </a:prstGeom>
          <a:solidFill>
            <a:srgbClr val="E3ECED"/>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reeform 5">
            <a:extLst>
              <a:ext uri="{FF2B5EF4-FFF2-40B4-BE49-F238E27FC236}">
                <a16:creationId xmlns:a16="http://schemas.microsoft.com/office/drawing/2014/main" id="{965B1160-AB85-1545-B7BD-15C88C648408}"/>
              </a:ext>
            </a:extLst>
          </p:cNvPr>
          <p:cNvSpPr>
            <a:spLocks/>
          </p:cNvSpPr>
          <p:nvPr/>
        </p:nvSpPr>
        <p:spPr bwMode="auto">
          <a:xfrm>
            <a:off x="8394493" y="5136799"/>
            <a:ext cx="88900" cy="125413"/>
          </a:xfrm>
          <a:custGeom>
            <a:avLst/>
            <a:gdLst>
              <a:gd name="T0" fmla="*/ 26 w 56"/>
              <a:gd name="T1" fmla="*/ 0 h 79"/>
              <a:gd name="T2" fmla="*/ 28 w 56"/>
              <a:gd name="T3" fmla="*/ 3 h 79"/>
              <a:gd name="T4" fmla="*/ 36 w 56"/>
              <a:gd name="T5" fmla="*/ 7 h 79"/>
              <a:gd name="T6" fmla="*/ 36 w 56"/>
              <a:gd name="T7" fmla="*/ 10 h 79"/>
              <a:gd name="T8" fmla="*/ 37 w 56"/>
              <a:gd name="T9" fmla="*/ 14 h 79"/>
              <a:gd name="T10" fmla="*/ 41 w 56"/>
              <a:gd name="T11" fmla="*/ 18 h 79"/>
              <a:gd name="T12" fmla="*/ 42 w 56"/>
              <a:gd name="T13" fmla="*/ 24 h 79"/>
              <a:gd name="T14" fmla="*/ 42 w 56"/>
              <a:gd name="T15" fmla="*/ 28 h 79"/>
              <a:gd name="T16" fmla="*/ 45 w 56"/>
              <a:gd name="T17" fmla="*/ 35 h 79"/>
              <a:gd name="T18" fmla="*/ 51 w 56"/>
              <a:gd name="T19" fmla="*/ 40 h 79"/>
              <a:gd name="T20" fmla="*/ 54 w 56"/>
              <a:gd name="T21" fmla="*/ 41 h 79"/>
              <a:gd name="T22" fmla="*/ 55 w 56"/>
              <a:gd name="T23" fmla="*/ 42 h 79"/>
              <a:gd name="T24" fmla="*/ 56 w 56"/>
              <a:gd name="T25" fmla="*/ 49 h 79"/>
              <a:gd name="T26" fmla="*/ 55 w 56"/>
              <a:gd name="T27" fmla="*/ 49 h 79"/>
              <a:gd name="T28" fmla="*/ 54 w 56"/>
              <a:gd name="T29" fmla="*/ 50 h 79"/>
              <a:gd name="T30" fmla="*/ 54 w 56"/>
              <a:gd name="T31" fmla="*/ 53 h 79"/>
              <a:gd name="T32" fmla="*/ 53 w 56"/>
              <a:gd name="T33" fmla="*/ 55 h 79"/>
              <a:gd name="T34" fmla="*/ 50 w 56"/>
              <a:gd name="T35" fmla="*/ 64 h 79"/>
              <a:gd name="T36" fmla="*/ 53 w 56"/>
              <a:gd name="T37" fmla="*/ 77 h 79"/>
              <a:gd name="T38" fmla="*/ 53 w 56"/>
              <a:gd name="T39" fmla="*/ 78 h 79"/>
              <a:gd name="T40" fmla="*/ 46 w 56"/>
              <a:gd name="T41" fmla="*/ 79 h 79"/>
              <a:gd name="T42" fmla="*/ 42 w 56"/>
              <a:gd name="T43" fmla="*/ 79 h 79"/>
              <a:gd name="T44" fmla="*/ 40 w 56"/>
              <a:gd name="T45" fmla="*/ 79 h 79"/>
              <a:gd name="T46" fmla="*/ 36 w 56"/>
              <a:gd name="T47" fmla="*/ 78 h 79"/>
              <a:gd name="T48" fmla="*/ 33 w 56"/>
              <a:gd name="T49" fmla="*/ 77 h 79"/>
              <a:gd name="T50" fmla="*/ 31 w 56"/>
              <a:gd name="T51" fmla="*/ 76 h 79"/>
              <a:gd name="T52" fmla="*/ 32 w 56"/>
              <a:gd name="T53" fmla="*/ 73 h 79"/>
              <a:gd name="T54" fmla="*/ 33 w 56"/>
              <a:gd name="T55" fmla="*/ 69 h 79"/>
              <a:gd name="T56" fmla="*/ 31 w 56"/>
              <a:gd name="T57" fmla="*/ 63 h 79"/>
              <a:gd name="T58" fmla="*/ 31 w 56"/>
              <a:gd name="T59" fmla="*/ 59 h 79"/>
              <a:gd name="T60" fmla="*/ 25 w 56"/>
              <a:gd name="T61" fmla="*/ 56 h 79"/>
              <a:gd name="T62" fmla="*/ 22 w 56"/>
              <a:gd name="T63" fmla="*/ 55 h 79"/>
              <a:gd name="T64" fmla="*/ 21 w 56"/>
              <a:gd name="T65" fmla="*/ 54 h 79"/>
              <a:gd name="T66" fmla="*/ 17 w 56"/>
              <a:gd name="T67" fmla="*/ 58 h 79"/>
              <a:gd name="T68" fmla="*/ 17 w 56"/>
              <a:gd name="T69" fmla="*/ 54 h 79"/>
              <a:gd name="T70" fmla="*/ 16 w 56"/>
              <a:gd name="T71" fmla="*/ 53 h 79"/>
              <a:gd name="T72" fmla="*/ 16 w 56"/>
              <a:gd name="T73" fmla="*/ 51 h 79"/>
              <a:gd name="T74" fmla="*/ 17 w 56"/>
              <a:gd name="T75" fmla="*/ 47 h 79"/>
              <a:gd name="T76" fmla="*/ 13 w 56"/>
              <a:gd name="T77" fmla="*/ 40 h 79"/>
              <a:gd name="T78" fmla="*/ 12 w 56"/>
              <a:gd name="T79" fmla="*/ 37 h 79"/>
              <a:gd name="T80" fmla="*/ 0 w 56"/>
              <a:gd name="T81" fmla="*/ 27 h 79"/>
              <a:gd name="T82" fmla="*/ 14 w 56"/>
              <a:gd name="T83" fmla="*/ 14 h 79"/>
              <a:gd name="T84" fmla="*/ 13 w 56"/>
              <a:gd name="T85" fmla="*/ 4 h 79"/>
              <a:gd name="T86" fmla="*/ 16 w 56"/>
              <a:gd name="T87" fmla="*/ 0 h 79"/>
              <a:gd name="T88" fmla="*/ 26 w 56"/>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 h="79">
                <a:moveTo>
                  <a:pt x="26" y="0"/>
                </a:moveTo>
                <a:lnTo>
                  <a:pt x="28" y="3"/>
                </a:lnTo>
                <a:lnTo>
                  <a:pt x="36" y="7"/>
                </a:lnTo>
                <a:lnTo>
                  <a:pt x="36" y="10"/>
                </a:lnTo>
                <a:lnTo>
                  <a:pt x="37" y="14"/>
                </a:lnTo>
                <a:lnTo>
                  <a:pt x="41" y="18"/>
                </a:lnTo>
                <a:lnTo>
                  <a:pt x="42" y="24"/>
                </a:lnTo>
                <a:lnTo>
                  <a:pt x="42" y="28"/>
                </a:lnTo>
                <a:lnTo>
                  <a:pt x="45" y="35"/>
                </a:lnTo>
                <a:lnTo>
                  <a:pt x="51" y="40"/>
                </a:lnTo>
                <a:lnTo>
                  <a:pt x="54" y="41"/>
                </a:lnTo>
                <a:lnTo>
                  <a:pt x="55" y="42"/>
                </a:lnTo>
                <a:lnTo>
                  <a:pt x="56" y="49"/>
                </a:lnTo>
                <a:lnTo>
                  <a:pt x="55" y="49"/>
                </a:lnTo>
                <a:lnTo>
                  <a:pt x="54" y="50"/>
                </a:lnTo>
                <a:lnTo>
                  <a:pt x="54" y="53"/>
                </a:lnTo>
                <a:lnTo>
                  <a:pt x="53" y="55"/>
                </a:lnTo>
                <a:lnTo>
                  <a:pt x="50" y="64"/>
                </a:lnTo>
                <a:lnTo>
                  <a:pt x="53" y="77"/>
                </a:lnTo>
                <a:lnTo>
                  <a:pt x="53" y="78"/>
                </a:lnTo>
                <a:lnTo>
                  <a:pt x="46" y="79"/>
                </a:lnTo>
                <a:lnTo>
                  <a:pt x="42" y="79"/>
                </a:lnTo>
                <a:lnTo>
                  <a:pt x="40" y="79"/>
                </a:lnTo>
                <a:lnTo>
                  <a:pt x="36" y="78"/>
                </a:lnTo>
                <a:lnTo>
                  <a:pt x="33" y="77"/>
                </a:lnTo>
                <a:lnTo>
                  <a:pt x="31" y="76"/>
                </a:lnTo>
                <a:lnTo>
                  <a:pt x="32" y="73"/>
                </a:lnTo>
                <a:lnTo>
                  <a:pt x="33" y="69"/>
                </a:lnTo>
                <a:lnTo>
                  <a:pt x="31" y="63"/>
                </a:lnTo>
                <a:lnTo>
                  <a:pt x="31" y="59"/>
                </a:lnTo>
                <a:lnTo>
                  <a:pt x="25" y="56"/>
                </a:lnTo>
                <a:lnTo>
                  <a:pt x="22" y="55"/>
                </a:lnTo>
                <a:lnTo>
                  <a:pt x="21" y="54"/>
                </a:lnTo>
                <a:lnTo>
                  <a:pt x="17" y="58"/>
                </a:lnTo>
                <a:lnTo>
                  <a:pt x="17" y="54"/>
                </a:lnTo>
                <a:lnTo>
                  <a:pt x="16" y="53"/>
                </a:lnTo>
                <a:lnTo>
                  <a:pt x="16" y="51"/>
                </a:lnTo>
                <a:lnTo>
                  <a:pt x="17" y="47"/>
                </a:lnTo>
                <a:lnTo>
                  <a:pt x="13" y="40"/>
                </a:lnTo>
                <a:lnTo>
                  <a:pt x="12" y="37"/>
                </a:lnTo>
                <a:lnTo>
                  <a:pt x="0" y="27"/>
                </a:lnTo>
                <a:lnTo>
                  <a:pt x="14" y="14"/>
                </a:lnTo>
                <a:lnTo>
                  <a:pt x="13" y="4"/>
                </a:lnTo>
                <a:lnTo>
                  <a:pt x="16" y="0"/>
                </a:lnTo>
                <a:lnTo>
                  <a:pt x="26" y="0"/>
                </a:lnTo>
                <a:close/>
              </a:path>
            </a:pathLst>
          </a:custGeom>
          <a:solidFill>
            <a:srgbClr val="F8974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C075A80A-9713-0245-927F-F6086BC93C38}"/>
              </a:ext>
            </a:extLst>
          </p:cNvPr>
          <p:cNvSpPr>
            <a:spLocks noEditPoints="1"/>
          </p:cNvSpPr>
          <p:nvPr/>
        </p:nvSpPr>
        <p:spPr bwMode="auto">
          <a:xfrm>
            <a:off x="8399256" y="5284436"/>
            <a:ext cx="277813" cy="357188"/>
          </a:xfrm>
          <a:custGeom>
            <a:avLst/>
            <a:gdLst>
              <a:gd name="T0" fmla="*/ 57 w 175"/>
              <a:gd name="T1" fmla="*/ 170 h 225"/>
              <a:gd name="T2" fmla="*/ 50 w 175"/>
              <a:gd name="T3" fmla="*/ 186 h 225"/>
              <a:gd name="T4" fmla="*/ 45 w 175"/>
              <a:gd name="T5" fmla="*/ 177 h 225"/>
              <a:gd name="T6" fmla="*/ 51 w 175"/>
              <a:gd name="T7" fmla="*/ 169 h 225"/>
              <a:gd name="T8" fmla="*/ 27 w 175"/>
              <a:gd name="T9" fmla="*/ 164 h 225"/>
              <a:gd name="T10" fmla="*/ 0 w 175"/>
              <a:gd name="T11" fmla="*/ 83 h 225"/>
              <a:gd name="T12" fmla="*/ 7 w 175"/>
              <a:gd name="T13" fmla="*/ 81 h 225"/>
              <a:gd name="T14" fmla="*/ 163 w 175"/>
              <a:gd name="T15" fmla="*/ 36 h 225"/>
              <a:gd name="T16" fmla="*/ 153 w 175"/>
              <a:gd name="T17" fmla="*/ 36 h 225"/>
              <a:gd name="T18" fmla="*/ 144 w 175"/>
              <a:gd name="T19" fmla="*/ 41 h 225"/>
              <a:gd name="T20" fmla="*/ 142 w 175"/>
              <a:gd name="T21" fmla="*/ 53 h 225"/>
              <a:gd name="T22" fmla="*/ 147 w 175"/>
              <a:gd name="T23" fmla="*/ 75 h 225"/>
              <a:gd name="T24" fmla="*/ 149 w 175"/>
              <a:gd name="T25" fmla="*/ 98 h 225"/>
              <a:gd name="T26" fmla="*/ 154 w 175"/>
              <a:gd name="T27" fmla="*/ 110 h 225"/>
              <a:gd name="T28" fmla="*/ 154 w 175"/>
              <a:gd name="T29" fmla="*/ 131 h 225"/>
              <a:gd name="T30" fmla="*/ 150 w 175"/>
              <a:gd name="T31" fmla="*/ 140 h 225"/>
              <a:gd name="T32" fmla="*/ 147 w 175"/>
              <a:gd name="T33" fmla="*/ 152 h 225"/>
              <a:gd name="T34" fmla="*/ 147 w 175"/>
              <a:gd name="T35" fmla="*/ 160 h 225"/>
              <a:gd name="T36" fmla="*/ 144 w 175"/>
              <a:gd name="T37" fmla="*/ 168 h 225"/>
              <a:gd name="T38" fmla="*/ 145 w 175"/>
              <a:gd name="T39" fmla="*/ 174 h 225"/>
              <a:gd name="T40" fmla="*/ 136 w 175"/>
              <a:gd name="T41" fmla="*/ 187 h 225"/>
              <a:gd name="T42" fmla="*/ 134 w 175"/>
              <a:gd name="T43" fmla="*/ 198 h 225"/>
              <a:gd name="T44" fmla="*/ 133 w 175"/>
              <a:gd name="T45" fmla="*/ 207 h 225"/>
              <a:gd name="T46" fmla="*/ 129 w 175"/>
              <a:gd name="T47" fmla="*/ 219 h 225"/>
              <a:gd name="T48" fmla="*/ 121 w 175"/>
              <a:gd name="T49" fmla="*/ 220 h 225"/>
              <a:gd name="T50" fmla="*/ 119 w 175"/>
              <a:gd name="T51" fmla="*/ 220 h 225"/>
              <a:gd name="T52" fmla="*/ 113 w 175"/>
              <a:gd name="T53" fmla="*/ 223 h 225"/>
              <a:gd name="T54" fmla="*/ 107 w 175"/>
              <a:gd name="T55" fmla="*/ 221 h 225"/>
              <a:gd name="T56" fmla="*/ 103 w 175"/>
              <a:gd name="T57" fmla="*/ 209 h 225"/>
              <a:gd name="T58" fmla="*/ 103 w 175"/>
              <a:gd name="T59" fmla="*/ 198 h 225"/>
              <a:gd name="T60" fmla="*/ 106 w 175"/>
              <a:gd name="T61" fmla="*/ 196 h 225"/>
              <a:gd name="T62" fmla="*/ 101 w 175"/>
              <a:gd name="T63" fmla="*/ 181 h 225"/>
              <a:gd name="T64" fmla="*/ 90 w 175"/>
              <a:gd name="T65" fmla="*/ 164 h 225"/>
              <a:gd name="T66" fmla="*/ 76 w 175"/>
              <a:gd name="T67" fmla="*/ 170 h 225"/>
              <a:gd name="T68" fmla="*/ 71 w 175"/>
              <a:gd name="T69" fmla="*/ 151 h 225"/>
              <a:gd name="T70" fmla="*/ 69 w 175"/>
              <a:gd name="T71" fmla="*/ 151 h 225"/>
              <a:gd name="T72" fmla="*/ 55 w 175"/>
              <a:gd name="T73" fmla="*/ 160 h 225"/>
              <a:gd name="T74" fmla="*/ 43 w 175"/>
              <a:gd name="T75" fmla="*/ 146 h 225"/>
              <a:gd name="T76" fmla="*/ 36 w 175"/>
              <a:gd name="T77" fmla="*/ 145 h 225"/>
              <a:gd name="T78" fmla="*/ 30 w 175"/>
              <a:gd name="T79" fmla="*/ 147 h 225"/>
              <a:gd name="T80" fmla="*/ 23 w 175"/>
              <a:gd name="T81" fmla="*/ 140 h 225"/>
              <a:gd name="T82" fmla="*/ 18 w 175"/>
              <a:gd name="T83" fmla="*/ 117 h 225"/>
              <a:gd name="T84" fmla="*/ 18 w 175"/>
              <a:gd name="T85" fmla="*/ 108 h 225"/>
              <a:gd name="T86" fmla="*/ 9 w 175"/>
              <a:gd name="T87" fmla="*/ 110 h 225"/>
              <a:gd name="T88" fmla="*/ 10 w 175"/>
              <a:gd name="T89" fmla="*/ 83 h 225"/>
              <a:gd name="T90" fmla="*/ 14 w 175"/>
              <a:gd name="T91" fmla="*/ 69 h 225"/>
              <a:gd name="T92" fmla="*/ 25 w 175"/>
              <a:gd name="T93" fmla="*/ 67 h 225"/>
              <a:gd name="T94" fmla="*/ 33 w 175"/>
              <a:gd name="T95" fmla="*/ 49 h 225"/>
              <a:gd name="T96" fmla="*/ 38 w 175"/>
              <a:gd name="T97" fmla="*/ 43 h 225"/>
              <a:gd name="T98" fmla="*/ 41 w 175"/>
              <a:gd name="T99" fmla="*/ 36 h 225"/>
              <a:gd name="T100" fmla="*/ 50 w 175"/>
              <a:gd name="T101" fmla="*/ 32 h 225"/>
              <a:gd name="T102" fmla="*/ 55 w 175"/>
              <a:gd name="T103" fmla="*/ 17 h 225"/>
              <a:gd name="T104" fmla="*/ 73 w 175"/>
              <a:gd name="T105" fmla="*/ 17 h 225"/>
              <a:gd name="T106" fmla="*/ 88 w 175"/>
              <a:gd name="T107" fmla="*/ 3 h 225"/>
              <a:gd name="T108" fmla="*/ 102 w 175"/>
              <a:gd name="T109" fmla="*/ 20 h 225"/>
              <a:gd name="T110" fmla="*/ 115 w 175"/>
              <a:gd name="T111" fmla="*/ 40 h 225"/>
              <a:gd name="T112" fmla="*/ 122 w 175"/>
              <a:gd name="T113" fmla="*/ 36 h 225"/>
              <a:gd name="T114" fmla="*/ 136 w 175"/>
              <a:gd name="T115" fmla="*/ 29 h 225"/>
              <a:gd name="T116" fmla="*/ 157 w 175"/>
              <a:gd name="T117" fmla="*/ 2 h 225"/>
              <a:gd name="T118" fmla="*/ 173 w 175"/>
              <a:gd name="T119" fmla="*/ 9 h 225"/>
              <a:gd name="T120" fmla="*/ 173 w 175"/>
              <a:gd name="T121" fmla="*/ 20 h 225"/>
              <a:gd name="T122" fmla="*/ 172 w 175"/>
              <a:gd name="T123" fmla="*/ 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225">
                <a:moveTo>
                  <a:pt x="51" y="169"/>
                </a:moveTo>
                <a:lnTo>
                  <a:pt x="52" y="173"/>
                </a:lnTo>
                <a:lnTo>
                  <a:pt x="55" y="172"/>
                </a:lnTo>
                <a:lnTo>
                  <a:pt x="56" y="170"/>
                </a:lnTo>
                <a:lnTo>
                  <a:pt x="57" y="170"/>
                </a:lnTo>
                <a:lnTo>
                  <a:pt x="59" y="172"/>
                </a:lnTo>
                <a:lnTo>
                  <a:pt x="57" y="173"/>
                </a:lnTo>
                <a:lnTo>
                  <a:pt x="53" y="178"/>
                </a:lnTo>
                <a:lnTo>
                  <a:pt x="52" y="182"/>
                </a:lnTo>
                <a:lnTo>
                  <a:pt x="50" y="186"/>
                </a:lnTo>
                <a:lnTo>
                  <a:pt x="46" y="186"/>
                </a:lnTo>
                <a:lnTo>
                  <a:pt x="46" y="184"/>
                </a:lnTo>
                <a:lnTo>
                  <a:pt x="45" y="183"/>
                </a:lnTo>
                <a:lnTo>
                  <a:pt x="45" y="182"/>
                </a:lnTo>
                <a:lnTo>
                  <a:pt x="45" y="177"/>
                </a:lnTo>
                <a:lnTo>
                  <a:pt x="45" y="175"/>
                </a:lnTo>
                <a:lnTo>
                  <a:pt x="45" y="170"/>
                </a:lnTo>
                <a:lnTo>
                  <a:pt x="50" y="169"/>
                </a:lnTo>
                <a:lnTo>
                  <a:pt x="51" y="168"/>
                </a:lnTo>
                <a:lnTo>
                  <a:pt x="51" y="169"/>
                </a:lnTo>
                <a:close/>
                <a:moveTo>
                  <a:pt x="41" y="170"/>
                </a:moveTo>
                <a:lnTo>
                  <a:pt x="42" y="182"/>
                </a:lnTo>
                <a:lnTo>
                  <a:pt x="41" y="181"/>
                </a:lnTo>
                <a:lnTo>
                  <a:pt x="27" y="170"/>
                </a:lnTo>
                <a:lnTo>
                  <a:pt x="27" y="164"/>
                </a:lnTo>
                <a:lnTo>
                  <a:pt x="29" y="159"/>
                </a:lnTo>
                <a:lnTo>
                  <a:pt x="39" y="165"/>
                </a:lnTo>
                <a:lnTo>
                  <a:pt x="41" y="170"/>
                </a:lnTo>
                <a:close/>
                <a:moveTo>
                  <a:pt x="7" y="81"/>
                </a:moveTo>
                <a:lnTo>
                  <a:pt x="0" y="83"/>
                </a:lnTo>
                <a:lnTo>
                  <a:pt x="4" y="73"/>
                </a:lnTo>
                <a:lnTo>
                  <a:pt x="9" y="63"/>
                </a:lnTo>
                <a:lnTo>
                  <a:pt x="11" y="67"/>
                </a:lnTo>
                <a:lnTo>
                  <a:pt x="10" y="73"/>
                </a:lnTo>
                <a:lnTo>
                  <a:pt x="7" y="81"/>
                </a:lnTo>
                <a:close/>
                <a:moveTo>
                  <a:pt x="166" y="27"/>
                </a:moveTo>
                <a:lnTo>
                  <a:pt x="165" y="30"/>
                </a:lnTo>
                <a:lnTo>
                  <a:pt x="165" y="32"/>
                </a:lnTo>
                <a:lnTo>
                  <a:pt x="165" y="35"/>
                </a:lnTo>
                <a:lnTo>
                  <a:pt x="163" y="36"/>
                </a:lnTo>
                <a:lnTo>
                  <a:pt x="162" y="36"/>
                </a:lnTo>
                <a:lnTo>
                  <a:pt x="161" y="36"/>
                </a:lnTo>
                <a:lnTo>
                  <a:pt x="157" y="36"/>
                </a:lnTo>
                <a:lnTo>
                  <a:pt x="154" y="36"/>
                </a:lnTo>
                <a:lnTo>
                  <a:pt x="153" y="36"/>
                </a:lnTo>
                <a:lnTo>
                  <a:pt x="152" y="37"/>
                </a:lnTo>
                <a:lnTo>
                  <a:pt x="150" y="37"/>
                </a:lnTo>
                <a:lnTo>
                  <a:pt x="148" y="40"/>
                </a:lnTo>
                <a:lnTo>
                  <a:pt x="145" y="41"/>
                </a:lnTo>
                <a:lnTo>
                  <a:pt x="144" y="41"/>
                </a:lnTo>
                <a:lnTo>
                  <a:pt x="143" y="44"/>
                </a:lnTo>
                <a:lnTo>
                  <a:pt x="142" y="45"/>
                </a:lnTo>
                <a:lnTo>
                  <a:pt x="142" y="48"/>
                </a:lnTo>
                <a:lnTo>
                  <a:pt x="140" y="49"/>
                </a:lnTo>
                <a:lnTo>
                  <a:pt x="142" y="53"/>
                </a:lnTo>
                <a:lnTo>
                  <a:pt x="142" y="55"/>
                </a:lnTo>
                <a:lnTo>
                  <a:pt x="143" y="62"/>
                </a:lnTo>
                <a:lnTo>
                  <a:pt x="145" y="69"/>
                </a:lnTo>
                <a:lnTo>
                  <a:pt x="147" y="73"/>
                </a:lnTo>
                <a:lnTo>
                  <a:pt x="147" y="75"/>
                </a:lnTo>
                <a:lnTo>
                  <a:pt x="148" y="77"/>
                </a:lnTo>
                <a:lnTo>
                  <a:pt x="148" y="82"/>
                </a:lnTo>
                <a:lnTo>
                  <a:pt x="148" y="90"/>
                </a:lnTo>
                <a:lnTo>
                  <a:pt x="149" y="94"/>
                </a:lnTo>
                <a:lnTo>
                  <a:pt x="149" y="98"/>
                </a:lnTo>
                <a:lnTo>
                  <a:pt x="150" y="100"/>
                </a:lnTo>
                <a:lnTo>
                  <a:pt x="152" y="104"/>
                </a:lnTo>
                <a:lnTo>
                  <a:pt x="150" y="104"/>
                </a:lnTo>
                <a:lnTo>
                  <a:pt x="153" y="109"/>
                </a:lnTo>
                <a:lnTo>
                  <a:pt x="154" y="110"/>
                </a:lnTo>
                <a:lnTo>
                  <a:pt x="154" y="113"/>
                </a:lnTo>
                <a:lnTo>
                  <a:pt x="154" y="119"/>
                </a:lnTo>
                <a:lnTo>
                  <a:pt x="154" y="121"/>
                </a:lnTo>
                <a:lnTo>
                  <a:pt x="154" y="122"/>
                </a:lnTo>
                <a:lnTo>
                  <a:pt x="154" y="131"/>
                </a:lnTo>
                <a:lnTo>
                  <a:pt x="154" y="137"/>
                </a:lnTo>
                <a:lnTo>
                  <a:pt x="154" y="138"/>
                </a:lnTo>
                <a:lnTo>
                  <a:pt x="152" y="140"/>
                </a:lnTo>
                <a:lnTo>
                  <a:pt x="152" y="140"/>
                </a:lnTo>
                <a:lnTo>
                  <a:pt x="150" y="140"/>
                </a:lnTo>
                <a:lnTo>
                  <a:pt x="148" y="144"/>
                </a:lnTo>
                <a:lnTo>
                  <a:pt x="148" y="146"/>
                </a:lnTo>
                <a:lnTo>
                  <a:pt x="148" y="147"/>
                </a:lnTo>
                <a:lnTo>
                  <a:pt x="148" y="149"/>
                </a:lnTo>
                <a:lnTo>
                  <a:pt x="147" y="152"/>
                </a:lnTo>
                <a:lnTo>
                  <a:pt x="147" y="154"/>
                </a:lnTo>
                <a:lnTo>
                  <a:pt x="147" y="155"/>
                </a:lnTo>
                <a:lnTo>
                  <a:pt x="147" y="156"/>
                </a:lnTo>
                <a:lnTo>
                  <a:pt x="147" y="158"/>
                </a:lnTo>
                <a:lnTo>
                  <a:pt x="147" y="160"/>
                </a:lnTo>
                <a:lnTo>
                  <a:pt x="147" y="161"/>
                </a:lnTo>
                <a:lnTo>
                  <a:pt x="147" y="163"/>
                </a:lnTo>
                <a:lnTo>
                  <a:pt x="145" y="165"/>
                </a:lnTo>
                <a:lnTo>
                  <a:pt x="145" y="167"/>
                </a:lnTo>
                <a:lnTo>
                  <a:pt x="144" y="168"/>
                </a:lnTo>
                <a:lnTo>
                  <a:pt x="145" y="168"/>
                </a:lnTo>
                <a:lnTo>
                  <a:pt x="145" y="170"/>
                </a:lnTo>
                <a:lnTo>
                  <a:pt x="147" y="170"/>
                </a:lnTo>
                <a:lnTo>
                  <a:pt x="145" y="173"/>
                </a:lnTo>
                <a:lnTo>
                  <a:pt x="145" y="174"/>
                </a:lnTo>
                <a:lnTo>
                  <a:pt x="143" y="178"/>
                </a:lnTo>
                <a:lnTo>
                  <a:pt x="142" y="179"/>
                </a:lnTo>
                <a:lnTo>
                  <a:pt x="140" y="183"/>
                </a:lnTo>
                <a:lnTo>
                  <a:pt x="138" y="186"/>
                </a:lnTo>
                <a:lnTo>
                  <a:pt x="136" y="187"/>
                </a:lnTo>
                <a:lnTo>
                  <a:pt x="135" y="192"/>
                </a:lnTo>
                <a:lnTo>
                  <a:pt x="135" y="193"/>
                </a:lnTo>
                <a:lnTo>
                  <a:pt x="134" y="196"/>
                </a:lnTo>
                <a:lnTo>
                  <a:pt x="134" y="197"/>
                </a:lnTo>
                <a:lnTo>
                  <a:pt x="134" y="198"/>
                </a:lnTo>
                <a:lnTo>
                  <a:pt x="134" y="200"/>
                </a:lnTo>
                <a:lnTo>
                  <a:pt x="134" y="201"/>
                </a:lnTo>
                <a:lnTo>
                  <a:pt x="134" y="201"/>
                </a:lnTo>
                <a:lnTo>
                  <a:pt x="134" y="206"/>
                </a:lnTo>
                <a:lnTo>
                  <a:pt x="133" y="207"/>
                </a:lnTo>
                <a:lnTo>
                  <a:pt x="131" y="210"/>
                </a:lnTo>
                <a:lnTo>
                  <a:pt x="131" y="211"/>
                </a:lnTo>
                <a:lnTo>
                  <a:pt x="130" y="211"/>
                </a:lnTo>
                <a:lnTo>
                  <a:pt x="129" y="213"/>
                </a:lnTo>
                <a:lnTo>
                  <a:pt x="129" y="219"/>
                </a:lnTo>
                <a:lnTo>
                  <a:pt x="125" y="218"/>
                </a:lnTo>
                <a:lnTo>
                  <a:pt x="125" y="219"/>
                </a:lnTo>
                <a:lnTo>
                  <a:pt x="124" y="219"/>
                </a:lnTo>
                <a:lnTo>
                  <a:pt x="122" y="220"/>
                </a:lnTo>
                <a:lnTo>
                  <a:pt x="121" y="220"/>
                </a:lnTo>
                <a:lnTo>
                  <a:pt x="120" y="221"/>
                </a:lnTo>
                <a:lnTo>
                  <a:pt x="120" y="223"/>
                </a:lnTo>
                <a:lnTo>
                  <a:pt x="120" y="221"/>
                </a:lnTo>
                <a:lnTo>
                  <a:pt x="119" y="221"/>
                </a:lnTo>
                <a:lnTo>
                  <a:pt x="119" y="220"/>
                </a:lnTo>
                <a:lnTo>
                  <a:pt x="117" y="223"/>
                </a:lnTo>
                <a:lnTo>
                  <a:pt x="116" y="220"/>
                </a:lnTo>
                <a:lnTo>
                  <a:pt x="115" y="220"/>
                </a:lnTo>
                <a:lnTo>
                  <a:pt x="113" y="221"/>
                </a:lnTo>
                <a:lnTo>
                  <a:pt x="113" y="223"/>
                </a:lnTo>
                <a:lnTo>
                  <a:pt x="112" y="224"/>
                </a:lnTo>
                <a:lnTo>
                  <a:pt x="112" y="225"/>
                </a:lnTo>
                <a:lnTo>
                  <a:pt x="111" y="225"/>
                </a:lnTo>
                <a:lnTo>
                  <a:pt x="110" y="224"/>
                </a:lnTo>
                <a:lnTo>
                  <a:pt x="107" y="221"/>
                </a:lnTo>
                <a:lnTo>
                  <a:pt x="106" y="221"/>
                </a:lnTo>
                <a:lnTo>
                  <a:pt x="103" y="221"/>
                </a:lnTo>
                <a:lnTo>
                  <a:pt x="103" y="215"/>
                </a:lnTo>
                <a:lnTo>
                  <a:pt x="103" y="210"/>
                </a:lnTo>
                <a:lnTo>
                  <a:pt x="103" y="209"/>
                </a:lnTo>
                <a:lnTo>
                  <a:pt x="103" y="207"/>
                </a:lnTo>
                <a:lnTo>
                  <a:pt x="103" y="205"/>
                </a:lnTo>
                <a:lnTo>
                  <a:pt x="103" y="201"/>
                </a:lnTo>
                <a:lnTo>
                  <a:pt x="103" y="200"/>
                </a:lnTo>
                <a:lnTo>
                  <a:pt x="103" y="198"/>
                </a:lnTo>
                <a:lnTo>
                  <a:pt x="103" y="197"/>
                </a:lnTo>
                <a:lnTo>
                  <a:pt x="105" y="198"/>
                </a:lnTo>
                <a:lnTo>
                  <a:pt x="106" y="198"/>
                </a:lnTo>
                <a:lnTo>
                  <a:pt x="107" y="197"/>
                </a:lnTo>
                <a:lnTo>
                  <a:pt x="106" y="196"/>
                </a:lnTo>
                <a:lnTo>
                  <a:pt x="106" y="195"/>
                </a:lnTo>
                <a:lnTo>
                  <a:pt x="103" y="190"/>
                </a:lnTo>
                <a:lnTo>
                  <a:pt x="102" y="183"/>
                </a:lnTo>
                <a:lnTo>
                  <a:pt x="101" y="182"/>
                </a:lnTo>
                <a:lnTo>
                  <a:pt x="101" y="181"/>
                </a:lnTo>
                <a:lnTo>
                  <a:pt x="99" y="175"/>
                </a:lnTo>
                <a:lnTo>
                  <a:pt x="97" y="169"/>
                </a:lnTo>
                <a:lnTo>
                  <a:pt x="97" y="167"/>
                </a:lnTo>
                <a:lnTo>
                  <a:pt x="97" y="165"/>
                </a:lnTo>
                <a:lnTo>
                  <a:pt x="90" y="164"/>
                </a:lnTo>
                <a:lnTo>
                  <a:pt x="87" y="165"/>
                </a:lnTo>
                <a:lnTo>
                  <a:pt x="84" y="167"/>
                </a:lnTo>
                <a:lnTo>
                  <a:pt x="79" y="168"/>
                </a:lnTo>
                <a:lnTo>
                  <a:pt x="78" y="168"/>
                </a:lnTo>
                <a:lnTo>
                  <a:pt x="76" y="170"/>
                </a:lnTo>
                <a:lnTo>
                  <a:pt x="74" y="170"/>
                </a:lnTo>
                <a:lnTo>
                  <a:pt x="73" y="169"/>
                </a:lnTo>
                <a:lnTo>
                  <a:pt x="73" y="163"/>
                </a:lnTo>
                <a:lnTo>
                  <a:pt x="70" y="160"/>
                </a:lnTo>
                <a:lnTo>
                  <a:pt x="71" y="151"/>
                </a:lnTo>
                <a:lnTo>
                  <a:pt x="71" y="149"/>
                </a:lnTo>
                <a:lnTo>
                  <a:pt x="73" y="145"/>
                </a:lnTo>
                <a:lnTo>
                  <a:pt x="73" y="144"/>
                </a:lnTo>
                <a:lnTo>
                  <a:pt x="67" y="144"/>
                </a:lnTo>
                <a:lnTo>
                  <a:pt x="69" y="151"/>
                </a:lnTo>
                <a:lnTo>
                  <a:pt x="66" y="152"/>
                </a:lnTo>
                <a:lnTo>
                  <a:pt x="62" y="154"/>
                </a:lnTo>
                <a:lnTo>
                  <a:pt x="62" y="155"/>
                </a:lnTo>
                <a:lnTo>
                  <a:pt x="57" y="161"/>
                </a:lnTo>
                <a:lnTo>
                  <a:pt x="55" y="160"/>
                </a:lnTo>
                <a:lnTo>
                  <a:pt x="52" y="156"/>
                </a:lnTo>
                <a:lnTo>
                  <a:pt x="51" y="155"/>
                </a:lnTo>
                <a:lnTo>
                  <a:pt x="50" y="149"/>
                </a:lnTo>
                <a:lnTo>
                  <a:pt x="47" y="146"/>
                </a:lnTo>
                <a:lnTo>
                  <a:pt x="43" y="146"/>
                </a:lnTo>
                <a:lnTo>
                  <a:pt x="41" y="154"/>
                </a:lnTo>
                <a:lnTo>
                  <a:pt x="38" y="156"/>
                </a:lnTo>
                <a:lnTo>
                  <a:pt x="36" y="155"/>
                </a:lnTo>
                <a:lnTo>
                  <a:pt x="37" y="150"/>
                </a:lnTo>
                <a:lnTo>
                  <a:pt x="36" y="145"/>
                </a:lnTo>
                <a:lnTo>
                  <a:pt x="36" y="141"/>
                </a:lnTo>
                <a:lnTo>
                  <a:pt x="34" y="141"/>
                </a:lnTo>
                <a:lnTo>
                  <a:pt x="33" y="142"/>
                </a:lnTo>
                <a:lnTo>
                  <a:pt x="32" y="144"/>
                </a:lnTo>
                <a:lnTo>
                  <a:pt x="30" y="147"/>
                </a:lnTo>
                <a:lnTo>
                  <a:pt x="27" y="149"/>
                </a:lnTo>
                <a:lnTo>
                  <a:pt x="25" y="146"/>
                </a:lnTo>
                <a:lnTo>
                  <a:pt x="23" y="145"/>
                </a:lnTo>
                <a:lnTo>
                  <a:pt x="23" y="141"/>
                </a:lnTo>
                <a:lnTo>
                  <a:pt x="23" y="140"/>
                </a:lnTo>
                <a:lnTo>
                  <a:pt x="20" y="135"/>
                </a:lnTo>
                <a:lnTo>
                  <a:pt x="14" y="132"/>
                </a:lnTo>
                <a:lnTo>
                  <a:pt x="14" y="124"/>
                </a:lnTo>
                <a:lnTo>
                  <a:pt x="15" y="122"/>
                </a:lnTo>
                <a:lnTo>
                  <a:pt x="18" y="117"/>
                </a:lnTo>
                <a:lnTo>
                  <a:pt x="19" y="114"/>
                </a:lnTo>
                <a:lnTo>
                  <a:pt x="24" y="109"/>
                </a:lnTo>
                <a:lnTo>
                  <a:pt x="20" y="109"/>
                </a:lnTo>
                <a:lnTo>
                  <a:pt x="19" y="109"/>
                </a:lnTo>
                <a:lnTo>
                  <a:pt x="18" y="108"/>
                </a:lnTo>
                <a:lnTo>
                  <a:pt x="16" y="105"/>
                </a:lnTo>
                <a:lnTo>
                  <a:pt x="15" y="106"/>
                </a:lnTo>
                <a:lnTo>
                  <a:pt x="11" y="112"/>
                </a:lnTo>
                <a:lnTo>
                  <a:pt x="10" y="113"/>
                </a:lnTo>
                <a:lnTo>
                  <a:pt x="9" y="110"/>
                </a:lnTo>
                <a:lnTo>
                  <a:pt x="7" y="104"/>
                </a:lnTo>
                <a:lnTo>
                  <a:pt x="7" y="92"/>
                </a:lnTo>
                <a:lnTo>
                  <a:pt x="7" y="90"/>
                </a:lnTo>
                <a:lnTo>
                  <a:pt x="9" y="85"/>
                </a:lnTo>
                <a:lnTo>
                  <a:pt x="10" y="83"/>
                </a:lnTo>
                <a:lnTo>
                  <a:pt x="11" y="81"/>
                </a:lnTo>
                <a:lnTo>
                  <a:pt x="11" y="80"/>
                </a:lnTo>
                <a:lnTo>
                  <a:pt x="13" y="73"/>
                </a:lnTo>
                <a:lnTo>
                  <a:pt x="14" y="71"/>
                </a:lnTo>
                <a:lnTo>
                  <a:pt x="14" y="69"/>
                </a:lnTo>
                <a:lnTo>
                  <a:pt x="14" y="67"/>
                </a:lnTo>
                <a:lnTo>
                  <a:pt x="15" y="67"/>
                </a:lnTo>
                <a:lnTo>
                  <a:pt x="18" y="72"/>
                </a:lnTo>
                <a:lnTo>
                  <a:pt x="20" y="69"/>
                </a:lnTo>
                <a:lnTo>
                  <a:pt x="25" y="67"/>
                </a:lnTo>
                <a:lnTo>
                  <a:pt x="25" y="59"/>
                </a:lnTo>
                <a:lnTo>
                  <a:pt x="27" y="58"/>
                </a:lnTo>
                <a:lnTo>
                  <a:pt x="27" y="54"/>
                </a:lnTo>
                <a:lnTo>
                  <a:pt x="27" y="50"/>
                </a:lnTo>
                <a:lnTo>
                  <a:pt x="33" y="49"/>
                </a:lnTo>
                <a:lnTo>
                  <a:pt x="34" y="49"/>
                </a:lnTo>
                <a:lnTo>
                  <a:pt x="36" y="46"/>
                </a:lnTo>
                <a:lnTo>
                  <a:pt x="34" y="46"/>
                </a:lnTo>
                <a:lnTo>
                  <a:pt x="37" y="43"/>
                </a:lnTo>
                <a:lnTo>
                  <a:pt x="38" y="43"/>
                </a:lnTo>
                <a:lnTo>
                  <a:pt x="38" y="41"/>
                </a:lnTo>
                <a:lnTo>
                  <a:pt x="38" y="40"/>
                </a:lnTo>
                <a:lnTo>
                  <a:pt x="41" y="39"/>
                </a:lnTo>
                <a:lnTo>
                  <a:pt x="41" y="37"/>
                </a:lnTo>
                <a:lnTo>
                  <a:pt x="41" y="36"/>
                </a:lnTo>
                <a:lnTo>
                  <a:pt x="45" y="35"/>
                </a:lnTo>
                <a:lnTo>
                  <a:pt x="46" y="34"/>
                </a:lnTo>
                <a:lnTo>
                  <a:pt x="47" y="32"/>
                </a:lnTo>
                <a:lnTo>
                  <a:pt x="48" y="29"/>
                </a:lnTo>
                <a:lnTo>
                  <a:pt x="50" y="32"/>
                </a:lnTo>
                <a:lnTo>
                  <a:pt x="51" y="30"/>
                </a:lnTo>
                <a:lnTo>
                  <a:pt x="52" y="26"/>
                </a:lnTo>
                <a:lnTo>
                  <a:pt x="51" y="25"/>
                </a:lnTo>
                <a:lnTo>
                  <a:pt x="50" y="21"/>
                </a:lnTo>
                <a:lnTo>
                  <a:pt x="55" y="17"/>
                </a:lnTo>
                <a:lnTo>
                  <a:pt x="61" y="20"/>
                </a:lnTo>
                <a:lnTo>
                  <a:pt x="65" y="17"/>
                </a:lnTo>
                <a:lnTo>
                  <a:pt x="70" y="17"/>
                </a:lnTo>
                <a:lnTo>
                  <a:pt x="70" y="20"/>
                </a:lnTo>
                <a:lnTo>
                  <a:pt x="73" y="17"/>
                </a:lnTo>
                <a:lnTo>
                  <a:pt x="74" y="22"/>
                </a:lnTo>
                <a:lnTo>
                  <a:pt x="82" y="22"/>
                </a:lnTo>
                <a:lnTo>
                  <a:pt x="84" y="22"/>
                </a:lnTo>
                <a:lnTo>
                  <a:pt x="87" y="4"/>
                </a:lnTo>
                <a:lnTo>
                  <a:pt x="88" y="3"/>
                </a:lnTo>
                <a:lnTo>
                  <a:pt x="89" y="2"/>
                </a:lnTo>
                <a:lnTo>
                  <a:pt x="92" y="3"/>
                </a:lnTo>
                <a:lnTo>
                  <a:pt x="94" y="4"/>
                </a:lnTo>
                <a:lnTo>
                  <a:pt x="101" y="7"/>
                </a:lnTo>
                <a:lnTo>
                  <a:pt x="102" y="20"/>
                </a:lnTo>
                <a:lnTo>
                  <a:pt x="103" y="22"/>
                </a:lnTo>
                <a:lnTo>
                  <a:pt x="106" y="23"/>
                </a:lnTo>
                <a:lnTo>
                  <a:pt x="115" y="31"/>
                </a:lnTo>
                <a:lnTo>
                  <a:pt x="119" y="40"/>
                </a:lnTo>
                <a:lnTo>
                  <a:pt x="115" y="40"/>
                </a:lnTo>
                <a:lnTo>
                  <a:pt x="115" y="46"/>
                </a:lnTo>
                <a:lnTo>
                  <a:pt x="116" y="48"/>
                </a:lnTo>
                <a:lnTo>
                  <a:pt x="120" y="45"/>
                </a:lnTo>
                <a:lnTo>
                  <a:pt x="124" y="41"/>
                </a:lnTo>
                <a:lnTo>
                  <a:pt x="122" y="36"/>
                </a:lnTo>
                <a:lnTo>
                  <a:pt x="124" y="36"/>
                </a:lnTo>
                <a:lnTo>
                  <a:pt x="128" y="35"/>
                </a:lnTo>
                <a:lnTo>
                  <a:pt x="130" y="34"/>
                </a:lnTo>
                <a:lnTo>
                  <a:pt x="134" y="27"/>
                </a:lnTo>
                <a:lnTo>
                  <a:pt x="136" y="29"/>
                </a:lnTo>
                <a:lnTo>
                  <a:pt x="140" y="21"/>
                </a:lnTo>
                <a:lnTo>
                  <a:pt x="144" y="17"/>
                </a:lnTo>
                <a:lnTo>
                  <a:pt x="142" y="12"/>
                </a:lnTo>
                <a:lnTo>
                  <a:pt x="150" y="8"/>
                </a:lnTo>
                <a:lnTo>
                  <a:pt x="157" y="2"/>
                </a:lnTo>
                <a:lnTo>
                  <a:pt x="173" y="0"/>
                </a:lnTo>
                <a:lnTo>
                  <a:pt x="172" y="2"/>
                </a:lnTo>
                <a:lnTo>
                  <a:pt x="173" y="6"/>
                </a:lnTo>
                <a:lnTo>
                  <a:pt x="173" y="8"/>
                </a:lnTo>
                <a:lnTo>
                  <a:pt x="173" y="9"/>
                </a:lnTo>
                <a:lnTo>
                  <a:pt x="172" y="11"/>
                </a:lnTo>
                <a:lnTo>
                  <a:pt x="172" y="12"/>
                </a:lnTo>
                <a:lnTo>
                  <a:pt x="173" y="14"/>
                </a:lnTo>
                <a:lnTo>
                  <a:pt x="173" y="17"/>
                </a:lnTo>
                <a:lnTo>
                  <a:pt x="173" y="20"/>
                </a:lnTo>
                <a:lnTo>
                  <a:pt x="173" y="22"/>
                </a:lnTo>
                <a:lnTo>
                  <a:pt x="173" y="23"/>
                </a:lnTo>
                <a:lnTo>
                  <a:pt x="175" y="23"/>
                </a:lnTo>
                <a:lnTo>
                  <a:pt x="173" y="25"/>
                </a:lnTo>
                <a:lnTo>
                  <a:pt x="172" y="25"/>
                </a:lnTo>
                <a:lnTo>
                  <a:pt x="167" y="25"/>
                </a:lnTo>
                <a:lnTo>
                  <a:pt x="166" y="27"/>
                </a:lnTo>
                <a:close/>
              </a:path>
            </a:pathLst>
          </a:custGeom>
          <a:solidFill>
            <a:srgbClr val="F8974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7">
            <a:extLst>
              <a:ext uri="{FF2B5EF4-FFF2-40B4-BE49-F238E27FC236}">
                <a16:creationId xmlns:a16="http://schemas.microsoft.com/office/drawing/2014/main" id="{30E5A4D3-8920-2C4B-876C-6A2296012BD3}"/>
              </a:ext>
            </a:extLst>
          </p:cNvPr>
          <p:cNvSpPr>
            <a:spLocks noEditPoints="1"/>
          </p:cNvSpPr>
          <p:nvPr/>
        </p:nvSpPr>
        <p:spPr bwMode="auto">
          <a:xfrm>
            <a:off x="8361156" y="4955824"/>
            <a:ext cx="312738" cy="442913"/>
          </a:xfrm>
          <a:custGeom>
            <a:avLst/>
            <a:gdLst>
              <a:gd name="T0" fmla="*/ 30 w 197"/>
              <a:gd name="T1" fmla="*/ 173 h 279"/>
              <a:gd name="T2" fmla="*/ 19 w 197"/>
              <a:gd name="T3" fmla="*/ 181 h 279"/>
              <a:gd name="T4" fmla="*/ 19 w 197"/>
              <a:gd name="T5" fmla="*/ 200 h 279"/>
              <a:gd name="T6" fmla="*/ 3 w 197"/>
              <a:gd name="T7" fmla="*/ 196 h 279"/>
              <a:gd name="T8" fmla="*/ 1 w 197"/>
              <a:gd name="T9" fmla="*/ 184 h 279"/>
              <a:gd name="T10" fmla="*/ 0 w 197"/>
              <a:gd name="T11" fmla="*/ 179 h 279"/>
              <a:gd name="T12" fmla="*/ 3 w 197"/>
              <a:gd name="T13" fmla="*/ 172 h 279"/>
              <a:gd name="T14" fmla="*/ 5 w 197"/>
              <a:gd name="T15" fmla="*/ 155 h 279"/>
              <a:gd name="T16" fmla="*/ 20 w 197"/>
              <a:gd name="T17" fmla="*/ 137 h 279"/>
              <a:gd name="T18" fmla="*/ 38 w 197"/>
              <a:gd name="T19" fmla="*/ 161 h 279"/>
              <a:gd name="T20" fmla="*/ 38 w 197"/>
              <a:gd name="T21" fmla="*/ 172 h 279"/>
              <a:gd name="T22" fmla="*/ 153 w 197"/>
              <a:gd name="T23" fmla="*/ 80 h 279"/>
              <a:gd name="T24" fmla="*/ 159 w 197"/>
              <a:gd name="T25" fmla="*/ 100 h 279"/>
              <a:gd name="T26" fmla="*/ 158 w 197"/>
              <a:gd name="T27" fmla="*/ 110 h 279"/>
              <a:gd name="T28" fmla="*/ 174 w 197"/>
              <a:gd name="T29" fmla="*/ 129 h 279"/>
              <a:gd name="T30" fmla="*/ 187 w 197"/>
              <a:gd name="T31" fmla="*/ 150 h 279"/>
              <a:gd name="T32" fmla="*/ 183 w 197"/>
              <a:gd name="T33" fmla="*/ 174 h 279"/>
              <a:gd name="T34" fmla="*/ 187 w 197"/>
              <a:gd name="T35" fmla="*/ 195 h 279"/>
              <a:gd name="T36" fmla="*/ 190 w 197"/>
              <a:gd name="T37" fmla="*/ 197 h 279"/>
              <a:gd name="T38" fmla="*/ 194 w 197"/>
              <a:gd name="T39" fmla="*/ 202 h 279"/>
              <a:gd name="T40" fmla="*/ 197 w 197"/>
              <a:gd name="T41" fmla="*/ 207 h 279"/>
              <a:gd name="T42" fmla="*/ 168 w 197"/>
              <a:gd name="T43" fmla="*/ 224 h 279"/>
              <a:gd name="T44" fmla="*/ 154 w 197"/>
              <a:gd name="T45" fmla="*/ 241 h 279"/>
              <a:gd name="T46" fmla="*/ 148 w 197"/>
              <a:gd name="T47" fmla="*/ 248 h 279"/>
              <a:gd name="T48" fmla="*/ 139 w 197"/>
              <a:gd name="T49" fmla="*/ 247 h 279"/>
              <a:gd name="T50" fmla="*/ 127 w 197"/>
              <a:gd name="T51" fmla="*/ 229 h 279"/>
              <a:gd name="T52" fmla="*/ 116 w 197"/>
              <a:gd name="T53" fmla="*/ 210 h 279"/>
              <a:gd name="T54" fmla="*/ 108 w 197"/>
              <a:gd name="T55" fmla="*/ 229 h 279"/>
              <a:gd name="T56" fmla="*/ 94 w 197"/>
              <a:gd name="T57" fmla="*/ 227 h 279"/>
              <a:gd name="T58" fmla="*/ 79 w 197"/>
              <a:gd name="T59" fmla="*/ 224 h 279"/>
              <a:gd name="T60" fmla="*/ 75 w 197"/>
              <a:gd name="T61" fmla="*/ 237 h 279"/>
              <a:gd name="T62" fmla="*/ 70 w 197"/>
              <a:gd name="T63" fmla="*/ 241 h 279"/>
              <a:gd name="T64" fmla="*/ 65 w 197"/>
              <a:gd name="T65" fmla="*/ 246 h 279"/>
              <a:gd name="T66" fmla="*/ 61 w 197"/>
              <a:gd name="T67" fmla="*/ 250 h 279"/>
              <a:gd name="T68" fmla="*/ 57 w 197"/>
              <a:gd name="T69" fmla="*/ 256 h 279"/>
              <a:gd name="T70" fmla="*/ 49 w 197"/>
              <a:gd name="T71" fmla="*/ 266 h 279"/>
              <a:gd name="T72" fmla="*/ 39 w 197"/>
              <a:gd name="T73" fmla="*/ 274 h 279"/>
              <a:gd name="T74" fmla="*/ 33 w 197"/>
              <a:gd name="T75" fmla="*/ 259 h 279"/>
              <a:gd name="T76" fmla="*/ 35 w 197"/>
              <a:gd name="T77" fmla="*/ 237 h 279"/>
              <a:gd name="T78" fmla="*/ 29 w 197"/>
              <a:gd name="T79" fmla="*/ 215 h 279"/>
              <a:gd name="T80" fmla="*/ 30 w 197"/>
              <a:gd name="T81" fmla="*/ 202 h 279"/>
              <a:gd name="T82" fmla="*/ 37 w 197"/>
              <a:gd name="T83" fmla="*/ 184 h 279"/>
              <a:gd name="T84" fmla="*/ 44 w 197"/>
              <a:gd name="T85" fmla="*/ 188 h 279"/>
              <a:gd name="T86" fmla="*/ 43 w 197"/>
              <a:gd name="T87" fmla="*/ 204 h 279"/>
              <a:gd name="T88" fmla="*/ 47 w 197"/>
              <a:gd name="T89" fmla="*/ 218 h 279"/>
              <a:gd name="T90" fmla="*/ 47 w 197"/>
              <a:gd name="T91" fmla="*/ 207 h 279"/>
              <a:gd name="T92" fmla="*/ 52 w 197"/>
              <a:gd name="T93" fmla="*/ 191 h 279"/>
              <a:gd name="T94" fmla="*/ 61 w 197"/>
              <a:gd name="T95" fmla="*/ 193 h 279"/>
              <a:gd name="T96" fmla="*/ 74 w 197"/>
              <a:gd name="T97" fmla="*/ 191 h 279"/>
              <a:gd name="T98" fmla="*/ 75 w 197"/>
              <a:gd name="T99" fmla="*/ 164 h 279"/>
              <a:gd name="T100" fmla="*/ 75 w 197"/>
              <a:gd name="T101" fmla="*/ 155 h 279"/>
              <a:gd name="T102" fmla="*/ 63 w 197"/>
              <a:gd name="T103" fmla="*/ 138 h 279"/>
              <a:gd name="T104" fmla="*/ 57 w 197"/>
              <a:gd name="T105" fmla="*/ 121 h 279"/>
              <a:gd name="T106" fmla="*/ 51 w 197"/>
              <a:gd name="T107" fmla="*/ 109 h 279"/>
              <a:gd name="T108" fmla="*/ 54 w 197"/>
              <a:gd name="T109" fmla="*/ 109 h 279"/>
              <a:gd name="T110" fmla="*/ 60 w 197"/>
              <a:gd name="T111" fmla="*/ 105 h 279"/>
              <a:gd name="T112" fmla="*/ 67 w 197"/>
              <a:gd name="T113" fmla="*/ 80 h 279"/>
              <a:gd name="T114" fmla="*/ 79 w 197"/>
              <a:gd name="T115" fmla="*/ 50 h 279"/>
              <a:gd name="T116" fmla="*/ 54 w 197"/>
              <a:gd name="T117" fmla="*/ 26 h 279"/>
              <a:gd name="T118" fmla="*/ 83 w 197"/>
              <a:gd name="T119" fmla="*/ 32 h 279"/>
              <a:gd name="T120" fmla="*/ 104 w 197"/>
              <a:gd name="T121" fmla="*/ 21 h 279"/>
              <a:gd name="T122" fmla="*/ 112 w 197"/>
              <a:gd name="T123" fmla="*/ 0 h 279"/>
              <a:gd name="T124" fmla="*/ 122 w 197"/>
              <a:gd name="T125" fmla="*/ 2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 h="279">
                <a:moveTo>
                  <a:pt x="38" y="172"/>
                </a:moveTo>
                <a:lnTo>
                  <a:pt x="35" y="177"/>
                </a:lnTo>
                <a:lnTo>
                  <a:pt x="31" y="174"/>
                </a:lnTo>
                <a:lnTo>
                  <a:pt x="30" y="173"/>
                </a:lnTo>
                <a:lnTo>
                  <a:pt x="25" y="175"/>
                </a:lnTo>
                <a:lnTo>
                  <a:pt x="23" y="177"/>
                </a:lnTo>
                <a:lnTo>
                  <a:pt x="21" y="177"/>
                </a:lnTo>
                <a:lnTo>
                  <a:pt x="19" y="181"/>
                </a:lnTo>
                <a:lnTo>
                  <a:pt x="17" y="187"/>
                </a:lnTo>
                <a:lnTo>
                  <a:pt x="16" y="193"/>
                </a:lnTo>
                <a:lnTo>
                  <a:pt x="17" y="200"/>
                </a:lnTo>
                <a:lnTo>
                  <a:pt x="19" y="200"/>
                </a:lnTo>
                <a:lnTo>
                  <a:pt x="10" y="201"/>
                </a:lnTo>
                <a:lnTo>
                  <a:pt x="8" y="201"/>
                </a:lnTo>
                <a:lnTo>
                  <a:pt x="7" y="198"/>
                </a:lnTo>
                <a:lnTo>
                  <a:pt x="3" y="196"/>
                </a:lnTo>
                <a:lnTo>
                  <a:pt x="0" y="195"/>
                </a:lnTo>
                <a:lnTo>
                  <a:pt x="2" y="190"/>
                </a:lnTo>
                <a:lnTo>
                  <a:pt x="2" y="187"/>
                </a:lnTo>
                <a:lnTo>
                  <a:pt x="1" y="184"/>
                </a:lnTo>
                <a:lnTo>
                  <a:pt x="1" y="183"/>
                </a:lnTo>
                <a:lnTo>
                  <a:pt x="0" y="182"/>
                </a:lnTo>
                <a:lnTo>
                  <a:pt x="0" y="181"/>
                </a:lnTo>
                <a:lnTo>
                  <a:pt x="0" y="179"/>
                </a:lnTo>
                <a:lnTo>
                  <a:pt x="0" y="177"/>
                </a:lnTo>
                <a:lnTo>
                  <a:pt x="2" y="174"/>
                </a:lnTo>
                <a:lnTo>
                  <a:pt x="2" y="173"/>
                </a:lnTo>
                <a:lnTo>
                  <a:pt x="3" y="172"/>
                </a:lnTo>
                <a:lnTo>
                  <a:pt x="5" y="170"/>
                </a:lnTo>
                <a:lnTo>
                  <a:pt x="5" y="168"/>
                </a:lnTo>
                <a:lnTo>
                  <a:pt x="3" y="155"/>
                </a:lnTo>
                <a:lnTo>
                  <a:pt x="5" y="155"/>
                </a:lnTo>
                <a:lnTo>
                  <a:pt x="7" y="150"/>
                </a:lnTo>
                <a:lnTo>
                  <a:pt x="12" y="146"/>
                </a:lnTo>
                <a:lnTo>
                  <a:pt x="15" y="137"/>
                </a:lnTo>
                <a:lnTo>
                  <a:pt x="20" y="137"/>
                </a:lnTo>
                <a:lnTo>
                  <a:pt x="21" y="141"/>
                </a:lnTo>
                <a:lnTo>
                  <a:pt x="33" y="151"/>
                </a:lnTo>
                <a:lnTo>
                  <a:pt x="34" y="154"/>
                </a:lnTo>
                <a:lnTo>
                  <a:pt x="38" y="161"/>
                </a:lnTo>
                <a:lnTo>
                  <a:pt x="37" y="165"/>
                </a:lnTo>
                <a:lnTo>
                  <a:pt x="37" y="167"/>
                </a:lnTo>
                <a:lnTo>
                  <a:pt x="38" y="168"/>
                </a:lnTo>
                <a:lnTo>
                  <a:pt x="38" y="172"/>
                </a:lnTo>
                <a:close/>
                <a:moveTo>
                  <a:pt x="126" y="32"/>
                </a:moveTo>
                <a:lnTo>
                  <a:pt x="132" y="39"/>
                </a:lnTo>
                <a:lnTo>
                  <a:pt x="141" y="66"/>
                </a:lnTo>
                <a:lnTo>
                  <a:pt x="153" y="80"/>
                </a:lnTo>
                <a:lnTo>
                  <a:pt x="162" y="87"/>
                </a:lnTo>
                <a:lnTo>
                  <a:pt x="162" y="91"/>
                </a:lnTo>
                <a:lnTo>
                  <a:pt x="160" y="92"/>
                </a:lnTo>
                <a:lnTo>
                  <a:pt x="159" y="100"/>
                </a:lnTo>
                <a:lnTo>
                  <a:pt x="158" y="104"/>
                </a:lnTo>
                <a:lnTo>
                  <a:pt x="158" y="105"/>
                </a:lnTo>
                <a:lnTo>
                  <a:pt x="158" y="110"/>
                </a:lnTo>
                <a:lnTo>
                  <a:pt x="158" y="110"/>
                </a:lnTo>
                <a:lnTo>
                  <a:pt x="159" y="112"/>
                </a:lnTo>
                <a:lnTo>
                  <a:pt x="159" y="114"/>
                </a:lnTo>
                <a:lnTo>
                  <a:pt x="173" y="128"/>
                </a:lnTo>
                <a:lnTo>
                  <a:pt x="174" y="129"/>
                </a:lnTo>
                <a:lnTo>
                  <a:pt x="180" y="132"/>
                </a:lnTo>
                <a:lnTo>
                  <a:pt x="183" y="144"/>
                </a:lnTo>
                <a:lnTo>
                  <a:pt x="187" y="142"/>
                </a:lnTo>
                <a:lnTo>
                  <a:pt x="187" y="150"/>
                </a:lnTo>
                <a:lnTo>
                  <a:pt x="189" y="151"/>
                </a:lnTo>
                <a:lnTo>
                  <a:pt x="183" y="163"/>
                </a:lnTo>
                <a:lnTo>
                  <a:pt x="186" y="173"/>
                </a:lnTo>
                <a:lnTo>
                  <a:pt x="183" y="174"/>
                </a:lnTo>
                <a:lnTo>
                  <a:pt x="185" y="182"/>
                </a:lnTo>
                <a:lnTo>
                  <a:pt x="185" y="183"/>
                </a:lnTo>
                <a:lnTo>
                  <a:pt x="186" y="188"/>
                </a:lnTo>
                <a:lnTo>
                  <a:pt x="187" y="195"/>
                </a:lnTo>
                <a:lnTo>
                  <a:pt x="189" y="196"/>
                </a:lnTo>
                <a:lnTo>
                  <a:pt x="189" y="197"/>
                </a:lnTo>
                <a:lnTo>
                  <a:pt x="189" y="197"/>
                </a:lnTo>
                <a:lnTo>
                  <a:pt x="190" y="197"/>
                </a:lnTo>
                <a:lnTo>
                  <a:pt x="191" y="197"/>
                </a:lnTo>
                <a:lnTo>
                  <a:pt x="192" y="198"/>
                </a:lnTo>
                <a:lnTo>
                  <a:pt x="192" y="201"/>
                </a:lnTo>
                <a:lnTo>
                  <a:pt x="194" y="202"/>
                </a:lnTo>
                <a:lnTo>
                  <a:pt x="195" y="204"/>
                </a:lnTo>
                <a:lnTo>
                  <a:pt x="195" y="205"/>
                </a:lnTo>
                <a:lnTo>
                  <a:pt x="196" y="207"/>
                </a:lnTo>
                <a:lnTo>
                  <a:pt x="197" y="207"/>
                </a:lnTo>
                <a:lnTo>
                  <a:pt x="181" y="209"/>
                </a:lnTo>
                <a:lnTo>
                  <a:pt x="174" y="215"/>
                </a:lnTo>
                <a:lnTo>
                  <a:pt x="166" y="219"/>
                </a:lnTo>
                <a:lnTo>
                  <a:pt x="168" y="224"/>
                </a:lnTo>
                <a:lnTo>
                  <a:pt x="164" y="228"/>
                </a:lnTo>
                <a:lnTo>
                  <a:pt x="160" y="236"/>
                </a:lnTo>
                <a:lnTo>
                  <a:pt x="158" y="234"/>
                </a:lnTo>
                <a:lnTo>
                  <a:pt x="154" y="241"/>
                </a:lnTo>
                <a:lnTo>
                  <a:pt x="152" y="242"/>
                </a:lnTo>
                <a:lnTo>
                  <a:pt x="148" y="243"/>
                </a:lnTo>
                <a:lnTo>
                  <a:pt x="146" y="243"/>
                </a:lnTo>
                <a:lnTo>
                  <a:pt x="148" y="248"/>
                </a:lnTo>
                <a:lnTo>
                  <a:pt x="144" y="252"/>
                </a:lnTo>
                <a:lnTo>
                  <a:pt x="140" y="255"/>
                </a:lnTo>
                <a:lnTo>
                  <a:pt x="139" y="253"/>
                </a:lnTo>
                <a:lnTo>
                  <a:pt x="139" y="247"/>
                </a:lnTo>
                <a:lnTo>
                  <a:pt x="143" y="247"/>
                </a:lnTo>
                <a:lnTo>
                  <a:pt x="139" y="238"/>
                </a:lnTo>
                <a:lnTo>
                  <a:pt x="130" y="230"/>
                </a:lnTo>
                <a:lnTo>
                  <a:pt x="127" y="229"/>
                </a:lnTo>
                <a:lnTo>
                  <a:pt x="126" y="227"/>
                </a:lnTo>
                <a:lnTo>
                  <a:pt x="125" y="214"/>
                </a:lnTo>
                <a:lnTo>
                  <a:pt x="118" y="211"/>
                </a:lnTo>
                <a:lnTo>
                  <a:pt x="116" y="210"/>
                </a:lnTo>
                <a:lnTo>
                  <a:pt x="113" y="209"/>
                </a:lnTo>
                <a:lnTo>
                  <a:pt x="112" y="210"/>
                </a:lnTo>
                <a:lnTo>
                  <a:pt x="111" y="211"/>
                </a:lnTo>
                <a:lnTo>
                  <a:pt x="108" y="229"/>
                </a:lnTo>
                <a:lnTo>
                  <a:pt x="106" y="229"/>
                </a:lnTo>
                <a:lnTo>
                  <a:pt x="98" y="229"/>
                </a:lnTo>
                <a:lnTo>
                  <a:pt x="97" y="224"/>
                </a:lnTo>
                <a:lnTo>
                  <a:pt x="94" y="227"/>
                </a:lnTo>
                <a:lnTo>
                  <a:pt x="94" y="224"/>
                </a:lnTo>
                <a:lnTo>
                  <a:pt x="89" y="224"/>
                </a:lnTo>
                <a:lnTo>
                  <a:pt x="85" y="227"/>
                </a:lnTo>
                <a:lnTo>
                  <a:pt x="79" y="224"/>
                </a:lnTo>
                <a:lnTo>
                  <a:pt x="74" y="228"/>
                </a:lnTo>
                <a:lnTo>
                  <a:pt x="75" y="232"/>
                </a:lnTo>
                <a:lnTo>
                  <a:pt x="76" y="233"/>
                </a:lnTo>
                <a:lnTo>
                  <a:pt x="75" y="237"/>
                </a:lnTo>
                <a:lnTo>
                  <a:pt x="74" y="239"/>
                </a:lnTo>
                <a:lnTo>
                  <a:pt x="72" y="236"/>
                </a:lnTo>
                <a:lnTo>
                  <a:pt x="71" y="239"/>
                </a:lnTo>
                <a:lnTo>
                  <a:pt x="70" y="241"/>
                </a:lnTo>
                <a:lnTo>
                  <a:pt x="69" y="242"/>
                </a:lnTo>
                <a:lnTo>
                  <a:pt x="65" y="243"/>
                </a:lnTo>
                <a:lnTo>
                  <a:pt x="65" y="244"/>
                </a:lnTo>
                <a:lnTo>
                  <a:pt x="65" y="246"/>
                </a:lnTo>
                <a:lnTo>
                  <a:pt x="62" y="247"/>
                </a:lnTo>
                <a:lnTo>
                  <a:pt x="62" y="248"/>
                </a:lnTo>
                <a:lnTo>
                  <a:pt x="62" y="250"/>
                </a:lnTo>
                <a:lnTo>
                  <a:pt x="61" y="250"/>
                </a:lnTo>
                <a:lnTo>
                  <a:pt x="58" y="253"/>
                </a:lnTo>
                <a:lnTo>
                  <a:pt x="60" y="253"/>
                </a:lnTo>
                <a:lnTo>
                  <a:pt x="58" y="256"/>
                </a:lnTo>
                <a:lnTo>
                  <a:pt x="57" y="256"/>
                </a:lnTo>
                <a:lnTo>
                  <a:pt x="51" y="257"/>
                </a:lnTo>
                <a:lnTo>
                  <a:pt x="51" y="261"/>
                </a:lnTo>
                <a:lnTo>
                  <a:pt x="51" y="265"/>
                </a:lnTo>
                <a:lnTo>
                  <a:pt x="49" y="266"/>
                </a:lnTo>
                <a:lnTo>
                  <a:pt x="49" y="274"/>
                </a:lnTo>
                <a:lnTo>
                  <a:pt x="44" y="276"/>
                </a:lnTo>
                <a:lnTo>
                  <a:pt x="42" y="279"/>
                </a:lnTo>
                <a:lnTo>
                  <a:pt x="39" y="274"/>
                </a:lnTo>
                <a:lnTo>
                  <a:pt x="38" y="274"/>
                </a:lnTo>
                <a:lnTo>
                  <a:pt x="37" y="269"/>
                </a:lnTo>
                <a:lnTo>
                  <a:pt x="35" y="266"/>
                </a:lnTo>
                <a:lnTo>
                  <a:pt x="33" y="259"/>
                </a:lnTo>
                <a:lnTo>
                  <a:pt x="34" y="253"/>
                </a:lnTo>
                <a:lnTo>
                  <a:pt x="35" y="248"/>
                </a:lnTo>
                <a:lnTo>
                  <a:pt x="35" y="242"/>
                </a:lnTo>
                <a:lnTo>
                  <a:pt x="35" y="237"/>
                </a:lnTo>
                <a:lnTo>
                  <a:pt x="34" y="233"/>
                </a:lnTo>
                <a:lnTo>
                  <a:pt x="34" y="228"/>
                </a:lnTo>
                <a:lnTo>
                  <a:pt x="30" y="221"/>
                </a:lnTo>
                <a:lnTo>
                  <a:pt x="29" y="215"/>
                </a:lnTo>
                <a:lnTo>
                  <a:pt x="29" y="214"/>
                </a:lnTo>
                <a:lnTo>
                  <a:pt x="29" y="211"/>
                </a:lnTo>
                <a:lnTo>
                  <a:pt x="29" y="209"/>
                </a:lnTo>
                <a:lnTo>
                  <a:pt x="30" y="202"/>
                </a:lnTo>
                <a:lnTo>
                  <a:pt x="34" y="193"/>
                </a:lnTo>
                <a:lnTo>
                  <a:pt x="34" y="193"/>
                </a:lnTo>
                <a:lnTo>
                  <a:pt x="35" y="188"/>
                </a:lnTo>
                <a:lnTo>
                  <a:pt x="37" y="184"/>
                </a:lnTo>
                <a:lnTo>
                  <a:pt x="39" y="179"/>
                </a:lnTo>
                <a:lnTo>
                  <a:pt x="42" y="179"/>
                </a:lnTo>
                <a:lnTo>
                  <a:pt x="43" y="182"/>
                </a:lnTo>
                <a:lnTo>
                  <a:pt x="44" y="188"/>
                </a:lnTo>
                <a:lnTo>
                  <a:pt x="43" y="193"/>
                </a:lnTo>
                <a:lnTo>
                  <a:pt x="43" y="193"/>
                </a:lnTo>
                <a:lnTo>
                  <a:pt x="43" y="202"/>
                </a:lnTo>
                <a:lnTo>
                  <a:pt x="43" y="204"/>
                </a:lnTo>
                <a:lnTo>
                  <a:pt x="43" y="210"/>
                </a:lnTo>
                <a:lnTo>
                  <a:pt x="43" y="216"/>
                </a:lnTo>
                <a:lnTo>
                  <a:pt x="46" y="218"/>
                </a:lnTo>
                <a:lnTo>
                  <a:pt x="47" y="218"/>
                </a:lnTo>
                <a:lnTo>
                  <a:pt x="47" y="216"/>
                </a:lnTo>
                <a:lnTo>
                  <a:pt x="48" y="216"/>
                </a:lnTo>
                <a:lnTo>
                  <a:pt x="48" y="211"/>
                </a:lnTo>
                <a:lnTo>
                  <a:pt x="47" y="207"/>
                </a:lnTo>
                <a:lnTo>
                  <a:pt x="47" y="206"/>
                </a:lnTo>
                <a:lnTo>
                  <a:pt x="48" y="202"/>
                </a:lnTo>
                <a:lnTo>
                  <a:pt x="48" y="196"/>
                </a:lnTo>
                <a:lnTo>
                  <a:pt x="52" y="191"/>
                </a:lnTo>
                <a:lnTo>
                  <a:pt x="52" y="190"/>
                </a:lnTo>
                <a:lnTo>
                  <a:pt x="54" y="191"/>
                </a:lnTo>
                <a:lnTo>
                  <a:pt x="57" y="192"/>
                </a:lnTo>
                <a:lnTo>
                  <a:pt x="61" y="193"/>
                </a:lnTo>
                <a:lnTo>
                  <a:pt x="63" y="193"/>
                </a:lnTo>
                <a:lnTo>
                  <a:pt x="67" y="193"/>
                </a:lnTo>
                <a:lnTo>
                  <a:pt x="74" y="192"/>
                </a:lnTo>
                <a:lnTo>
                  <a:pt x="74" y="191"/>
                </a:lnTo>
                <a:lnTo>
                  <a:pt x="71" y="178"/>
                </a:lnTo>
                <a:lnTo>
                  <a:pt x="74" y="169"/>
                </a:lnTo>
                <a:lnTo>
                  <a:pt x="75" y="167"/>
                </a:lnTo>
                <a:lnTo>
                  <a:pt x="75" y="164"/>
                </a:lnTo>
                <a:lnTo>
                  <a:pt x="76" y="163"/>
                </a:lnTo>
                <a:lnTo>
                  <a:pt x="77" y="163"/>
                </a:lnTo>
                <a:lnTo>
                  <a:pt x="76" y="156"/>
                </a:lnTo>
                <a:lnTo>
                  <a:pt x="75" y="155"/>
                </a:lnTo>
                <a:lnTo>
                  <a:pt x="72" y="154"/>
                </a:lnTo>
                <a:lnTo>
                  <a:pt x="66" y="149"/>
                </a:lnTo>
                <a:lnTo>
                  <a:pt x="63" y="142"/>
                </a:lnTo>
                <a:lnTo>
                  <a:pt x="63" y="138"/>
                </a:lnTo>
                <a:lnTo>
                  <a:pt x="62" y="132"/>
                </a:lnTo>
                <a:lnTo>
                  <a:pt x="58" y="128"/>
                </a:lnTo>
                <a:lnTo>
                  <a:pt x="57" y="124"/>
                </a:lnTo>
                <a:lnTo>
                  <a:pt x="57" y="121"/>
                </a:lnTo>
                <a:lnTo>
                  <a:pt x="49" y="117"/>
                </a:lnTo>
                <a:lnTo>
                  <a:pt x="47" y="114"/>
                </a:lnTo>
                <a:lnTo>
                  <a:pt x="48" y="110"/>
                </a:lnTo>
                <a:lnTo>
                  <a:pt x="51" y="109"/>
                </a:lnTo>
                <a:lnTo>
                  <a:pt x="52" y="109"/>
                </a:lnTo>
                <a:lnTo>
                  <a:pt x="53" y="108"/>
                </a:lnTo>
                <a:lnTo>
                  <a:pt x="53" y="109"/>
                </a:lnTo>
                <a:lnTo>
                  <a:pt x="54" y="109"/>
                </a:lnTo>
                <a:lnTo>
                  <a:pt x="58" y="110"/>
                </a:lnTo>
                <a:lnTo>
                  <a:pt x="58" y="109"/>
                </a:lnTo>
                <a:lnTo>
                  <a:pt x="58" y="108"/>
                </a:lnTo>
                <a:lnTo>
                  <a:pt x="60" y="105"/>
                </a:lnTo>
                <a:lnTo>
                  <a:pt x="61" y="101"/>
                </a:lnTo>
                <a:lnTo>
                  <a:pt x="60" y="101"/>
                </a:lnTo>
                <a:lnTo>
                  <a:pt x="62" y="91"/>
                </a:lnTo>
                <a:lnTo>
                  <a:pt x="67" y="80"/>
                </a:lnTo>
                <a:lnTo>
                  <a:pt x="72" y="71"/>
                </a:lnTo>
                <a:lnTo>
                  <a:pt x="81" y="63"/>
                </a:lnTo>
                <a:lnTo>
                  <a:pt x="77" y="55"/>
                </a:lnTo>
                <a:lnTo>
                  <a:pt x="79" y="50"/>
                </a:lnTo>
                <a:lnTo>
                  <a:pt x="69" y="41"/>
                </a:lnTo>
                <a:lnTo>
                  <a:pt x="51" y="39"/>
                </a:lnTo>
                <a:lnTo>
                  <a:pt x="56" y="35"/>
                </a:lnTo>
                <a:lnTo>
                  <a:pt x="54" y="26"/>
                </a:lnTo>
                <a:lnTo>
                  <a:pt x="57" y="20"/>
                </a:lnTo>
                <a:lnTo>
                  <a:pt x="58" y="17"/>
                </a:lnTo>
                <a:lnTo>
                  <a:pt x="63" y="26"/>
                </a:lnTo>
                <a:lnTo>
                  <a:pt x="83" y="32"/>
                </a:lnTo>
                <a:lnTo>
                  <a:pt x="84" y="31"/>
                </a:lnTo>
                <a:lnTo>
                  <a:pt x="86" y="29"/>
                </a:lnTo>
                <a:lnTo>
                  <a:pt x="100" y="22"/>
                </a:lnTo>
                <a:lnTo>
                  <a:pt x="104" y="21"/>
                </a:lnTo>
                <a:lnTo>
                  <a:pt x="106" y="8"/>
                </a:lnTo>
                <a:lnTo>
                  <a:pt x="109" y="6"/>
                </a:lnTo>
                <a:lnTo>
                  <a:pt x="111" y="4"/>
                </a:lnTo>
                <a:lnTo>
                  <a:pt x="112" y="0"/>
                </a:lnTo>
                <a:lnTo>
                  <a:pt x="120" y="11"/>
                </a:lnTo>
                <a:lnTo>
                  <a:pt x="118" y="26"/>
                </a:lnTo>
                <a:lnTo>
                  <a:pt x="121" y="27"/>
                </a:lnTo>
                <a:lnTo>
                  <a:pt x="122" y="29"/>
                </a:lnTo>
                <a:lnTo>
                  <a:pt x="126" y="32"/>
                </a:lnTo>
                <a:close/>
              </a:path>
            </a:pathLst>
          </a:custGeom>
          <a:solidFill>
            <a:srgbClr val="F8974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75FB0B5E-5959-A649-B54D-D9459FC0904C}"/>
              </a:ext>
            </a:extLst>
          </p:cNvPr>
          <p:cNvSpPr>
            <a:spLocks/>
          </p:cNvSpPr>
          <p:nvPr/>
        </p:nvSpPr>
        <p:spPr bwMode="auto">
          <a:xfrm>
            <a:off x="8289718" y="4125561"/>
            <a:ext cx="593725" cy="1139825"/>
          </a:xfrm>
          <a:custGeom>
            <a:avLst/>
            <a:gdLst>
              <a:gd name="T0" fmla="*/ 314 w 374"/>
              <a:gd name="T1" fmla="*/ 126 h 718"/>
              <a:gd name="T2" fmla="*/ 309 w 374"/>
              <a:gd name="T3" fmla="*/ 150 h 718"/>
              <a:gd name="T4" fmla="*/ 303 w 374"/>
              <a:gd name="T5" fmla="*/ 180 h 718"/>
              <a:gd name="T6" fmla="*/ 298 w 374"/>
              <a:gd name="T7" fmla="*/ 207 h 718"/>
              <a:gd name="T8" fmla="*/ 296 w 374"/>
              <a:gd name="T9" fmla="*/ 227 h 718"/>
              <a:gd name="T10" fmla="*/ 296 w 374"/>
              <a:gd name="T11" fmla="*/ 259 h 718"/>
              <a:gd name="T12" fmla="*/ 314 w 374"/>
              <a:gd name="T13" fmla="*/ 281 h 718"/>
              <a:gd name="T14" fmla="*/ 328 w 374"/>
              <a:gd name="T15" fmla="*/ 292 h 718"/>
              <a:gd name="T16" fmla="*/ 347 w 374"/>
              <a:gd name="T17" fmla="*/ 304 h 718"/>
              <a:gd name="T18" fmla="*/ 362 w 374"/>
              <a:gd name="T19" fmla="*/ 328 h 718"/>
              <a:gd name="T20" fmla="*/ 371 w 374"/>
              <a:gd name="T21" fmla="*/ 359 h 718"/>
              <a:gd name="T22" fmla="*/ 362 w 374"/>
              <a:gd name="T23" fmla="*/ 385 h 718"/>
              <a:gd name="T24" fmla="*/ 351 w 374"/>
              <a:gd name="T25" fmla="*/ 408 h 718"/>
              <a:gd name="T26" fmla="*/ 346 w 374"/>
              <a:gd name="T27" fmla="*/ 421 h 718"/>
              <a:gd name="T28" fmla="*/ 320 w 374"/>
              <a:gd name="T29" fmla="*/ 421 h 718"/>
              <a:gd name="T30" fmla="*/ 296 w 374"/>
              <a:gd name="T31" fmla="*/ 428 h 718"/>
              <a:gd name="T32" fmla="*/ 301 w 374"/>
              <a:gd name="T33" fmla="*/ 452 h 718"/>
              <a:gd name="T34" fmla="*/ 305 w 374"/>
              <a:gd name="T35" fmla="*/ 471 h 718"/>
              <a:gd name="T36" fmla="*/ 311 w 374"/>
              <a:gd name="T37" fmla="*/ 499 h 718"/>
              <a:gd name="T38" fmla="*/ 325 w 374"/>
              <a:gd name="T39" fmla="*/ 522 h 718"/>
              <a:gd name="T40" fmla="*/ 332 w 374"/>
              <a:gd name="T41" fmla="*/ 545 h 718"/>
              <a:gd name="T42" fmla="*/ 334 w 374"/>
              <a:gd name="T43" fmla="*/ 572 h 718"/>
              <a:gd name="T44" fmla="*/ 325 w 374"/>
              <a:gd name="T45" fmla="*/ 596 h 718"/>
              <a:gd name="T46" fmla="*/ 320 w 374"/>
              <a:gd name="T47" fmla="*/ 614 h 718"/>
              <a:gd name="T48" fmla="*/ 321 w 374"/>
              <a:gd name="T49" fmla="*/ 645 h 718"/>
              <a:gd name="T50" fmla="*/ 315 w 374"/>
              <a:gd name="T51" fmla="*/ 664 h 718"/>
              <a:gd name="T52" fmla="*/ 300 w 374"/>
              <a:gd name="T53" fmla="*/ 684 h 718"/>
              <a:gd name="T54" fmla="*/ 283 w 374"/>
              <a:gd name="T55" fmla="*/ 698 h 718"/>
              <a:gd name="T56" fmla="*/ 269 w 374"/>
              <a:gd name="T57" fmla="*/ 706 h 718"/>
              <a:gd name="T58" fmla="*/ 252 w 374"/>
              <a:gd name="T59" fmla="*/ 705 h 718"/>
              <a:gd name="T60" fmla="*/ 242 w 374"/>
              <a:gd name="T61" fmla="*/ 711 h 718"/>
              <a:gd name="T62" fmla="*/ 236 w 374"/>
              <a:gd name="T63" fmla="*/ 716 h 718"/>
              <a:gd name="T64" fmla="*/ 232 w 374"/>
              <a:gd name="T65" fmla="*/ 696 h 718"/>
              <a:gd name="T66" fmla="*/ 226 w 374"/>
              <a:gd name="T67" fmla="*/ 655 h 718"/>
              <a:gd name="T68" fmla="*/ 204 w 374"/>
              <a:gd name="T69" fmla="*/ 633 h 718"/>
              <a:gd name="T70" fmla="*/ 208 w 374"/>
              <a:gd name="T71" fmla="*/ 610 h 718"/>
              <a:gd name="T72" fmla="*/ 167 w 374"/>
              <a:gd name="T73" fmla="*/ 550 h 718"/>
              <a:gd name="T74" fmla="*/ 112 w 374"/>
              <a:gd name="T75" fmla="*/ 479 h 718"/>
              <a:gd name="T76" fmla="*/ 80 w 374"/>
              <a:gd name="T77" fmla="*/ 406 h 718"/>
              <a:gd name="T78" fmla="*/ 117 w 374"/>
              <a:gd name="T79" fmla="*/ 366 h 718"/>
              <a:gd name="T80" fmla="*/ 116 w 374"/>
              <a:gd name="T81" fmla="*/ 311 h 718"/>
              <a:gd name="T82" fmla="*/ 113 w 374"/>
              <a:gd name="T83" fmla="*/ 246 h 718"/>
              <a:gd name="T84" fmla="*/ 61 w 374"/>
              <a:gd name="T85" fmla="*/ 237 h 718"/>
              <a:gd name="T86" fmla="*/ 57 w 374"/>
              <a:gd name="T87" fmla="*/ 196 h 718"/>
              <a:gd name="T88" fmla="*/ 44 w 374"/>
              <a:gd name="T89" fmla="*/ 194 h 718"/>
              <a:gd name="T90" fmla="*/ 26 w 374"/>
              <a:gd name="T91" fmla="*/ 166 h 718"/>
              <a:gd name="T92" fmla="*/ 37 w 374"/>
              <a:gd name="T93" fmla="*/ 154 h 718"/>
              <a:gd name="T94" fmla="*/ 1 w 374"/>
              <a:gd name="T95" fmla="*/ 121 h 718"/>
              <a:gd name="T96" fmla="*/ 17 w 374"/>
              <a:gd name="T97" fmla="*/ 102 h 718"/>
              <a:gd name="T98" fmla="*/ 44 w 374"/>
              <a:gd name="T99" fmla="*/ 80 h 718"/>
              <a:gd name="T100" fmla="*/ 71 w 374"/>
              <a:gd name="T101" fmla="*/ 6 h 718"/>
              <a:gd name="T102" fmla="*/ 125 w 374"/>
              <a:gd name="T103" fmla="*/ 10 h 718"/>
              <a:gd name="T104" fmla="*/ 185 w 374"/>
              <a:gd name="T105" fmla="*/ 14 h 718"/>
              <a:gd name="T106" fmla="*/ 199 w 374"/>
              <a:gd name="T107" fmla="*/ 46 h 718"/>
              <a:gd name="T108" fmla="*/ 223 w 374"/>
              <a:gd name="T109" fmla="*/ 71 h 718"/>
              <a:gd name="T110" fmla="*/ 249 w 374"/>
              <a:gd name="T111" fmla="*/ 95 h 718"/>
              <a:gd name="T112" fmla="*/ 279 w 374"/>
              <a:gd name="T113" fmla="*/ 95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718">
                <a:moveTo>
                  <a:pt x="310" y="102"/>
                </a:moveTo>
                <a:lnTo>
                  <a:pt x="311" y="104"/>
                </a:lnTo>
                <a:lnTo>
                  <a:pt x="312" y="111"/>
                </a:lnTo>
                <a:lnTo>
                  <a:pt x="314" y="115"/>
                </a:lnTo>
                <a:lnTo>
                  <a:pt x="315" y="118"/>
                </a:lnTo>
                <a:lnTo>
                  <a:pt x="314" y="126"/>
                </a:lnTo>
                <a:lnTo>
                  <a:pt x="312" y="130"/>
                </a:lnTo>
                <a:lnTo>
                  <a:pt x="312" y="135"/>
                </a:lnTo>
                <a:lnTo>
                  <a:pt x="311" y="141"/>
                </a:lnTo>
                <a:lnTo>
                  <a:pt x="311" y="143"/>
                </a:lnTo>
                <a:lnTo>
                  <a:pt x="310" y="149"/>
                </a:lnTo>
                <a:lnTo>
                  <a:pt x="309" y="150"/>
                </a:lnTo>
                <a:lnTo>
                  <a:pt x="309" y="153"/>
                </a:lnTo>
                <a:lnTo>
                  <a:pt x="306" y="163"/>
                </a:lnTo>
                <a:lnTo>
                  <a:pt x="306" y="166"/>
                </a:lnTo>
                <a:lnTo>
                  <a:pt x="306" y="168"/>
                </a:lnTo>
                <a:lnTo>
                  <a:pt x="305" y="173"/>
                </a:lnTo>
                <a:lnTo>
                  <a:pt x="303" y="180"/>
                </a:lnTo>
                <a:lnTo>
                  <a:pt x="302" y="184"/>
                </a:lnTo>
                <a:lnTo>
                  <a:pt x="302" y="186"/>
                </a:lnTo>
                <a:lnTo>
                  <a:pt x="302" y="190"/>
                </a:lnTo>
                <a:lnTo>
                  <a:pt x="300" y="196"/>
                </a:lnTo>
                <a:lnTo>
                  <a:pt x="300" y="200"/>
                </a:lnTo>
                <a:lnTo>
                  <a:pt x="298" y="207"/>
                </a:lnTo>
                <a:lnTo>
                  <a:pt x="298" y="210"/>
                </a:lnTo>
                <a:lnTo>
                  <a:pt x="297" y="214"/>
                </a:lnTo>
                <a:lnTo>
                  <a:pt x="297" y="217"/>
                </a:lnTo>
                <a:lnTo>
                  <a:pt x="296" y="221"/>
                </a:lnTo>
                <a:lnTo>
                  <a:pt x="296" y="224"/>
                </a:lnTo>
                <a:lnTo>
                  <a:pt x="296" y="227"/>
                </a:lnTo>
                <a:lnTo>
                  <a:pt x="295" y="233"/>
                </a:lnTo>
                <a:lnTo>
                  <a:pt x="293" y="242"/>
                </a:lnTo>
                <a:lnTo>
                  <a:pt x="292" y="245"/>
                </a:lnTo>
                <a:lnTo>
                  <a:pt x="292" y="247"/>
                </a:lnTo>
                <a:lnTo>
                  <a:pt x="291" y="253"/>
                </a:lnTo>
                <a:lnTo>
                  <a:pt x="296" y="259"/>
                </a:lnTo>
                <a:lnTo>
                  <a:pt x="300" y="265"/>
                </a:lnTo>
                <a:lnTo>
                  <a:pt x="302" y="269"/>
                </a:lnTo>
                <a:lnTo>
                  <a:pt x="306" y="274"/>
                </a:lnTo>
                <a:lnTo>
                  <a:pt x="310" y="278"/>
                </a:lnTo>
                <a:lnTo>
                  <a:pt x="312" y="281"/>
                </a:lnTo>
                <a:lnTo>
                  <a:pt x="314" y="281"/>
                </a:lnTo>
                <a:lnTo>
                  <a:pt x="316" y="284"/>
                </a:lnTo>
                <a:lnTo>
                  <a:pt x="319" y="287"/>
                </a:lnTo>
                <a:lnTo>
                  <a:pt x="319" y="288"/>
                </a:lnTo>
                <a:lnTo>
                  <a:pt x="323" y="293"/>
                </a:lnTo>
                <a:lnTo>
                  <a:pt x="325" y="292"/>
                </a:lnTo>
                <a:lnTo>
                  <a:pt x="328" y="292"/>
                </a:lnTo>
                <a:lnTo>
                  <a:pt x="330" y="292"/>
                </a:lnTo>
                <a:lnTo>
                  <a:pt x="334" y="292"/>
                </a:lnTo>
                <a:lnTo>
                  <a:pt x="339" y="292"/>
                </a:lnTo>
                <a:lnTo>
                  <a:pt x="343" y="299"/>
                </a:lnTo>
                <a:lnTo>
                  <a:pt x="346" y="302"/>
                </a:lnTo>
                <a:lnTo>
                  <a:pt x="347" y="304"/>
                </a:lnTo>
                <a:lnTo>
                  <a:pt x="349" y="309"/>
                </a:lnTo>
                <a:lnTo>
                  <a:pt x="353" y="314"/>
                </a:lnTo>
                <a:lnTo>
                  <a:pt x="357" y="320"/>
                </a:lnTo>
                <a:lnTo>
                  <a:pt x="357" y="320"/>
                </a:lnTo>
                <a:lnTo>
                  <a:pt x="358" y="324"/>
                </a:lnTo>
                <a:lnTo>
                  <a:pt x="362" y="328"/>
                </a:lnTo>
                <a:lnTo>
                  <a:pt x="366" y="334"/>
                </a:lnTo>
                <a:lnTo>
                  <a:pt x="370" y="342"/>
                </a:lnTo>
                <a:lnTo>
                  <a:pt x="374" y="347"/>
                </a:lnTo>
                <a:lnTo>
                  <a:pt x="372" y="353"/>
                </a:lnTo>
                <a:lnTo>
                  <a:pt x="371" y="356"/>
                </a:lnTo>
                <a:lnTo>
                  <a:pt x="371" y="359"/>
                </a:lnTo>
                <a:lnTo>
                  <a:pt x="370" y="364"/>
                </a:lnTo>
                <a:lnTo>
                  <a:pt x="369" y="369"/>
                </a:lnTo>
                <a:lnTo>
                  <a:pt x="369" y="371"/>
                </a:lnTo>
                <a:lnTo>
                  <a:pt x="367" y="375"/>
                </a:lnTo>
                <a:lnTo>
                  <a:pt x="365" y="380"/>
                </a:lnTo>
                <a:lnTo>
                  <a:pt x="362" y="385"/>
                </a:lnTo>
                <a:lnTo>
                  <a:pt x="360" y="389"/>
                </a:lnTo>
                <a:lnTo>
                  <a:pt x="357" y="392"/>
                </a:lnTo>
                <a:lnTo>
                  <a:pt x="357" y="394"/>
                </a:lnTo>
                <a:lnTo>
                  <a:pt x="353" y="399"/>
                </a:lnTo>
                <a:lnTo>
                  <a:pt x="352" y="405"/>
                </a:lnTo>
                <a:lnTo>
                  <a:pt x="351" y="408"/>
                </a:lnTo>
                <a:lnTo>
                  <a:pt x="349" y="415"/>
                </a:lnTo>
                <a:lnTo>
                  <a:pt x="349" y="419"/>
                </a:lnTo>
                <a:lnTo>
                  <a:pt x="348" y="420"/>
                </a:lnTo>
                <a:lnTo>
                  <a:pt x="347" y="420"/>
                </a:lnTo>
                <a:lnTo>
                  <a:pt x="347" y="421"/>
                </a:lnTo>
                <a:lnTo>
                  <a:pt x="346" y="421"/>
                </a:lnTo>
                <a:lnTo>
                  <a:pt x="341" y="422"/>
                </a:lnTo>
                <a:lnTo>
                  <a:pt x="339" y="422"/>
                </a:lnTo>
                <a:lnTo>
                  <a:pt x="338" y="422"/>
                </a:lnTo>
                <a:lnTo>
                  <a:pt x="332" y="421"/>
                </a:lnTo>
                <a:lnTo>
                  <a:pt x="325" y="421"/>
                </a:lnTo>
                <a:lnTo>
                  <a:pt x="320" y="421"/>
                </a:lnTo>
                <a:lnTo>
                  <a:pt x="314" y="422"/>
                </a:lnTo>
                <a:lnTo>
                  <a:pt x="312" y="422"/>
                </a:lnTo>
                <a:lnTo>
                  <a:pt x="307" y="425"/>
                </a:lnTo>
                <a:lnTo>
                  <a:pt x="301" y="426"/>
                </a:lnTo>
                <a:lnTo>
                  <a:pt x="296" y="428"/>
                </a:lnTo>
                <a:lnTo>
                  <a:pt x="296" y="428"/>
                </a:lnTo>
                <a:lnTo>
                  <a:pt x="293" y="429"/>
                </a:lnTo>
                <a:lnTo>
                  <a:pt x="295" y="433"/>
                </a:lnTo>
                <a:lnTo>
                  <a:pt x="296" y="438"/>
                </a:lnTo>
                <a:lnTo>
                  <a:pt x="297" y="442"/>
                </a:lnTo>
                <a:lnTo>
                  <a:pt x="300" y="447"/>
                </a:lnTo>
                <a:lnTo>
                  <a:pt x="301" y="452"/>
                </a:lnTo>
                <a:lnTo>
                  <a:pt x="302" y="456"/>
                </a:lnTo>
                <a:lnTo>
                  <a:pt x="303" y="458"/>
                </a:lnTo>
                <a:lnTo>
                  <a:pt x="305" y="461"/>
                </a:lnTo>
                <a:lnTo>
                  <a:pt x="305" y="463"/>
                </a:lnTo>
                <a:lnTo>
                  <a:pt x="305" y="470"/>
                </a:lnTo>
                <a:lnTo>
                  <a:pt x="305" y="471"/>
                </a:lnTo>
                <a:lnTo>
                  <a:pt x="305" y="472"/>
                </a:lnTo>
                <a:lnTo>
                  <a:pt x="306" y="477"/>
                </a:lnTo>
                <a:lnTo>
                  <a:pt x="307" y="485"/>
                </a:lnTo>
                <a:lnTo>
                  <a:pt x="309" y="490"/>
                </a:lnTo>
                <a:lnTo>
                  <a:pt x="310" y="494"/>
                </a:lnTo>
                <a:lnTo>
                  <a:pt x="311" y="499"/>
                </a:lnTo>
                <a:lnTo>
                  <a:pt x="311" y="500"/>
                </a:lnTo>
                <a:lnTo>
                  <a:pt x="312" y="502"/>
                </a:lnTo>
                <a:lnTo>
                  <a:pt x="315" y="506"/>
                </a:lnTo>
                <a:lnTo>
                  <a:pt x="319" y="512"/>
                </a:lnTo>
                <a:lnTo>
                  <a:pt x="321" y="516"/>
                </a:lnTo>
                <a:lnTo>
                  <a:pt x="325" y="522"/>
                </a:lnTo>
                <a:lnTo>
                  <a:pt x="325" y="527"/>
                </a:lnTo>
                <a:lnTo>
                  <a:pt x="325" y="532"/>
                </a:lnTo>
                <a:lnTo>
                  <a:pt x="326" y="536"/>
                </a:lnTo>
                <a:lnTo>
                  <a:pt x="328" y="539"/>
                </a:lnTo>
                <a:lnTo>
                  <a:pt x="330" y="543"/>
                </a:lnTo>
                <a:lnTo>
                  <a:pt x="332" y="545"/>
                </a:lnTo>
                <a:lnTo>
                  <a:pt x="333" y="552"/>
                </a:lnTo>
                <a:lnTo>
                  <a:pt x="334" y="555"/>
                </a:lnTo>
                <a:lnTo>
                  <a:pt x="334" y="560"/>
                </a:lnTo>
                <a:lnTo>
                  <a:pt x="334" y="563"/>
                </a:lnTo>
                <a:lnTo>
                  <a:pt x="334" y="566"/>
                </a:lnTo>
                <a:lnTo>
                  <a:pt x="334" y="572"/>
                </a:lnTo>
                <a:lnTo>
                  <a:pt x="333" y="576"/>
                </a:lnTo>
                <a:lnTo>
                  <a:pt x="333" y="582"/>
                </a:lnTo>
                <a:lnTo>
                  <a:pt x="330" y="587"/>
                </a:lnTo>
                <a:lnTo>
                  <a:pt x="328" y="591"/>
                </a:lnTo>
                <a:lnTo>
                  <a:pt x="326" y="595"/>
                </a:lnTo>
                <a:lnTo>
                  <a:pt x="325" y="596"/>
                </a:lnTo>
                <a:lnTo>
                  <a:pt x="323" y="599"/>
                </a:lnTo>
                <a:lnTo>
                  <a:pt x="320" y="601"/>
                </a:lnTo>
                <a:lnTo>
                  <a:pt x="320" y="605"/>
                </a:lnTo>
                <a:lnTo>
                  <a:pt x="320" y="608"/>
                </a:lnTo>
                <a:lnTo>
                  <a:pt x="320" y="613"/>
                </a:lnTo>
                <a:lnTo>
                  <a:pt x="320" y="614"/>
                </a:lnTo>
                <a:lnTo>
                  <a:pt x="321" y="619"/>
                </a:lnTo>
                <a:lnTo>
                  <a:pt x="321" y="623"/>
                </a:lnTo>
                <a:lnTo>
                  <a:pt x="323" y="626"/>
                </a:lnTo>
                <a:lnTo>
                  <a:pt x="324" y="633"/>
                </a:lnTo>
                <a:lnTo>
                  <a:pt x="323" y="641"/>
                </a:lnTo>
                <a:lnTo>
                  <a:pt x="321" y="645"/>
                </a:lnTo>
                <a:lnTo>
                  <a:pt x="320" y="649"/>
                </a:lnTo>
                <a:lnTo>
                  <a:pt x="319" y="655"/>
                </a:lnTo>
                <a:lnTo>
                  <a:pt x="319" y="656"/>
                </a:lnTo>
                <a:lnTo>
                  <a:pt x="318" y="656"/>
                </a:lnTo>
                <a:lnTo>
                  <a:pt x="318" y="658"/>
                </a:lnTo>
                <a:lnTo>
                  <a:pt x="315" y="664"/>
                </a:lnTo>
                <a:lnTo>
                  <a:pt x="312" y="669"/>
                </a:lnTo>
                <a:lnTo>
                  <a:pt x="311" y="672"/>
                </a:lnTo>
                <a:lnTo>
                  <a:pt x="307" y="675"/>
                </a:lnTo>
                <a:lnTo>
                  <a:pt x="303" y="678"/>
                </a:lnTo>
                <a:lnTo>
                  <a:pt x="301" y="682"/>
                </a:lnTo>
                <a:lnTo>
                  <a:pt x="300" y="684"/>
                </a:lnTo>
                <a:lnTo>
                  <a:pt x="298" y="686"/>
                </a:lnTo>
                <a:lnTo>
                  <a:pt x="296" y="690"/>
                </a:lnTo>
                <a:lnTo>
                  <a:pt x="295" y="691"/>
                </a:lnTo>
                <a:lnTo>
                  <a:pt x="289" y="695"/>
                </a:lnTo>
                <a:lnTo>
                  <a:pt x="284" y="697"/>
                </a:lnTo>
                <a:lnTo>
                  <a:pt x="283" y="698"/>
                </a:lnTo>
                <a:lnTo>
                  <a:pt x="279" y="702"/>
                </a:lnTo>
                <a:lnTo>
                  <a:pt x="277" y="705"/>
                </a:lnTo>
                <a:lnTo>
                  <a:pt x="275" y="707"/>
                </a:lnTo>
                <a:lnTo>
                  <a:pt x="274" y="707"/>
                </a:lnTo>
                <a:lnTo>
                  <a:pt x="273" y="709"/>
                </a:lnTo>
                <a:lnTo>
                  <a:pt x="269" y="706"/>
                </a:lnTo>
                <a:lnTo>
                  <a:pt x="265" y="707"/>
                </a:lnTo>
                <a:lnTo>
                  <a:pt x="260" y="709"/>
                </a:lnTo>
                <a:lnTo>
                  <a:pt x="259" y="707"/>
                </a:lnTo>
                <a:lnTo>
                  <a:pt x="258" y="707"/>
                </a:lnTo>
                <a:lnTo>
                  <a:pt x="256" y="706"/>
                </a:lnTo>
                <a:lnTo>
                  <a:pt x="252" y="705"/>
                </a:lnTo>
                <a:lnTo>
                  <a:pt x="251" y="704"/>
                </a:lnTo>
                <a:lnTo>
                  <a:pt x="246" y="706"/>
                </a:lnTo>
                <a:lnTo>
                  <a:pt x="245" y="707"/>
                </a:lnTo>
                <a:lnTo>
                  <a:pt x="243" y="709"/>
                </a:lnTo>
                <a:lnTo>
                  <a:pt x="243" y="710"/>
                </a:lnTo>
                <a:lnTo>
                  <a:pt x="242" y="711"/>
                </a:lnTo>
                <a:lnTo>
                  <a:pt x="241" y="711"/>
                </a:lnTo>
                <a:lnTo>
                  <a:pt x="238" y="711"/>
                </a:lnTo>
                <a:lnTo>
                  <a:pt x="238" y="713"/>
                </a:lnTo>
                <a:lnTo>
                  <a:pt x="238" y="714"/>
                </a:lnTo>
                <a:lnTo>
                  <a:pt x="238" y="715"/>
                </a:lnTo>
                <a:lnTo>
                  <a:pt x="236" y="716"/>
                </a:lnTo>
                <a:lnTo>
                  <a:pt x="233" y="718"/>
                </a:lnTo>
                <a:lnTo>
                  <a:pt x="232" y="711"/>
                </a:lnTo>
                <a:lnTo>
                  <a:pt x="231" y="706"/>
                </a:lnTo>
                <a:lnTo>
                  <a:pt x="231" y="705"/>
                </a:lnTo>
                <a:lnTo>
                  <a:pt x="229" y="697"/>
                </a:lnTo>
                <a:lnTo>
                  <a:pt x="232" y="696"/>
                </a:lnTo>
                <a:lnTo>
                  <a:pt x="229" y="686"/>
                </a:lnTo>
                <a:lnTo>
                  <a:pt x="235" y="674"/>
                </a:lnTo>
                <a:lnTo>
                  <a:pt x="233" y="673"/>
                </a:lnTo>
                <a:lnTo>
                  <a:pt x="233" y="665"/>
                </a:lnTo>
                <a:lnTo>
                  <a:pt x="229" y="667"/>
                </a:lnTo>
                <a:lnTo>
                  <a:pt x="226" y="655"/>
                </a:lnTo>
                <a:lnTo>
                  <a:pt x="220" y="652"/>
                </a:lnTo>
                <a:lnTo>
                  <a:pt x="219" y="651"/>
                </a:lnTo>
                <a:lnTo>
                  <a:pt x="205" y="637"/>
                </a:lnTo>
                <a:lnTo>
                  <a:pt x="205" y="635"/>
                </a:lnTo>
                <a:lnTo>
                  <a:pt x="204" y="633"/>
                </a:lnTo>
                <a:lnTo>
                  <a:pt x="204" y="633"/>
                </a:lnTo>
                <a:lnTo>
                  <a:pt x="204" y="628"/>
                </a:lnTo>
                <a:lnTo>
                  <a:pt x="204" y="627"/>
                </a:lnTo>
                <a:lnTo>
                  <a:pt x="205" y="623"/>
                </a:lnTo>
                <a:lnTo>
                  <a:pt x="206" y="615"/>
                </a:lnTo>
                <a:lnTo>
                  <a:pt x="208" y="614"/>
                </a:lnTo>
                <a:lnTo>
                  <a:pt x="208" y="610"/>
                </a:lnTo>
                <a:lnTo>
                  <a:pt x="199" y="603"/>
                </a:lnTo>
                <a:lnTo>
                  <a:pt x="187" y="589"/>
                </a:lnTo>
                <a:lnTo>
                  <a:pt x="178" y="562"/>
                </a:lnTo>
                <a:lnTo>
                  <a:pt x="172" y="555"/>
                </a:lnTo>
                <a:lnTo>
                  <a:pt x="168" y="552"/>
                </a:lnTo>
                <a:lnTo>
                  <a:pt x="167" y="550"/>
                </a:lnTo>
                <a:lnTo>
                  <a:pt x="164" y="549"/>
                </a:lnTo>
                <a:lnTo>
                  <a:pt x="166" y="534"/>
                </a:lnTo>
                <a:lnTo>
                  <a:pt x="158" y="523"/>
                </a:lnTo>
                <a:lnTo>
                  <a:pt x="145" y="506"/>
                </a:lnTo>
                <a:lnTo>
                  <a:pt x="125" y="485"/>
                </a:lnTo>
                <a:lnTo>
                  <a:pt x="112" y="479"/>
                </a:lnTo>
                <a:lnTo>
                  <a:pt x="107" y="467"/>
                </a:lnTo>
                <a:lnTo>
                  <a:pt x="111" y="454"/>
                </a:lnTo>
                <a:lnTo>
                  <a:pt x="106" y="439"/>
                </a:lnTo>
                <a:lnTo>
                  <a:pt x="103" y="434"/>
                </a:lnTo>
                <a:lnTo>
                  <a:pt x="81" y="412"/>
                </a:lnTo>
                <a:lnTo>
                  <a:pt x="80" y="406"/>
                </a:lnTo>
                <a:lnTo>
                  <a:pt x="83" y="405"/>
                </a:lnTo>
                <a:lnTo>
                  <a:pt x="85" y="405"/>
                </a:lnTo>
                <a:lnTo>
                  <a:pt x="85" y="403"/>
                </a:lnTo>
                <a:lnTo>
                  <a:pt x="95" y="401"/>
                </a:lnTo>
                <a:lnTo>
                  <a:pt x="108" y="382"/>
                </a:lnTo>
                <a:lnTo>
                  <a:pt x="117" y="366"/>
                </a:lnTo>
                <a:lnTo>
                  <a:pt x="118" y="364"/>
                </a:lnTo>
                <a:lnTo>
                  <a:pt x="131" y="357"/>
                </a:lnTo>
                <a:lnTo>
                  <a:pt x="132" y="357"/>
                </a:lnTo>
                <a:lnTo>
                  <a:pt x="131" y="356"/>
                </a:lnTo>
                <a:lnTo>
                  <a:pt x="120" y="319"/>
                </a:lnTo>
                <a:lnTo>
                  <a:pt x="116" y="311"/>
                </a:lnTo>
                <a:lnTo>
                  <a:pt x="115" y="305"/>
                </a:lnTo>
                <a:lnTo>
                  <a:pt x="118" y="299"/>
                </a:lnTo>
                <a:lnTo>
                  <a:pt x="118" y="297"/>
                </a:lnTo>
                <a:lnTo>
                  <a:pt x="113" y="273"/>
                </a:lnTo>
                <a:lnTo>
                  <a:pt x="113" y="263"/>
                </a:lnTo>
                <a:lnTo>
                  <a:pt x="113" y="246"/>
                </a:lnTo>
                <a:lnTo>
                  <a:pt x="108" y="237"/>
                </a:lnTo>
                <a:lnTo>
                  <a:pt x="97" y="242"/>
                </a:lnTo>
                <a:lnTo>
                  <a:pt x="95" y="244"/>
                </a:lnTo>
                <a:lnTo>
                  <a:pt x="85" y="255"/>
                </a:lnTo>
                <a:lnTo>
                  <a:pt x="74" y="242"/>
                </a:lnTo>
                <a:lnTo>
                  <a:pt x="61" y="237"/>
                </a:lnTo>
                <a:lnTo>
                  <a:pt x="57" y="236"/>
                </a:lnTo>
                <a:lnTo>
                  <a:pt x="47" y="231"/>
                </a:lnTo>
                <a:lnTo>
                  <a:pt x="54" y="212"/>
                </a:lnTo>
                <a:lnTo>
                  <a:pt x="61" y="200"/>
                </a:lnTo>
                <a:lnTo>
                  <a:pt x="61" y="199"/>
                </a:lnTo>
                <a:lnTo>
                  <a:pt x="57" y="196"/>
                </a:lnTo>
                <a:lnTo>
                  <a:pt x="56" y="195"/>
                </a:lnTo>
                <a:lnTo>
                  <a:pt x="52" y="194"/>
                </a:lnTo>
                <a:lnTo>
                  <a:pt x="51" y="192"/>
                </a:lnTo>
                <a:lnTo>
                  <a:pt x="46" y="192"/>
                </a:lnTo>
                <a:lnTo>
                  <a:pt x="44" y="191"/>
                </a:lnTo>
                <a:lnTo>
                  <a:pt x="44" y="194"/>
                </a:lnTo>
                <a:lnTo>
                  <a:pt x="44" y="196"/>
                </a:lnTo>
                <a:lnTo>
                  <a:pt x="44" y="198"/>
                </a:lnTo>
                <a:lnTo>
                  <a:pt x="43" y="196"/>
                </a:lnTo>
                <a:lnTo>
                  <a:pt x="24" y="191"/>
                </a:lnTo>
                <a:lnTo>
                  <a:pt x="28" y="180"/>
                </a:lnTo>
                <a:lnTo>
                  <a:pt x="26" y="166"/>
                </a:lnTo>
                <a:lnTo>
                  <a:pt x="25" y="164"/>
                </a:lnTo>
                <a:lnTo>
                  <a:pt x="25" y="163"/>
                </a:lnTo>
                <a:lnTo>
                  <a:pt x="30" y="159"/>
                </a:lnTo>
                <a:lnTo>
                  <a:pt x="30" y="158"/>
                </a:lnTo>
                <a:lnTo>
                  <a:pt x="37" y="157"/>
                </a:lnTo>
                <a:lnTo>
                  <a:pt x="37" y="154"/>
                </a:lnTo>
                <a:lnTo>
                  <a:pt x="35" y="152"/>
                </a:lnTo>
                <a:lnTo>
                  <a:pt x="33" y="149"/>
                </a:lnTo>
                <a:lnTo>
                  <a:pt x="23" y="139"/>
                </a:lnTo>
                <a:lnTo>
                  <a:pt x="20" y="135"/>
                </a:lnTo>
                <a:lnTo>
                  <a:pt x="7" y="131"/>
                </a:lnTo>
                <a:lnTo>
                  <a:pt x="1" y="121"/>
                </a:lnTo>
                <a:lnTo>
                  <a:pt x="0" y="120"/>
                </a:lnTo>
                <a:lnTo>
                  <a:pt x="7" y="116"/>
                </a:lnTo>
                <a:lnTo>
                  <a:pt x="9" y="115"/>
                </a:lnTo>
                <a:lnTo>
                  <a:pt x="9" y="113"/>
                </a:lnTo>
                <a:lnTo>
                  <a:pt x="11" y="111"/>
                </a:lnTo>
                <a:lnTo>
                  <a:pt x="17" y="102"/>
                </a:lnTo>
                <a:lnTo>
                  <a:pt x="25" y="95"/>
                </a:lnTo>
                <a:lnTo>
                  <a:pt x="34" y="85"/>
                </a:lnTo>
                <a:lnTo>
                  <a:pt x="30" y="81"/>
                </a:lnTo>
                <a:lnTo>
                  <a:pt x="33" y="77"/>
                </a:lnTo>
                <a:lnTo>
                  <a:pt x="39" y="83"/>
                </a:lnTo>
                <a:lnTo>
                  <a:pt x="44" y="80"/>
                </a:lnTo>
                <a:lnTo>
                  <a:pt x="47" y="70"/>
                </a:lnTo>
                <a:lnTo>
                  <a:pt x="63" y="63"/>
                </a:lnTo>
                <a:lnTo>
                  <a:pt x="56" y="30"/>
                </a:lnTo>
                <a:lnTo>
                  <a:pt x="60" y="24"/>
                </a:lnTo>
                <a:lnTo>
                  <a:pt x="63" y="16"/>
                </a:lnTo>
                <a:lnTo>
                  <a:pt x="71" y="6"/>
                </a:lnTo>
                <a:lnTo>
                  <a:pt x="74" y="1"/>
                </a:lnTo>
                <a:lnTo>
                  <a:pt x="74" y="0"/>
                </a:lnTo>
                <a:lnTo>
                  <a:pt x="75" y="0"/>
                </a:lnTo>
                <a:lnTo>
                  <a:pt x="85" y="0"/>
                </a:lnTo>
                <a:lnTo>
                  <a:pt x="94" y="0"/>
                </a:lnTo>
                <a:lnTo>
                  <a:pt x="125" y="10"/>
                </a:lnTo>
                <a:lnTo>
                  <a:pt x="134" y="7"/>
                </a:lnTo>
                <a:lnTo>
                  <a:pt x="141" y="15"/>
                </a:lnTo>
                <a:lnTo>
                  <a:pt x="148" y="7"/>
                </a:lnTo>
                <a:lnTo>
                  <a:pt x="163" y="3"/>
                </a:lnTo>
                <a:lnTo>
                  <a:pt x="183" y="12"/>
                </a:lnTo>
                <a:lnTo>
                  <a:pt x="185" y="14"/>
                </a:lnTo>
                <a:lnTo>
                  <a:pt x="189" y="17"/>
                </a:lnTo>
                <a:lnTo>
                  <a:pt x="190" y="21"/>
                </a:lnTo>
                <a:lnTo>
                  <a:pt x="192" y="33"/>
                </a:lnTo>
                <a:lnTo>
                  <a:pt x="192" y="35"/>
                </a:lnTo>
                <a:lnTo>
                  <a:pt x="198" y="38"/>
                </a:lnTo>
                <a:lnTo>
                  <a:pt x="199" y="46"/>
                </a:lnTo>
                <a:lnTo>
                  <a:pt x="201" y="48"/>
                </a:lnTo>
                <a:lnTo>
                  <a:pt x="204" y="49"/>
                </a:lnTo>
                <a:lnTo>
                  <a:pt x="206" y="51"/>
                </a:lnTo>
                <a:lnTo>
                  <a:pt x="206" y="52"/>
                </a:lnTo>
                <a:lnTo>
                  <a:pt x="218" y="65"/>
                </a:lnTo>
                <a:lnTo>
                  <a:pt x="223" y="71"/>
                </a:lnTo>
                <a:lnTo>
                  <a:pt x="231" y="89"/>
                </a:lnTo>
                <a:lnTo>
                  <a:pt x="236" y="88"/>
                </a:lnTo>
                <a:lnTo>
                  <a:pt x="242" y="86"/>
                </a:lnTo>
                <a:lnTo>
                  <a:pt x="243" y="86"/>
                </a:lnTo>
                <a:lnTo>
                  <a:pt x="245" y="94"/>
                </a:lnTo>
                <a:lnTo>
                  <a:pt x="249" y="95"/>
                </a:lnTo>
                <a:lnTo>
                  <a:pt x="250" y="94"/>
                </a:lnTo>
                <a:lnTo>
                  <a:pt x="255" y="86"/>
                </a:lnTo>
                <a:lnTo>
                  <a:pt x="264" y="89"/>
                </a:lnTo>
                <a:lnTo>
                  <a:pt x="270" y="92"/>
                </a:lnTo>
                <a:lnTo>
                  <a:pt x="278" y="94"/>
                </a:lnTo>
                <a:lnTo>
                  <a:pt x="279" y="95"/>
                </a:lnTo>
                <a:lnTo>
                  <a:pt x="287" y="98"/>
                </a:lnTo>
                <a:lnTo>
                  <a:pt x="296" y="107"/>
                </a:lnTo>
                <a:lnTo>
                  <a:pt x="310" y="102"/>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9">
            <a:extLst>
              <a:ext uri="{FF2B5EF4-FFF2-40B4-BE49-F238E27FC236}">
                <a16:creationId xmlns:a16="http://schemas.microsoft.com/office/drawing/2014/main" id="{F259837E-C6C2-C84A-BD65-24759AF4FEF8}"/>
              </a:ext>
            </a:extLst>
          </p:cNvPr>
          <p:cNvSpPr>
            <a:spLocks/>
          </p:cNvSpPr>
          <p:nvPr/>
        </p:nvSpPr>
        <p:spPr bwMode="auto">
          <a:xfrm>
            <a:off x="7870618" y="4223986"/>
            <a:ext cx="668338" cy="912813"/>
          </a:xfrm>
          <a:custGeom>
            <a:avLst/>
            <a:gdLst>
              <a:gd name="T0" fmla="*/ 246 w 421"/>
              <a:gd name="T1" fmla="*/ 26 h 575"/>
              <a:gd name="T2" fmla="*/ 261 w 421"/>
              <a:gd name="T3" fmla="*/ 36 h 575"/>
              <a:gd name="T4" fmla="*/ 280 w 421"/>
              <a:gd name="T5" fmla="*/ 40 h 575"/>
              <a:gd name="T6" fmla="*/ 270 w 421"/>
              <a:gd name="T7" fmla="*/ 54 h 575"/>
              <a:gd name="T8" fmla="*/ 283 w 421"/>
              <a:gd name="T9" fmla="*/ 73 h 575"/>
              <a:gd name="T10" fmla="*/ 300 w 421"/>
              <a:gd name="T11" fmla="*/ 92 h 575"/>
              <a:gd name="T12" fmla="*/ 288 w 421"/>
              <a:gd name="T13" fmla="*/ 101 h 575"/>
              <a:gd name="T14" fmla="*/ 287 w 421"/>
              <a:gd name="T15" fmla="*/ 129 h 575"/>
              <a:gd name="T16" fmla="*/ 307 w 421"/>
              <a:gd name="T17" fmla="*/ 132 h 575"/>
              <a:gd name="T18" fmla="*/ 315 w 421"/>
              <a:gd name="T19" fmla="*/ 132 h 575"/>
              <a:gd name="T20" fmla="*/ 324 w 421"/>
              <a:gd name="T21" fmla="*/ 138 h 575"/>
              <a:gd name="T22" fmla="*/ 324 w 421"/>
              <a:gd name="T23" fmla="*/ 175 h 575"/>
              <a:gd name="T24" fmla="*/ 360 w 421"/>
              <a:gd name="T25" fmla="*/ 180 h 575"/>
              <a:gd name="T26" fmla="*/ 376 w 421"/>
              <a:gd name="T27" fmla="*/ 211 h 575"/>
              <a:gd name="T28" fmla="*/ 379 w 421"/>
              <a:gd name="T29" fmla="*/ 249 h 575"/>
              <a:gd name="T30" fmla="*/ 394 w 421"/>
              <a:gd name="T31" fmla="*/ 295 h 575"/>
              <a:gd name="T32" fmla="*/ 358 w 421"/>
              <a:gd name="T33" fmla="*/ 339 h 575"/>
              <a:gd name="T34" fmla="*/ 343 w 421"/>
              <a:gd name="T35" fmla="*/ 344 h 575"/>
              <a:gd name="T36" fmla="*/ 374 w 421"/>
              <a:gd name="T37" fmla="*/ 392 h 575"/>
              <a:gd name="T38" fmla="*/ 408 w 421"/>
              <a:gd name="T39" fmla="*/ 444 h 575"/>
              <a:gd name="T40" fmla="*/ 415 w 421"/>
              <a:gd name="T41" fmla="*/ 469 h 575"/>
              <a:gd name="T42" fmla="*/ 393 w 421"/>
              <a:gd name="T43" fmla="*/ 492 h 575"/>
              <a:gd name="T44" fmla="*/ 366 w 421"/>
              <a:gd name="T45" fmla="*/ 481 h 575"/>
              <a:gd name="T46" fmla="*/ 378 w 421"/>
              <a:gd name="T47" fmla="*/ 502 h 575"/>
              <a:gd name="T48" fmla="*/ 381 w 421"/>
              <a:gd name="T49" fmla="*/ 532 h 575"/>
              <a:gd name="T50" fmla="*/ 370 w 421"/>
              <a:gd name="T51" fmla="*/ 562 h 575"/>
              <a:gd name="T52" fmla="*/ 367 w 421"/>
              <a:gd name="T53" fmla="*/ 571 h 575"/>
              <a:gd name="T54" fmla="*/ 361 w 421"/>
              <a:gd name="T55" fmla="*/ 570 h 575"/>
              <a:gd name="T56" fmla="*/ 346 w 421"/>
              <a:gd name="T57" fmla="*/ 575 h 575"/>
              <a:gd name="T58" fmla="*/ 330 w 421"/>
              <a:gd name="T59" fmla="*/ 560 h 575"/>
              <a:gd name="T60" fmla="*/ 312 w 421"/>
              <a:gd name="T61" fmla="*/ 543 h 575"/>
              <a:gd name="T62" fmla="*/ 295 w 421"/>
              <a:gd name="T63" fmla="*/ 470 h 575"/>
              <a:gd name="T64" fmla="*/ 275 w 421"/>
              <a:gd name="T65" fmla="*/ 450 h 575"/>
              <a:gd name="T66" fmla="*/ 256 w 421"/>
              <a:gd name="T67" fmla="*/ 468 h 575"/>
              <a:gd name="T68" fmla="*/ 257 w 421"/>
              <a:gd name="T69" fmla="*/ 483 h 575"/>
              <a:gd name="T70" fmla="*/ 231 w 421"/>
              <a:gd name="T71" fmla="*/ 474 h 575"/>
              <a:gd name="T72" fmla="*/ 217 w 421"/>
              <a:gd name="T73" fmla="*/ 467 h 575"/>
              <a:gd name="T74" fmla="*/ 204 w 421"/>
              <a:gd name="T75" fmla="*/ 438 h 575"/>
              <a:gd name="T76" fmla="*/ 197 w 421"/>
              <a:gd name="T77" fmla="*/ 409 h 575"/>
              <a:gd name="T78" fmla="*/ 163 w 421"/>
              <a:gd name="T79" fmla="*/ 383 h 575"/>
              <a:gd name="T80" fmla="*/ 144 w 421"/>
              <a:gd name="T81" fmla="*/ 367 h 575"/>
              <a:gd name="T82" fmla="*/ 121 w 421"/>
              <a:gd name="T83" fmla="*/ 346 h 575"/>
              <a:gd name="T84" fmla="*/ 80 w 421"/>
              <a:gd name="T85" fmla="*/ 317 h 575"/>
              <a:gd name="T86" fmla="*/ 62 w 421"/>
              <a:gd name="T87" fmla="*/ 289 h 575"/>
              <a:gd name="T88" fmla="*/ 56 w 421"/>
              <a:gd name="T89" fmla="*/ 275 h 575"/>
              <a:gd name="T90" fmla="*/ 72 w 421"/>
              <a:gd name="T91" fmla="*/ 265 h 575"/>
              <a:gd name="T92" fmla="*/ 81 w 421"/>
              <a:gd name="T93" fmla="*/ 248 h 575"/>
              <a:gd name="T94" fmla="*/ 83 w 421"/>
              <a:gd name="T95" fmla="*/ 226 h 575"/>
              <a:gd name="T96" fmla="*/ 94 w 421"/>
              <a:gd name="T97" fmla="*/ 203 h 575"/>
              <a:gd name="T98" fmla="*/ 77 w 421"/>
              <a:gd name="T99" fmla="*/ 203 h 575"/>
              <a:gd name="T100" fmla="*/ 57 w 421"/>
              <a:gd name="T101" fmla="*/ 193 h 575"/>
              <a:gd name="T102" fmla="*/ 53 w 421"/>
              <a:gd name="T103" fmla="*/ 151 h 575"/>
              <a:gd name="T104" fmla="*/ 25 w 421"/>
              <a:gd name="T105" fmla="*/ 145 h 575"/>
              <a:gd name="T106" fmla="*/ 3 w 421"/>
              <a:gd name="T107" fmla="*/ 113 h 575"/>
              <a:gd name="T108" fmla="*/ 3 w 421"/>
              <a:gd name="T109" fmla="*/ 90 h 575"/>
              <a:gd name="T110" fmla="*/ 0 w 421"/>
              <a:gd name="T111" fmla="*/ 70 h 575"/>
              <a:gd name="T112" fmla="*/ 21 w 421"/>
              <a:gd name="T113" fmla="*/ 55 h 575"/>
              <a:gd name="T114" fmla="*/ 38 w 421"/>
              <a:gd name="T115" fmla="*/ 44 h 575"/>
              <a:gd name="T116" fmla="*/ 60 w 421"/>
              <a:gd name="T117" fmla="*/ 36 h 575"/>
              <a:gd name="T118" fmla="*/ 93 w 421"/>
              <a:gd name="T119" fmla="*/ 23 h 575"/>
              <a:gd name="T120" fmla="*/ 107 w 421"/>
              <a:gd name="T121" fmla="*/ 7 h 575"/>
              <a:gd name="T122" fmla="*/ 187 w 421"/>
              <a:gd name="T123" fmla="*/ 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1" h="575">
                <a:moveTo>
                  <a:pt x="206" y="5"/>
                </a:moveTo>
                <a:lnTo>
                  <a:pt x="222" y="13"/>
                </a:lnTo>
                <a:lnTo>
                  <a:pt x="223" y="14"/>
                </a:lnTo>
                <a:lnTo>
                  <a:pt x="246" y="26"/>
                </a:lnTo>
                <a:lnTo>
                  <a:pt x="249" y="27"/>
                </a:lnTo>
                <a:lnTo>
                  <a:pt x="252" y="30"/>
                </a:lnTo>
                <a:lnTo>
                  <a:pt x="260" y="36"/>
                </a:lnTo>
                <a:lnTo>
                  <a:pt x="261" y="36"/>
                </a:lnTo>
                <a:lnTo>
                  <a:pt x="265" y="38"/>
                </a:lnTo>
                <a:lnTo>
                  <a:pt x="266" y="40"/>
                </a:lnTo>
                <a:lnTo>
                  <a:pt x="288" y="33"/>
                </a:lnTo>
                <a:lnTo>
                  <a:pt x="280" y="40"/>
                </a:lnTo>
                <a:lnTo>
                  <a:pt x="274" y="49"/>
                </a:lnTo>
                <a:lnTo>
                  <a:pt x="272" y="51"/>
                </a:lnTo>
                <a:lnTo>
                  <a:pt x="272" y="53"/>
                </a:lnTo>
                <a:lnTo>
                  <a:pt x="270" y="54"/>
                </a:lnTo>
                <a:lnTo>
                  <a:pt x="263" y="58"/>
                </a:lnTo>
                <a:lnTo>
                  <a:pt x="264" y="59"/>
                </a:lnTo>
                <a:lnTo>
                  <a:pt x="270" y="69"/>
                </a:lnTo>
                <a:lnTo>
                  <a:pt x="283" y="73"/>
                </a:lnTo>
                <a:lnTo>
                  <a:pt x="286" y="77"/>
                </a:lnTo>
                <a:lnTo>
                  <a:pt x="296" y="87"/>
                </a:lnTo>
                <a:lnTo>
                  <a:pt x="298" y="90"/>
                </a:lnTo>
                <a:lnTo>
                  <a:pt x="300" y="92"/>
                </a:lnTo>
                <a:lnTo>
                  <a:pt x="300" y="95"/>
                </a:lnTo>
                <a:lnTo>
                  <a:pt x="293" y="96"/>
                </a:lnTo>
                <a:lnTo>
                  <a:pt x="293" y="97"/>
                </a:lnTo>
                <a:lnTo>
                  <a:pt x="288" y="101"/>
                </a:lnTo>
                <a:lnTo>
                  <a:pt x="288" y="102"/>
                </a:lnTo>
                <a:lnTo>
                  <a:pt x="289" y="104"/>
                </a:lnTo>
                <a:lnTo>
                  <a:pt x="291" y="118"/>
                </a:lnTo>
                <a:lnTo>
                  <a:pt x="287" y="129"/>
                </a:lnTo>
                <a:lnTo>
                  <a:pt x="306" y="134"/>
                </a:lnTo>
                <a:lnTo>
                  <a:pt x="307" y="136"/>
                </a:lnTo>
                <a:lnTo>
                  <a:pt x="307" y="134"/>
                </a:lnTo>
                <a:lnTo>
                  <a:pt x="307" y="132"/>
                </a:lnTo>
                <a:lnTo>
                  <a:pt x="307" y="129"/>
                </a:lnTo>
                <a:lnTo>
                  <a:pt x="309" y="130"/>
                </a:lnTo>
                <a:lnTo>
                  <a:pt x="314" y="130"/>
                </a:lnTo>
                <a:lnTo>
                  <a:pt x="315" y="132"/>
                </a:lnTo>
                <a:lnTo>
                  <a:pt x="319" y="133"/>
                </a:lnTo>
                <a:lnTo>
                  <a:pt x="320" y="134"/>
                </a:lnTo>
                <a:lnTo>
                  <a:pt x="324" y="137"/>
                </a:lnTo>
                <a:lnTo>
                  <a:pt x="324" y="138"/>
                </a:lnTo>
                <a:lnTo>
                  <a:pt x="317" y="150"/>
                </a:lnTo>
                <a:lnTo>
                  <a:pt x="310" y="169"/>
                </a:lnTo>
                <a:lnTo>
                  <a:pt x="320" y="174"/>
                </a:lnTo>
                <a:lnTo>
                  <a:pt x="324" y="175"/>
                </a:lnTo>
                <a:lnTo>
                  <a:pt x="337" y="180"/>
                </a:lnTo>
                <a:lnTo>
                  <a:pt x="348" y="193"/>
                </a:lnTo>
                <a:lnTo>
                  <a:pt x="358" y="182"/>
                </a:lnTo>
                <a:lnTo>
                  <a:pt x="360" y="180"/>
                </a:lnTo>
                <a:lnTo>
                  <a:pt x="371" y="175"/>
                </a:lnTo>
                <a:lnTo>
                  <a:pt x="376" y="184"/>
                </a:lnTo>
                <a:lnTo>
                  <a:pt x="376" y="201"/>
                </a:lnTo>
                <a:lnTo>
                  <a:pt x="376" y="211"/>
                </a:lnTo>
                <a:lnTo>
                  <a:pt x="381" y="235"/>
                </a:lnTo>
                <a:lnTo>
                  <a:pt x="381" y="237"/>
                </a:lnTo>
                <a:lnTo>
                  <a:pt x="378" y="243"/>
                </a:lnTo>
                <a:lnTo>
                  <a:pt x="379" y="249"/>
                </a:lnTo>
                <a:lnTo>
                  <a:pt x="383" y="257"/>
                </a:lnTo>
                <a:lnTo>
                  <a:pt x="394" y="294"/>
                </a:lnTo>
                <a:lnTo>
                  <a:pt x="395" y="295"/>
                </a:lnTo>
                <a:lnTo>
                  <a:pt x="394" y="295"/>
                </a:lnTo>
                <a:lnTo>
                  <a:pt x="381" y="302"/>
                </a:lnTo>
                <a:lnTo>
                  <a:pt x="380" y="304"/>
                </a:lnTo>
                <a:lnTo>
                  <a:pt x="371" y="320"/>
                </a:lnTo>
                <a:lnTo>
                  <a:pt x="358" y="339"/>
                </a:lnTo>
                <a:lnTo>
                  <a:pt x="348" y="341"/>
                </a:lnTo>
                <a:lnTo>
                  <a:pt x="348" y="343"/>
                </a:lnTo>
                <a:lnTo>
                  <a:pt x="346" y="343"/>
                </a:lnTo>
                <a:lnTo>
                  <a:pt x="343" y="344"/>
                </a:lnTo>
                <a:lnTo>
                  <a:pt x="344" y="350"/>
                </a:lnTo>
                <a:lnTo>
                  <a:pt x="366" y="372"/>
                </a:lnTo>
                <a:lnTo>
                  <a:pt x="369" y="377"/>
                </a:lnTo>
                <a:lnTo>
                  <a:pt x="374" y="392"/>
                </a:lnTo>
                <a:lnTo>
                  <a:pt x="370" y="405"/>
                </a:lnTo>
                <a:lnTo>
                  <a:pt x="375" y="417"/>
                </a:lnTo>
                <a:lnTo>
                  <a:pt x="388" y="423"/>
                </a:lnTo>
                <a:lnTo>
                  <a:pt x="408" y="444"/>
                </a:lnTo>
                <a:lnTo>
                  <a:pt x="421" y="461"/>
                </a:lnTo>
                <a:lnTo>
                  <a:pt x="420" y="465"/>
                </a:lnTo>
                <a:lnTo>
                  <a:pt x="418" y="467"/>
                </a:lnTo>
                <a:lnTo>
                  <a:pt x="415" y="469"/>
                </a:lnTo>
                <a:lnTo>
                  <a:pt x="413" y="482"/>
                </a:lnTo>
                <a:lnTo>
                  <a:pt x="409" y="483"/>
                </a:lnTo>
                <a:lnTo>
                  <a:pt x="395" y="490"/>
                </a:lnTo>
                <a:lnTo>
                  <a:pt x="393" y="492"/>
                </a:lnTo>
                <a:lnTo>
                  <a:pt x="392" y="493"/>
                </a:lnTo>
                <a:lnTo>
                  <a:pt x="372" y="487"/>
                </a:lnTo>
                <a:lnTo>
                  <a:pt x="367" y="478"/>
                </a:lnTo>
                <a:lnTo>
                  <a:pt x="366" y="481"/>
                </a:lnTo>
                <a:lnTo>
                  <a:pt x="363" y="487"/>
                </a:lnTo>
                <a:lnTo>
                  <a:pt x="365" y="496"/>
                </a:lnTo>
                <a:lnTo>
                  <a:pt x="360" y="500"/>
                </a:lnTo>
                <a:lnTo>
                  <a:pt x="378" y="502"/>
                </a:lnTo>
                <a:lnTo>
                  <a:pt x="388" y="511"/>
                </a:lnTo>
                <a:lnTo>
                  <a:pt x="386" y="516"/>
                </a:lnTo>
                <a:lnTo>
                  <a:pt x="390" y="524"/>
                </a:lnTo>
                <a:lnTo>
                  <a:pt x="381" y="532"/>
                </a:lnTo>
                <a:lnTo>
                  <a:pt x="376" y="541"/>
                </a:lnTo>
                <a:lnTo>
                  <a:pt x="371" y="552"/>
                </a:lnTo>
                <a:lnTo>
                  <a:pt x="369" y="562"/>
                </a:lnTo>
                <a:lnTo>
                  <a:pt x="370" y="562"/>
                </a:lnTo>
                <a:lnTo>
                  <a:pt x="369" y="566"/>
                </a:lnTo>
                <a:lnTo>
                  <a:pt x="367" y="569"/>
                </a:lnTo>
                <a:lnTo>
                  <a:pt x="367" y="570"/>
                </a:lnTo>
                <a:lnTo>
                  <a:pt x="367" y="571"/>
                </a:lnTo>
                <a:lnTo>
                  <a:pt x="363" y="570"/>
                </a:lnTo>
                <a:lnTo>
                  <a:pt x="362" y="570"/>
                </a:lnTo>
                <a:lnTo>
                  <a:pt x="362" y="569"/>
                </a:lnTo>
                <a:lnTo>
                  <a:pt x="361" y="570"/>
                </a:lnTo>
                <a:lnTo>
                  <a:pt x="360" y="570"/>
                </a:lnTo>
                <a:lnTo>
                  <a:pt x="357" y="571"/>
                </a:lnTo>
                <a:lnTo>
                  <a:pt x="356" y="575"/>
                </a:lnTo>
                <a:lnTo>
                  <a:pt x="346" y="575"/>
                </a:lnTo>
                <a:lnTo>
                  <a:pt x="346" y="573"/>
                </a:lnTo>
                <a:lnTo>
                  <a:pt x="342" y="566"/>
                </a:lnTo>
                <a:lnTo>
                  <a:pt x="337" y="564"/>
                </a:lnTo>
                <a:lnTo>
                  <a:pt x="330" y="560"/>
                </a:lnTo>
                <a:lnTo>
                  <a:pt x="320" y="551"/>
                </a:lnTo>
                <a:lnTo>
                  <a:pt x="317" y="552"/>
                </a:lnTo>
                <a:lnTo>
                  <a:pt x="316" y="551"/>
                </a:lnTo>
                <a:lnTo>
                  <a:pt x="312" y="543"/>
                </a:lnTo>
                <a:lnTo>
                  <a:pt x="314" y="539"/>
                </a:lnTo>
                <a:lnTo>
                  <a:pt x="301" y="505"/>
                </a:lnTo>
                <a:lnTo>
                  <a:pt x="298" y="474"/>
                </a:lnTo>
                <a:lnTo>
                  <a:pt x="295" y="470"/>
                </a:lnTo>
                <a:lnTo>
                  <a:pt x="286" y="446"/>
                </a:lnTo>
                <a:lnTo>
                  <a:pt x="272" y="446"/>
                </a:lnTo>
                <a:lnTo>
                  <a:pt x="270" y="446"/>
                </a:lnTo>
                <a:lnTo>
                  <a:pt x="275" y="450"/>
                </a:lnTo>
                <a:lnTo>
                  <a:pt x="269" y="455"/>
                </a:lnTo>
                <a:lnTo>
                  <a:pt x="263" y="460"/>
                </a:lnTo>
                <a:lnTo>
                  <a:pt x="261" y="456"/>
                </a:lnTo>
                <a:lnTo>
                  <a:pt x="256" y="468"/>
                </a:lnTo>
                <a:lnTo>
                  <a:pt x="256" y="472"/>
                </a:lnTo>
                <a:lnTo>
                  <a:pt x="255" y="473"/>
                </a:lnTo>
                <a:lnTo>
                  <a:pt x="256" y="477"/>
                </a:lnTo>
                <a:lnTo>
                  <a:pt x="257" y="483"/>
                </a:lnTo>
                <a:lnTo>
                  <a:pt x="257" y="484"/>
                </a:lnTo>
                <a:lnTo>
                  <a:pt x="257" y="488"/>
                </a:lnTo>
                <a:lnTo>
                  <a:pt x="252" y="486"/>
                </a:lnTo>
                <a:lnTo>
                  <a:pt x="231" y="474"/>
                </a:lnTo>
                <a:lnTo>
                  <a:pt x="232" y="469"/>
                </a:lnTo>
                <a:lnTo>
                  <a:pt x="232" y="468"/>
                </a:lnTo>
                <a:lnTo>
                  <a:pt x="222" y="467"/>
                </a:lnTo>
                <a:lnTo>
                  <a:pt x="217" y="467"/>
                </a:lnTo>
                <a:lnTo>
                  <a:pt x="209" y="461"/>
                </a:lnTo>
                <a:lnTo>
                  <a:pt x="209" y="455"/>
                </a:lnTo>
                <a:lnTo>
                  <a:pt x="213" y="447"/>
                </a:lnTo>
                <a:lnTo>
                  <a:pt x="204" y="438"/>
                </a:lnTo>
                <a:lnTo>
                  <a:pt x="200" y="422"/>
                </a:lnTo>
                <a:lnTo>
                  <a:pt x="200" y="419"/>
                </a:lnTo>
                <a:lnTo>
                  <a:pt x="203" y="414"/>
                </a:lnTo>
                <a:lnTo>
                  <a:pt x="197" y="409"/>
                </a:lnTo>
                <a:lnTo>
                  <a:pt x="194" y="405"/>
                </a:lnTo>
                <a:lnTo>
                  <a:pt x="182" y="396"/>
                </a:lnTo>
                <a:lnTo>
                  <a:pt x="177" y="392"/>
                </a:lnTo>
                <a:lnTo>
                  <a:pt x="163" y="383"/>
                </a:lnTo>
                <a:lnTo>
                  <a:pt x="155" y="377"/>
                </a:lnTo>
                <a:lnTo>
                  <a:pt x="153" y="369"/>
                </a:lnTo>
                <a:lnTo>
                  <a:pt x="146" y="368"/>
                </a:lnTo>
                <a:lnTo>
                  <a:pt x="144" y="367"/>
                </a:lnTo>
                <a:lnTo>
                  <a:pt x="132" y="359"/>
                </a:lnTo>
                <a:lnTo>
                  <a:pt x="126" y="355"/>
                </a:lnTo>
                <a:lnTo>
                  <a:pt x="122" y="352"/>
                </a:lnTo>
                <a:lnTo>
                  <a:pt x="121" y="346"/>
                </a:lnTo>
                <a:lnTo>
                  <a:pt x="121" y="345"/>
                </a:lnTo>
                <a:lnTo>
                  <a:pt x="94" y="325"/>
                </a:lnTo>
                <a:lnTo>
                  <a:pt x="88" y="314"/>
                </a:lnTo>
                <a:lnTo>
                  <a:pt x="80" y="317"/>
                </a:lnTo>
                <a:lnTo>
                  <a:pt x="67" y="307"/>
                </a:lnTo>
                <a:lnTo>
                  <a:pt x="63" y="294"/>
                </a:lnTo>
                <a:lnTo>
                  <a:pt x="63" y="291"/>
                </a:lnTo>
                <a:lnTo>
                  <a:pt x="62" y="289"/>
                </a:lnTo>
                <a:lnTo>
                  <a:pt x="58" y="288"/>
                </a:lnTo>
                <a:lnTo>
                  <a:pt x="60" y="285"/>
                </a:lnTo>
                <a:lnTo>
                  <a:pt x="61" y="279"/>
                </a:lnTo>
                <a:lnTo>
                  <a:pt x="56" y="275"/>
                </a:lnTo>
                <a:lnTo>
                  <a:pt x="61" y="276"/>
                </a:lnTo>
                <a:lnTo>
                  <a:pt x="70" y="267"/>
                </a:lnTo>
                <a:lnTo>
                  <a:pt x="70" y="266"/>
                </a:lnTo>
                <a:lnTo>
                  <a:pt x="72" y="265"/>
                </a:lnTo>
                <a:lnTo>
                  <a:pt x="80" y="260"/>
                </a:lnTo>
                <a:lnTo>
                  <a:pt x="85" y="256"/>
                </a:lnTo>
                <a:lnTo>
                  <a:pt x="86" y="252"/>
                </a:lnTo>
                <a:lnTo>
                  <a:pt x="81" y="248"/>
                </a:lnTo>
                <a:lnTo>
                  <a:pt x="76" y="243"/>
                </a:lnTo>
                <a:lnTo>
                  <a:pt x="76" y="235"/>
                </a:lnTo>
                <a:lnTo>
                  <a:pt x="77" y="229"/>
                </a:lnTo>
                <a:lnTo>
                  <a:pt x="83" y="226"/>
                </a:lnTo>
                <a:lnTo>
                  <a:pt x="93" y="229"/>
                </a:lnTo>
                <a:lnTo>
                  <a:pt x="97" y="225"/>
                </a:lnTo>
                <a:lnTo>
                  <a:pt x="99" y="224"/>
                </a:lnTo>
                <a:lnTo>
                  <a:pt x="94" y="203"/>
                </a:lnTo>
                <a:lnTo>
                  <a:pt x="86" y="199"/>
                </a:lnTo>
                <a:lnTo>
                  <a:pt x="85" y="199"/>
                </a:lnTo>
                <a:lnTo>
                  <a:pt x="81" y="202"/>
                </a:lnTo>
                <a:lnTo>
                  <a:pt x="77" y="203"/>
                </a:lnTo>
                <a:lnTo>
                  <a:pt x="76" y="205"/>
                </a:lnTo>
                <a:lnTo>
                  <a:pt x="62" y="197"/>
                </a:lnTo>
                <a:lnTo>
                  <a:pt x="57" y="194"/>
                </a:lnTo>
                <a:lnTo>
                  <a:pt x="57" y="193"/>
                </a:lnTo>
                <a:lnTo>
                  <a:pt x="53" y="171"/>
                </a:lnTo>
                <a:lnTo>
                  <a:pt x="54" y="162"/>
                </a:lnTo>
                <a:lnTo>
                  <a:pt x="57" y="153"/>
                </a:lnTo>
                <a:lnTo>
                  <a:pt x="53" y="151"/>
                </a:lnTo>
                <a:lnTo>
                  <a:pt x="48" y="148"/>
                </a:lnTo>
                <a:lnTo>
                  <a:pt x="39" y="142"/>
                </a:lnTo>
                <a:lnTo>
                  <a:pt x="34" y="143"/>
                </a:lnTo>
                <a:lnTo>
                  <a:pt x="25" y="145"/>
                </a:lnTo>
                <a:lnTo>
                  <a:pt x="10" y="146"/>
                </a:lnTo>
                <a:lnTo>
                  <a:pt x="11" y="138"/>
                </a:lnTo>
                <a:lnTo>
                  <a:pt x="3" y="114"/>
                </a:lnTo>
                <a:lnTo>
                  <a:pt x="3" y="113"/>
                </a:lnTo>
                <a:lnTo>
                  <a:pt x="3" y="106"/>
                </a:lnTo>
                <a:lnTo>
                  <a:pt x="3" y="101"/>
                </a:lnTo>
                <a:lnTo>
                  <a:pt x="3" y="101"/>
                </a:lnTo>
                <a:lnTo>
                  <a:pt x="3" y="90"/>
                </a:lnTo>
                <a:lnTo>
                  <a:pt x="5" y="78"/>
                </a:lnTo>
                <a:lnTo>
                  <a:pt x="2" y="77"/>
                </a:lnTo>
                <a:lnTo>
                  <a:pt x="0" y="74"/>
                </a:lnTo>
                <a:lnTo>
                  <a:pt x="0" y="70"/>
                </a:lnTo>
                <a:lnTo>
                  <a:pt x="0" y="68"/>
                </a:lnTo>
                <a:lnTo>
                  <a:pt x="7" y="63"/>
                </a:lnTo>
                <a:lnTo>
                  <a:pt x="8" y="55"/>
                </a:lnTo>
                <a:lnTo>
                  <a:pt x="21" y="55"/>
                </a:lnTo>
                <a:lnTo>
                  <a:pt x="29" y="64"/>
                </a:lnTo>
                <a:lnTo>
                  <a:pt x="35" y="59"/>
                </a:lnTo>
                <a:lnTo>
                  <a:pt x="30" y="49"/>
                </a:lnTo>
                <a:lnTo>
                  <a:pt x="38" y="44"/>
                </a:lnTo>
                <a:lnTo>
                  <a:pt x="40" y="41"/>
                </a:lnTo>
                <a:lnTo>
                  <a:pt x="44" y="40"/>
                </a:lnTo>
                <a:lnTo>
                  <a:pt x="49" y="36"/>
                </a:lnTo>
                <a:lnTo>
                  <a:pt x="60" y="36"/>
                </a:lnTo>
                <a:lnTo>
                  <a:pt x="63" y="41"/>
                </a:lnTo>
                <a:lnTo>
                  <a:pt x="77" y="40"/>
                </a:lnTo>
                <a:lnTo>
                  <a:pt x="93" y="24"/>
                </a:lnTo>
                <a:lnTo>
                  <a:pt x="93" y="23"/>
                </a:lnTo>
                <a:lnTo>
                  <a:pt x="98" y="18"/>
                </a:lnTo>
                <a:lnTo>
                  <a:pt x="98" y="17"/>
                </a:lnTo>
                <a:lnTo>
                  <a:pt x="100" y="13"/>
                </a:lnTo>
                <a:lnTo>
                  <a:pt x="107" y="7"/>
                </a:lnTo>
                <a:lnTo>
                  <a:pt x="130" y="0"/>
                </a:lnTo>
                <a:lnTo>
                  <a:pt x="160" y="0"/>
                </a:lnTo>
                <a:lnTo>
                  <a:pt x="168" y="1"/>
                </a:lnTo>
                <a:lnTo>
                  <a:pt x="187" y="3"/>
                </a:lnTo>
                <a:lnTo>
                  <a:pt x="191" y="9"/>
                </a:lnTo>
                <a:lnTo>
                  <a:pt x="206" y="5"/>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0">
            <a:extLst>
              <a:ext uri="{FF2B5EF4-FFF2-40B4-BE49-F238E27FC236}">
                <a16:creationId xmlns:a16="http://schemas.microsoft.com/office/drawing/2014/main" id="{69B207BF-2FD8-4446-91AF-210306AA3358}"/>
              </a:ext>
            </a:extLst>
          </p:cNvPr>
          <p:cNvSpPr>
            <a:spLocks/>
          </p:cNvSpPr>
          <p:nvPr/>
        </p:nvSpPr>
        <p:spPr bwMode="auto">
          <a:xfrm>
            <a:off x="7808706" y="4722461"/>
            <a:ext cx="611188" cy="685800"/>
          </a:xfrm>
          <a:custGeom>
            <a:avLst/>
            <a:gdLst>
              <a:gd name="T0" fmla="*/ 369 w 385"/>
              <a:gd name="T1" fmla="*/ 288 h 432"/>
              <a:gd name="T2" fmla="*/ 355 w 385"/>
              <a:gd name="T3" fmla="*/ 297 h 432"/>
              <a:gd name="T4" fmla="*/ 353 w 385"/>
              <a:gd name="T5" fmla="*/ 317 h 432"/>
              <a:gd name="T6" fmla="*/ 348 w 385"/>
              <a:gd name="T7" fmla="*/ 324 h 432"/>
              <a:gd name="T8" fmla="*/ 349 w 385"/>
              <a:gd name="T9" fmla="*/ 330 h 432"/>
              <a:gd name="T10" fmla="*/ 348 w 385"/>
              <a:gd name="T11" fmla="*/ 342 h 432"/>
              <a:gd name="T12" fmla="*/ 358 w 385"/>
              <a:gd name="T13" fmla="*/ 348 h 432"/>
              <a:gd name="T14" fmla="*/ 368 w 385"/>
              <a:gd name="T15" fmla="*/ 358 h 432"/>
              <a:gd name="T16" fmla="*/ 373 w 385"/>
              <a:gd name="T17" fmla="*/ 374 h 432"/>
              <a:gd name="T18" fmla="*/ 378 w 385"/>
              <a:gd name="T19" fmla="*/ 400 h 432"/>
              <a:gd name="T20" fmla="*/ 353 w 385"/>
              <a:gd name="T21" fmla="*/ 409 h 432"/>
              <a:gd name="T22" fmla="*/ 355 w 385"/>
              <a:gd name="T23" fmla="*/ 389 h 432"/>
              <a:gd name="T24" fmla="*/ 355 w 385"/>
              <a:gd name="T25" fmla="*/ 372 h 432"/>
              <a:gd name="T26" fmla="*/ 344 w 385"/>
              <a:gd name="T27" fmla="*/ 360 h 432"/>
              <a:gd name="T28" fmla="*/ 336 w 385"/>
              <a:gd name="T29" fmla="*/ 353 h 432"/>
              <a:gd name="T30" fmla="*/ 330 w 385"/>
              <a:gd name="T31" fmla="*/ 356 h 432"/>
              <a:gd name="T32" fmla="*/ 341 w 385"/>
              <a:gd name="T33" fmla="*/ 370 h 432"/>
              <a:gd name="T34" fmla="*/ 330 w 385"/>
              <a:gd name="T35" fmla="*/ 372 h 432"/>
              <a:gd name="T36" fmla="*/ 313 w 385"/>
              <a:gd name="T37" fmla="*/ 377 h 432"/>
              <a:gd name="T38" fmla="*/ 300 w 385"/>
              <a:gd name="T39" fmla="*/ 376 h 432"/>
              <a:gd name="T40" fmla="*/ 307 w 385"/>
              <a:gd name="T41" fmla="*/ 420 h 432"/>
              <a:gd name="T42" fmla="*/ 291 w 385"/>
              <a:gd name="T43" fmla="*/ 420 h 432"/>
              <a:gd name="T44" fmla="*/ 268 w 385"/>
              <a:gd name="T45" fmla="*/ 427 h 432"/>
              <a:gd name="T46" fmla="*/ 251 w 385"/>
              <a:gd name="T47" fmla="*/ 427 h 432"/>
              <a:gd name="T48" fmla="*/ 239 w 385"/>
              <a:gd name="T49" fmla="*/ 398 h 432"/>
              <a:gd name="T50" fmla="*/ 229 w 385"/>
              <a:gd name="T51" fmla="*/ 361 h 432"/>
              <a:gd name="T52" fmla="*/ 226 w 385"/>
              <a:gd name="T53" fmla="*/ 337 h 432"/>
              <a:gd name="T54" fmla="*/ 205 w 385"/>
              <a:gd name="T55" fmla="*/ 302 h 432"/>
              <a:gd name="T56" fmla="*/ 183 w 385"/>
              <a:gd name="T57" fmla="*/ 282 h 432"/>
              <a:gd name="T58" fmla="*/ 182 w 385"/>
              <a:gd name="T59" fmla="*/ 252 h 432"/>
              <a:gd name="T60" fmla="*/ 88 w 385"/>
              <a:gd name="T61" fmla="*/ 225 h 432"/>
              <a:gd name="T62" fmla="*/ 41 w 385"/>
              <a:gd name="T63" fmla="*/ 238 h 432"/>
              <a:gd name="T64" fmla="*/ 18 w 385"/>
              <a:gd name="T65" fmla="*/ 200 h 432"/>
              <a:gd name="T66" fmla="*/ 35 w 385"/>
              <a:gd name="T67" fmla="*/ 158 h 432"/>
              <a:gd name="T68" fmla="*/ 33 w 385"/>
              <a:gd name="T69" fmla="*/ 104 h 432"/>
              <a:gd name="T70" fmla="*/ 14 w 385"/>
              <a:gd name="T71" fmla="*/ 92 h 432"/>
              <a:gd name="T72" fmla="*/ 45 w 385"/>
              <a:gd name="T73" fmla="*/ 78 h 432"/>
              <a:gd name="T74" fmla="*/ 56 w 385"/>
              <a:gd name="T75" fmla="*/ 48 h 432"/>
              <a:gd name="T76" fmla="*/ 90 w 385"/>
              <a:gd name="T77" fmla="*/ 45 h 432"/>
              <a:gd name="T78" fmla="*/ 114 w 385"/>
              <a:gd name="T79" fmla="*/ 20 h 432"/>
              <a:gd name="T80" fmla="*/ 119 w 385"/>
              <a:gd name="T81" fmla="*/ 3 h 432"/>
              <a:gd name="T82" fmla="*/ 160 w 385"/>
              <a:gd name="T83" fmla="*/ 32 h 432"/>
              <a:gd name="T84" fmla="*/ 183 w 385"/>
              <a:gd name="T85" fmla="*/ 53 h 432"/>
              <a:gd name="T86" fmla="*/ 202 w 385"/>
              <a:gd name="T87" fmla="*/ 69 h 432"/>
              <a:gd name="T88" fmla="*/ 236 w 385"/>
              <a:gd name="T89" fmla="*/ 95 h 432"/>
              <a:gd name="T90" fmla="*/ 243 w 385"/>
              <a:gd name="T91" fmla="*/ 124 h 432"/>
              <a:gd name="T92" fmla="*/ 256 w 385"/>
              <a:gd name="T93" fmla="*/ 153 h 432"/>
              <a:gd name="T94" fmla="*/ 270 w 385"/>
              <a:gd name="T95" fmla="*/ 160 h 432"/>
              <a:gd name="T96" fmla="*/ 296 w 385"/>
              <a:gd name="T97" fmla="*/ 169 h 432"/>
              <a:gd name="T98" fmla="*/ 295 w 385"/>
              <a:gd name="T99" fmla="*/ 154 h 432"/>
              <a:gd name="T100" fmla="*/ 314 w 385"/>
              <a:gd name="T101" fmla="*/ 136 h 432"/>
              <a:gd name="T102" fmla="*/ 334 w 385"/>
              <a:gd name="T103" fmla="*/ 156 h 432"/>
              <a:gd name="T104" fmla="*/ 351 w 385"/>
              <a:gd name="T105" fmla="*/ 229 h 432"/>
              <a:gd name="T106" fmla="*/ 369 w 385"/>
              <a:gd name="T107" fmla="*/ 246 h 432"/>
              <a:gd name="T108" fmla="*/ 385 w 385"/>
              <a:gd name="T109" fmla="*/ 261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5" h="432">
                <a:moveTo>
                  <a:pt x="385" y="261"/>
                </a:moveTo>
                <a:lnTo>
                  <a:pt x="382" y="265"/>
                </a:lnTo>
                <a:lnTo>
                  <a:pt x="383" y="275"/>
                </a:lnTo>
                <a:lnTo>
                  <a:pt x="369" y="288"/>
                </a:lnTo>
                <a:lnTo>
                  <a:pt x="368" y="284"/>
                </a:lnTo>
                <a:lnTo>
                  <a:pt x="363" y="284"/>
                </a:lnTo>
                <a:lnTo>
                  <a:pt x="360" y="293"/>
                </a:lnTo>
                <a:lnTo>
                  <a:pt x="355" y="297"/>
                </a:lnTo>
                <a:lnTo>
                  <a:pt x="353" y="302"/>
                </a:lnTo>
                <a:lnTo>
                  <a:pt x="351" y="302"/>
                </a:lnTo>
                <a:lnTo>
                  <a:pt x="353" y="315"/>
                </a:lnTo>
                <a:lnTo>
                  <a:pt x="353" y="317"/>
                </a:lnTo>
                <a:lnTo>
                  <a:pt x="351" y="319"/>
                </a:lnTo>
                <a:lnTo>
                  <a:pt x="350" y="320"/>
                </a:lnTo>
                <a:lnTo>
                  <a:pt x="350" y="321"/>
                </a:lnTo>
                <a:lnTo>
                  <a:pt x="348" y="324"/>
                </a:lnTo>
                <a:lnTo>
                  <a:pt x="348" y="326"/>
                </a:lnTo>
                <a:lnTo>
                  <a:pt x="348" y="328"/>
                </a:lnTo>
                <a:lnTo>
                  <a:pt x="348" y="329"/>
                </a:lnTo>
                <a:lnTo>
                  <a:pt x="349" y="330"/>
                </a:lnTo>
                <a:lnTo>
                  <a:pt x="349" y="331"/>
                </a:lnTo>
                <a:lnTo>
                  <a:pt x="350" y="334"/>
                </a:lnTo>
                <a:lnTo>
                  <a:pt x="350" y="337"/>
                </a:lnTo>
                <a:lnTo>
                  <a:pt x="348" y="342"/>
                </a:lnTo>
                <a:lnTo>
                  <a:pt x="351" y="343"/>
                </a:lnTo>
                <a:lnTo>
                  <a:pt x="355" y="345"/>
                </a:lnTo>
                <a:lnTo>
                  <a:pt x="356" y="348"/>
                </a:lnTo>
                <a:lnTo>
                  <a:pt x="358" y="348"/>
                </a:lnTo>
                <a:lnTo>
                  <a:pt x="367" y="347"/>
                </a:lnTo>
                <a:lnTo>
                  <a:pt x="367" y="349"/>
                </a:lnTo>
                <a:lnTo>
                  <a:pt x="369" y="351"/>
                </a:lnTo>
                <a:lnTo>
                  <a:pt x="368" y="358"/>
                </a:lnTo>
                <a:lnTo>
                  <a:pt x="368" y="363"/>
                </a:lnTo>
                <a:lnTo>
                  <a:pt x="368" y="367"/>
                </a:lnTo>
                <a:lnTo>
                  <a:pt x="368" y="371"/>
                </a:lnTo>
                <a:lnTo>
                  <a:pt x="373" y="374"/>
                </a:lnTo>
                <a:lnTo>
                  <a:pt x="377" y="377"/>
                </a:lnTo>
                <a:lnTo>
                  <a:pt x="377" y="379"/>
                </a:lnTo>
                <a:lnTo>
                  <a:pt x="378" y="390"/>
                </a:lnTo>
                <a:lnTo>
                  <a:pt x="378" y="400"/>
                </a:lnTo>
                <a:lnTo>
                  <a:pt x="373" y="407"/>
                </a:lnTo>
                <a:lnTo>
                  <a:pt x="362" y="412"/>
                </a:lnTo>
                <a:lnTo>
                  <a:pt x="358" y="412"/>
                </a:lnTo>
                <a:lnTo>
                  <a:pt x="353" y="409"/>
                </a:lnTo>
                <a:lnTo>
                  <a:pt x="353" y="402"/>
                </a:lnTo>
                <a:lnTo>
                  <a:pt x="354" y="397"/>
                </a:lnTo>
                <a:lnTo>
                  <a:pt x="355" y="394"/>
                </a:lnTo>
                <a:lnTo>
                  <a:pt x="355" y="389"/>
                </a:lnTo>
                <a:lnTo>
                  <a:pt x="355" y="388"/>
                </a:lnTo>
                <a:lnTo>
                  <a:pt x="355" y="383"/>
                </a:lnTo>
                <a:lnTo>
                  <a:pt x="356" y="376"/>
                </a:lnTo>
                <a:lnTo>
                  <a:pt x="355" y="372"/>
                </a:lnTo>
                <a:lnTo>
                  <a:pt x="353" y="367"/>
                </a:lnTo>
                <a:lnTo>
                  <a:pt x="346" y="363"/>
                </a:lnTo>
                <a:lnTo>
                  <a:pt x="345" y="362"/>
                </a:lnTo>
                <a:lnTo>
                  <a:pt x="344" y="360"/>
                </a:lnTo>
                <a:lnTo>
                  <a:pt x="342" y="357"/>
                </a:lnTo>
                <a:lnTo>
                  <a:pt x="341" y="357"/>
                </a:lnTo>
                <a:lnTo>
                  <a:pt x="340" y="354"/>
                </a:lnTo>
                <a:lnTo>
                  <a:pt x="336" y="353"/>
                </a:lnTo>
                <a:lnTo>
                  <a:pt x="334" y="352"/>
                </a:lnTo>
                <a:lnTo>
                  <a:pt x="332" y="353"/>
                </a:lnTo>
                <a:lnTo>
                  <a:pt x="328" y="354"/>
                </a:lnTo>
                <a:lnTo>
                  <a:pt x="330" y="356"/>
                </a:lnTo>
                <a:lnTo>
                  <a:pt x="330" y="357"/>
                </a:lnTo>
                <a:lnTo>
                  <a:pt x="332" y="360"/>
                </a:lnTo>
                <a:lnTo>
                  <a:pt x="342" y="368"/>
                </a:lnTo>
                <a:lnTo>
                  <a:pt x="341" y="370"/>
                </a:lnTo>
                <a:lnTo>
                  <a:pt x="340" y="372"/>
                </a:lnTo>
                <a:lnTo>
                  <a:pt x="337" y="372"/>
                </a:lnTo>
                <a:lnTo>
                  <a:pt x="335" y="371"/>
                </a:lnTo>
                <a:lnTo>
                  <a:pt x="330" y="372"/>
                </a:lnTo>
                <a:lnTo>
                  <a:pt x="327" y="372"/>
                </a:lnTo>
                <a:lnTo>
                  <a:pt x="322" y="371"/>
                </a:lnTo>
                <a:lnTo>
                  <a:pt x="317" y="371"/>
                </a:lnTo>
                <a:lnTo>
                  <a:pt x="313" y="377"/>
                </a:lnTo>
                <a:lnTo>
                  <a:pt x="307" y="377"/>
                </a:lnTo>
                <a:lnTo>
                  <a:pt x="303" y="371"/>
                </a:lnTo>
                <a:lnTo>
                  <a:pt x="302" y="371"/>
                </a:lnTo>
                <a:lnTo>
                  <a:pt x="300" y="376"/>
                </a:lnTo>
                <a:lnTo>
                  <a:pt x="298" y="383"/>
                </a:lnTo>
                <a:lnTo>
                  <a:pt x="290" y="391"/>
                </a:lnTo>
                <a:lnTo>
                  <a:pt x="303" y="414"/>
                </a:lnTo>
                <a:lnTo>
                  <a:pt x="307" y="420"/>
                </a:lnTo>
                <a:lnTo>
                  <a:pt x="300" y="422"/>
                </a:lnTo>
                <a:lnTo>
                  <a:pt x="299" y="423"/>
                </a:lnTo>
                <a:lnTo>
                  <a:pt x="298" y="422"/>
                </a:lnTo>
                <a:lnTo>
                  <a:pt x="291" y="420"/>
                </a:lnTo>
                <a:lnTo>
                  <a:pt x="289" y="422"/>
                </a:lnTo>
                <a:lnTo>
                  <a:pt x="275" y="418"/>
                </a:lnTo>
                <a:lnTo>
                  <a:pt x="267" y="421"/>
                </a:lnTo>
                <a:lnTo>
                  <a:pt x="268" y="427"/>
                </a:lnTo>
                <a:lnTo>
                  <a:pt x="270" y="432"/>
                </a:lnTo>
                <a:lnTo>
                  <a:pt x="261" y="432"/>
                </a:lnTo>
                <a:lnTo>
                  <a:pt x="254" y="432"/>
                </a:lnTo>
                <a:lnTo>
                  <a:pt x="251" y="427"/>
                </a:lnTo>
                <a:lnTo>
                  <a:pt x="243" y="411"/>
                </a:lnTo>
                <a:lnTo>
                  <a:pt x="235" y="411"/>
                </a:lnTo>
                <a:lnTo>
                  <a:pt x="231" y="411"/>
                </a:lnTo>
                <a:lnTo>
                  <a:pt x="239" y="398"/>
                </a:lnTo>
                <a:lnTo>
                  <a:pt x="233" y="393"/>
                </a:lnTo>
                <a:lnTo>
                  <a:pt x="231" y="380"/>
                </a:lnTo>
                <a:lnTo>
                  <a:pt x="230" y="376"/>
                </a:lnTo>
                <a:lnTo>
                  <a:pt x="229" y="361"/>
                </a:lnTo>
                <a:lnTo>
                  <a:pt x="220" y="358"/>
                </a:lnTo>
                <a:lnTo>
                  <a:pt x="222" y="348"/>
                </a:lnTo>
                <a:lnTo>
                  <a:pt x="224" y="345"/>
                </a:lnTo>
                <a:lnTo>
                  <a:pt x="226" y="337"/>
                </a:lnTo>
                <a:lnTo>
                  <a:pt x="203" y="322"/>
                </a:lnTo>
                <a:lnTo>
                  <a:pt x="205" y="310"/>
                </a:lnTo>
                <a:lnTo>
                  <a:pt x="205" y="307"/>
                </a:lnTo>
                <a:lnTo>
                  <a:pt x="205" y="302"/>
                </a:lnTo>
                <a:lnTo>
                  <a:pt x="205" y="298"/>
                </a:lnTo>
                <a:lnTo>
                  <a:pt x="202" y="294"/>
                </a:lnTo>
                <a:lnTo>
                  <a:pt x="187" y="282"/>
                </a:lnTo>
                <a:lnTo>
                  <a:pt x="183" y="282"/>
                </a:lnTo>
                <a:lnTo>
                  <a:pt x="184" y="278"/>
                </a:lnTo>
                <a:lnTo>
                  <a:pt x="183" y="268"/>
                </a:lnTo>
                <a:lnTo>
                  <a:pt x="183" y="257"/>
                </a:lnTo>
                <a:lnTo>
                  <a:pt x="182" y="252"/>
                </a:lnTo>
                <a:lnTo>
                  <a:pt x="155" y="229"/>
                </a:lnTo>
                <a:lnTo>
                  <a:pt x="125" y="230"/>
                </a:lnTo>
                <a:lnTo>
                  <a:pt x="86" y="222"/>
                </a:lnTo>
                <a:lnTo>
                  <a:pt x="88" y="225"/>
                </a:lnTo>
                <a:lnTo>
                  <a:pt x="78" y="222"/>
                </a:lnTo>
                <a:lnTo>
                  <a:pt x="74" y="223"/>
                </a:lnTo>
                <a:lnTo>
                  <a:pt x="46" y="236"/>
                </a:lnTo>
                <a:lnTo>
                  <a:pt x="41" y="238"/>
                </a:lnTo>
                <a:lnTo>
                  <a:pt x="19" y="229"/>
                </a:lnTo>
                <a:lnTo>
                  <a:pt x="0" y="234"/>
                </a:lnTo>
                <a:lnTo>
                  <a:pt x="14" y="216"/>
                </a:lnTo>
                <a:lnTo>
                  <a:pt x="18" y="200"/>
                </a:lnTo>
                <a:lnTo>
                  <a:pt x="28" y="188"/>
                </a:lnTo>
                <a:lnTo>
                  <a:pt x="30" y="184"/>
                </a:lnTo>
                <a:lnTo>
                  <a:pt x="33" y="159"/>
                </a:lnTo>
                <a:lnTo>
                  <a:pt x="35" y="158"/>
                </a:lnTo>
                <a:lnTo>
                  <a:pt x="42" y="133"/>
                </a:lnTo>
                <a:lnTo>
                  <a:pt x="35" y="124"/>
                </a:lnTo>
                <a:lnTo>
                  <a:pt x="32" y="123"/>
                </a:lnTo>
                <a:lnTo>
                  <a:pt x="33" y="104"/>
                </a:lnTo>
                <a:lnTo>
                  <a:pt x="23" y="96"/>
                </a:lnTo>
                <a:lnTo>
                  <a:pt x="16" y="95"/>
                </a:lnTo>
                <a:lnTo>
                  <a:pt x="10" y="94"/>
                </a:lnTo>
                <a:lnTo>
                  <a:pt x="14" y="92"/>
                </a:lnTo>
                <a:lnTo>
                  <a:pt x="27" y="81"/>
                </a:lnTo>
                <a:lnTo>
                  <a:pt x="30" y="80"/>
                </a:lnTo>
                <a:lnTo>
                  <a:pt x="33" y="76"/>
                </a:lnTo>
                <a:lnTo>
                  <a:pt x="45" y="78"/>
                </a:lnTo>
                <a:lnTo>
                  <a:pt x="47" y="73"/>
                </a:lnTo>
                <a:lnTo>
                  <a:pt x="46" y="66"/>
                </a:lnTo>
                <a:lnTo>
                  <a:pt x="53" y="54"/>
                </a:lnTo>
                <a:lnTo>
                  <a:pt x="56" y="48"/>
                </a:lnTo>
                <a:lnTo>
                  <a:pt x="60" y="41"/>
                </a:lnTo>
                <a:lnTo>
                  <a:pt x="70" y="35"/>
                </a:lnTo>
                <a:lnTo>
                  <a:pt x="77" y="43"/>
                </a:lnTo>
                <a:lnTo>
                  <a:pt x="90" y="45"/>
                </a:lnTo>
                <a:lnTo>
                  <a:pt x="105" y="26"/>
                </a:lnTo>
                <a:lnTo>
                  <a:pt x="106" y="25"/>
                </a:lnTo>
                <a:lnTo>
                  <a:pt x="113" y="30"/>
                </a:lnTo>
                <a:lnTo>
                  <a:pt x="114" y="20"/>
                </a:lnTo>
                <a:lnTo>
                  <a:pt x="118" y="20"/>
                </a:lnTo>
                <a:lnTo>
                  <a:pt x="122" y="13"/>
                </a:lnTo>
                <a:lnTo>
                  <a:pt x="114" y="7"/>
                </a:lnTo>
                <a:lnTo>
                  <a:pt x="119" y="3"/>
                </a:lnTo>
                <a:lnTo>
                  <a:pt x="127" y="0"/>
                </a:lnTo>
                <a:lnTo>
                  <a:pt x="133" y="11"/>
                </a:lnTo>
                <a:lnTo>
                  <a:pt x="160" y="31"/>
                </a:lnTo>
                <a:lnTo>
                  <a:pt x="160" y="32"/>
                </a:lnTo>
                <a:lnTo>
                  <a:pt x="161" y="38"/>
                </a:lnTo>
                <a:lnTo>
                  <a:pt x="165" y="41"/>
                </a:lnTo>
                <a:lnTo>
                  <a:pt x="171" y="45"/>
                </a:lnTo>
                <a:lnTo>
                  <a:pt x="183" y="53"/>
                </a:lnTo>
                <a:lnTo>
                  <a:pt x="185" y="54"/>
                </a:lnTo>
                <a:lnTo>
                  <a:pt x="192" y="55"/>
                </a:lnTo>
                <a:lnTo>
                  <a:pt x="194" y="63"/>
                </a:lnTo>
                <a:lnTo>
                  <a:pt x="202" y="69"/>
                </a:lnTo>
                <a:lnTo>
                  <a:pt x="216" y="78"/>
                </a:lnTo>
                <a:lnTo>
                  <a:pt x="221" y="82"/>
                </a:lnTo>
                <a:lnTo>
                  <a:pt x="233" y="91"/>
                </a:lnTo>
                <a:lnTo>
                  <a:pt x="236" y="95"/>
                </a:lnTo>
                <a:lnTo>
                  <a:pt x="242" y="100"/>
                </a:lnTo>
                <a:lnTo>
                  <a:pt x="239" y="105"/>
                </a:lnTo>
                <a:lnTo>
                  <a:pt x="239" y="108"/>
                </a:lnTo>
                <a:lnTo>
                  <a:pt x="243" y="124"/>
                </a:lnTo>
                <a:lnTo>
                  <a:pt x="252" y="133"/>
                </a:lnTo>
                <a:lnTo>
                  <a:pt x="248" y="141"/>
                </a:lnTo>
                <a:lnTo>
                  <a:pt x="248" y="147"/>
                </a:lnTo>
                <a:lnTo>
                  <a:pt x="256" y="153"/>
                </a:lnTo>
                <a:lnTo>
                  <a:pt x="261" y="153"/>
                </a:lnTo>
                <a:lnTo>
                  <a:pt x="271" y="154"/>
                </a:lnTo>
                <a:lnTo>
                  <a:pt x="271" y="155"/>
                </a:lnTo>
                <a:lnTo>
                  <a:pt x="270" y="160"/>
                </a:lnTo>
                <a:lnTo>
                  <a:pt x="291" y="172"/>
                </a:lnTo>
                <a:lnTo>
                  <a:pt x="296" y="174"/>
                </a:lnTo>
                <a:lnTo>
                  <a:pt x="296" y="170"/>
                </a:lnTo>
                <a:lnTo>
                  <a:pt x="296" y="169"/>
                </a:lnTo>
                <a:lnTo>
                  <a:pt x="295" y="163"/>
                </a:lnTo>
                <a:lnTo>
                  <a:pt x="294" y="159"/>
                </a:lnTo>
                <a:lnTo>
                  <a:pt x="295" y="158"/>
                </a:lnTo>
                <a:lnTo>
                  <a:pt x="295" y="154"/>
                </a:lnTo>
                <a:lnTo>
                  <a:pt x="300" y="142"/>
                </a:lnTo>
                <a:lnTo>
                  <a:pt x="302" y="146"/>
                </a:lnTo>
                <a:lnTo>
                  <a:pt x="308" y="141"/>
                </a:lnTo>
                <a:lnTo>
                  <a:pt x="314" y="136"/>
                </a:lnTo>
                <a:lnTo>
                  <a:pt x="309" y="132"/>
                </a:lnTo>
                <a:lnTo>
                  <a:pt x="311" y="132"/>
                </a:lnTo>
                <a:lnTo>
                  <a:pt x="325" y="132"/>
                </a:lnTo>
                <a:lnTo>
                  <a:pt x="334" y="156"/>
                </a:lnTo>
                <a:lnTo>
                  <a:pt x="337" y="160"/>
                </a:lnTo>
                <a:lnTo>
                  <a:pt x="340" y="191"/>
                </a:lnTo>
                <a:lnTo>
                  <a:pt x="353" y="225"/>
                </a:lnTo>
                <a:lnTo>
                  <a:pt x="351" y="229"/>
                </a:lnTo>
                <a:lnTo>
                  <a:pt x="355" y="237"/>
                </a:lnTo>
                <a:lnTo>
                  <a:pt x="356" y="238"/>
                </a:lnTo>
                <a:lnTo>
                  <a:pt x="359" y="237"/>
                </a:lnTo>
                <a:lnTo>
                  <a:pt x="369" y="246"/>
                </a:lnTo>
                <a:lnTo>
                  <a:pt x="376" y="250"/>
                </a:lnTo>
                <a:lnTo>
                  <a:pt x="381" y="252"/>
                </a:lnTo>
                <a:lnTo>
                  <a:pt x="385" y="259"/>
                </a:lnTo>
                <a:lnTo>
                  <a:pt x="385" y="26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1">
            <a:extLst>
              <a:ext uri="{FF2B5EF4-FFF2-40B4-BE49-F238E27FC236}">
                <a16:creationId xmlns:a16="http://schemas.microsoft.com/office/drawing/2014/main" id="{45E6E0B5-E222-DB41-A34A-7C6B02B6491E}"/>
              </a:ext>
            </a:extLst>
          </p:cNvPr>
          <p:cNvSpPr>
            <a:spLocks noEditPoints="1"/>
          </p:cNvSpPr>
          <p:nvPr/>
        </p:nvSpPr>
        <p:spPr bwMode="auto">
          <a:xfrm>
            <a:off x="8229393" y="5306661"/>
            <a:ext cx="150813" cy="280988"/>
          </a:xfrm>
          <a:custGeom>
            <a:avLst/>
            <a:gdLst>
              <a:gd name="T0" fmla="*/ 86 w 95"/>
              <a:gd name="T1" fmla="*/ 154 h 177"/>
              <a:gd name="T2" fmla="*/ 80 w 95"/>
              <a:gd name="T3" fmla="*/ 154 h 177"/>
              <a:gd name="T4" fmla="*/ 79 w 95"/>
              <a:gd name="T5" fmla="*/ 156 h 177"/>
              <a:gd name="T6" fmla="*/ 74 w 95"/>
              <a:gd name="T7" fmla="*/ 150 h 177"/>
              <a:gd name="T8" fmla="*/ 75 w 95"/>
              <a:gd name="T9" fmla="*/ 138 h 177"/>
              <a:gd name="T10" fmla="*/ 81 w 95"/>
              <a:gd name="T11" fmla="*/ 136 h 177"/>
              <a:gd name="T12" fmla="*/ 83 w 95"/>
              <a:gd name="T13" fmla="*/ 131 h 177"/>
              <a:gd name="T14" fmla="*/ 74 w 95"/>
              <a:gd name="T15" fmla="*/ 122 h 177"/>
              <a:gd name="T16" fmla="*/ 79 w 95"/>
              <a:gd name="T17" fmla="*/ 110 h 177"/>
              <a:gd name="T18" fmla="*/ 83 w 95"/>
              <a:gd name="T19" fmla="*/ 108 h 177"/>
              <a:gd name="T20" fmla="*/ 88 w 95"/>
              <a:gd name="T21" fmla="*/ 124 h 177"/>
              <a:gd name="T22" fmla="*/ 83 w 95"/>
              <a:gd name="T23" fmla="*/ 131 h 177"/>
              <a:gd name="T24" fmla="*/ 88 w 95"/>
              <a:gd name="T25" fmla="*/ 17 h 177"/>
              <a:gd name="T26" fmla="*/ 84 w 95"/>
              <a:gd name="T27" fmla="*/ 38 h 177"/>
              <a:gd name="T28" fmla="*/ 69 w 95"/>
              <a:gd name="T29" fmla="*/ 34 h 177"/>
              <a:gd name="T30" fmla="*/ 65 w 95"/>
              <a:gd name="T31" fmla="*/ 35 h 177"/>
              <a:gd name="T32" fmla="*/ 72 w 95"/>
              <a:gd name="T33" fmla="*/ 44 h 177"/>
              <a:gd name="T34" fmla="*/ 77 w 95"/>
              <a:gd name="T35" fmla="*/ 57 h 177"/>
              <a:gd name="T36" fmla="*/ 80 w 95"/>
              <a:gd name="T37" fmla="*/ 61 h 177"/>
              <a:gd name="T38" fmla="*/ 88 w 95"/>
              <a:gd name="T39" fmla="*/ 64 h 177"/>
              <a:gd name="T40" fmla="*/ 94 w 95"/>
              <a:gd name="T41" fmla="*/ 69 h 177"/>
              <a:gd name="T42" fmla="*/ 90 w 95"/>
              <a:gd name="T43" fmla="*/ 78 h 177"/>
              <a:gd name="T44" fmla="*/ 91 w 95"/>
              <a:gd name="T45" fmla="*/ 86 h 177"/>
              <a:gd name="T46" fmla="*/ 93 w 95"/>
              <a:gd name="T47" fmla="*/ 92 h 177"/>
              <a:gd name="T48" fmla="*/ 91 w 95"/>
              <a:gd name="T49" fmla="*/ 103 h 177"/>
              <a:gd name="T50" fmla="*/ 83 w 95"/>
              <a:gd name="T51" fmla="*/ 107 h 177"/>
              <a:gd name="T52" fmla="*/ 75 w 95"/>
              <a:gd name="T53" fmla="*/ 110 h 177"/>
              <a:gd name="T54" fmla="*/ 69 w 95"/>
              <a:gd name="T55" fmla="*/ 128 h 177"/>
              <a:gd name="T56" fmla="*/ 66 w 95"/>
              <a:gd name="T57" fmla="*/ 147 h 177"/>
              <a:gd name="T58" fmla="*/ 61 w 95"/>
              <a:gd name="T59" fmla="*/ 146 h 177"/>
              <a:gd name="T60" fmla="*/ 60 w 95"/>
              <a:gd name="T61" fmla="*/ 159 h 177"/>
              <a:gd name="T62" fmla="*/ 57 w 95"/>
              <a:gd name="T63" fmla="*/ 140 h 177"/>
              <a:gd name="T64" fmla="*/ 53 w 95"/>
              <a:gd name="T65" fmla="*/ 149 h 177"/>
              <a:gd name="T66" fmla="*/ 54 w 95"/>
              <a:gd name="T67" fmla="*/ 156 h 177"/>
              <a:gd name="T68" fmla="*/ 44 w 95"/>
              <a:gd name="T69" fmla="*/ 167 h 177"/>
              <a:gd name="T70" fmla="*/ 44 w 95"/>
              <a:gd name="T71" fmla="*/ 161 h 177"/>
              <a:gd name="T72" fmla="*/ 34 w 95"/>
              <a:gd name="T73" fmla="*/ 164 h 177"/>
              <a:gd name="T74" fmla="*/ 30 w 95"/>
              <a:gd name="T75" fmla="*/ 167 h 177"/>
              <a:gd name="T76" fmla="*/ 6 w 95"/>
              <a:gd name="T77" fmla="*/ 177 h 177"/>
              <a:gd name="T78" fmla="*/ 2 w 95"/>
              <a:gd name="T79" fmla="*/ 156 h 177"/>
              <a:gd name="T80" fmla="*/ 8 w 95"/>
              <a:gd name="T81" fmla="*/ 142 h 177"/>
              <a:gd name="T82" fmla="*/ 8 w 95"/>
              <a:gd name="T83" fmla="*/ 126 h 177"/>
              <a:gd name="T84" fmla="*/ 12 w 95"/>
              <a:gd name="T85" fmla="*/ 103 h 177"/>
              <a:gd name="T86" fmla="*/ 3 w 95"/>
              <a:gd name="T87" fmla="*/ 80 h 177"/>
              <a:gd name="T88" fmla="*/ 2 w 95"/>
              <a:gd name="T89" fmla="*/ 53 h 177"/>
              <a:gd name="T90" fmla="*/ 26 w 95"/>
              <a:gd name="T91" fmla="*/ 52 h 177"/>
              <a:gd name="T92" fmla="*/ 35 w 95"/>
              <a:gd name="T93" fmla="*/ 54 h 177"/>
              <a:gd name="T94" fmla="*/ 25 w 95"/>
              <a:gd name="T95" fmla="*/ 23 h 177"/>
              <a:gd name="T96" fmla="*/ 37 w 95"/>
              <a:gd name="T97" fmla="*/ 3 h 177"/>
              <a:gd name="T98" fmla="*/ 48 w 95"/>
              <a:gd name="T99" fmla="*/ 9 h 177"/>
              <a:gd name="T100" fmla="*/ 62 w 95"/>
              <a:gd name="T101" fmla="*/ 4 h 177"/>
              <a:gd name="T102" fmla="*/ 72 w 95"/>
              <a:gd name="T103" fmla="*/ 4 h 177"/>
              <a:gd name="T104" fmla="*/ 77 w 95"/>
              <a:gd name="T105" fmla="*/ 0 h 177"/>
              <a:gd name="T106" fmla="*/ 84 w 95"/>
              <a:gd name="T107" fmla="*/ 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177">
                <a:moveTo>
                  <a:pt x="83" y="147"/>
                </a:moveTo>
                <a:lnTo>
                  <a:pt x="85" y="151"/>
                </a:lnTo>
                <a:lnTo>
                  <a:pt x="86" y="154"/>
                </a:lnTo>
                <a:lnTo>
                  <a:pt x="84" y="156"/>
                </a:lnTo>
                <a:lnTo>
                  <a:pt x="83" y="156"/>
                </a:lnTo>
                <a:lnTo>
                  <a:pt x="80" y="154"/>
                </a:lnTo>
                <a:lnTo>
                  <a:pt x="80" y="150"/>
                </a:lnTo>
                <a:lnTo>
                  <a:pt x="79" y="151"/>
                </a:lnTo>
                <a:lnTo>
                  <a:pt x="79" y="156"/>
                </a:lnTo>
                <a:lnTo>
                  <a:pt x="79" y="158"/>
                </a:lnTo>
                <a:lnTo>
                  <a:pt x="75" y="156"/>
                </a:lnTo>
                <a:lnTo>
                  <a:pt x="74" y="150"/>
                </a:lnTo>
                <a:lnTo>
                  <a:pt x="72" y="144"/>
                </a:lnTo>
                <a:lnTo>
                  <a:pt x="74" y="141"/>
                </a:lnTo>
                <a:lnTo>
                  <a:pt x="75" y="138"/>
                </a:lnTo>
                <a:lnTo>
                  <a:pt x="75" y="137"/>
                </a:lnTo>
                <a:lnTo>
                  <a:pt x="75" y="136"/>
                </a:lnTo>
                <a:lnTo>
                  <a:pt x="81" y="136"/>
                </a:lnTo>
                <a:lnTo>
                  <a:pt x="81" y="144"/>
                </a:lnTo>
                <a:lnTo>
                  <a:pt x="83" y="147"/>
                </a:lnTo>
                <a:close/>
                <a:moveTo>
                  <a:pt x="83" y="131"/>
                </a:moveTo>
                <a:lnTo>
                  <a:pt x="77" y="130"/>
                </a:lnTo>
                <a:lnTo>
                  <a:pt x="75" y="130"/>
                </a:lnTo>
                <a:lnTo>
                  <a:pt x="74" y="122"/>
                </a:lnTo>
                <a:lnTo>
                  <a:pt x="77" y="119"/>
                </a:lnTo>
                <a:lnTo>
                  <a:pt x="77" y="117"/>
                </a:lnTo>
                <a:lnTo>
                  <a:pt x="79" y="110"/>
                </a:lnTo>
                <a:lnTo>
                  <a:pt x="79" y="107"/>
                </a:lnTo>
                <a:lnTo>
                  <a:pt x="79" y="105"/>
                </a:lnTo>
                <a:lnTo>
                  <a:pt x="83" y="108"/>
                </a:lnTo>
                <a:lnTo>
                  <a:pt x="85" y="110"/>
                </a:lnTo>
                <a:lnTo>
                  <a:pt x="86" y="115"/>
                </a:lnTo>
                <a:lnTo>
                  <a:pt x="88" y="124"/>
                </a:lnTo>
                <a:lnTo>
                  <a:pt x="88" y="126"/>
                </a:lnTo>
                <a:lnTo>
                  <a:pt x="86" y="130"/>
                </a:lnTo>
                <a:lnTo>
                  <a:pt x="83" y="131"/>
                </a:lnTo>
                <a:close/>
                <a:moveTo>
                  <a:pt x="84" y="3"/>
                </a:moveTo>
                <a:lnTo>
                  <a:pt x="86" y="9"/>
                </a:lnTo>
                <a:lnTo>
                  <a:pt x="88" y="17"/>
                </a:lnTo>
                <a:lnTo>
                  <a:pt x="85" y="31"/>
                </a:lnTo>
                <a:lnTo>
                  <a:pt x="85" y="36"/>
                </a:lnTo>
                <a:lnTo>
                  <a:pt x="84" y="38"/>
                </a:lnTo>
                <a:lnTo>
                  <a:pt x="83" y="40"/>
                </a:lnTo>
                <a:lnTo>
                  <a:pt x="77" y="39"/>
                </a:lnTo>
                <a:lnTo>
                  <a:pt x="69" y="34"/>
                </a:lnTo>
                <a:lnTo>
                  <a:pt x="65" y="29"/>
                </a:lnTo>
                <a:lnTo>
                  <a:pt x="62" y="31"/>
                </a:lnTo>
                <a:lnTo>
                  <a:pt x="65" y="35"/>
                </a:lnTo>
                <a:lnTo>
                  <a:pt x="67" y="36"/>
                </a:lnTo>
                <a:lnTo>
                  <a:pt x="69" y="40"/>
                </a:lnTo>
                <a:lnTo>
                  <a:pt x="72" y="44"/>
                </a:lnTo>
                <a:lnTo>
                  <a:pt x="74" y="48"/>
                </a:lnTo>
                <a:lnTo>
                  <a:pt x="76" y="54"/>
                </a:lnTo>
                <a:lnTo>
                  <a:pt x="77" y="57"/>
                </a:lnTo>
                <a:lnTo>
                  <a:pt x="77" y="58"/>
                </a:lnTo>
                <a:lnTo>
                  <a:pt x="79" y="59"/>
                </a:lnTo>
                <a:lnTo>
                  <a:pt x="80" y="61"/>
                </a:lnTo>
                <a:lnTo>
                  <a:pt x="80" y="62"/>
                </a:lnTo>
                <a:lnTo>
                  <a:pt x="85" y="63"/>
                </a:lnTo>
                <a:lnTo>
                  <a:pt x="88" y="64"/>
                </a:lnTo>
                <a:lnTo>
                  <a:pt x="93" y="66"/>
                </a:lnTo>
                <a:lnTo>
                  <a:pt x="94" y="68"/>
                </a:lnTo>
                <a:lnTo>
                  <a:pt x="94" y="69"/>
                </a:lnTo>
                <a:lnTo>
                  <a:pt x="94" y="71"/>
                </a:lnTo>
                <a:lnTo>
                  <a:pt x="91" y="75"/>
                </a:lnTo>
                <a:lnTo>
                  <a:pt x="90" y="78"/>
                </a:lnTo>
                <a:lnTo>
                  <a:pt x="90" y="81"/>
                </a:lnTo>
                <a:lnTo>
                  <a:pt x="90" y="85"/>
                </a:lnTo>
                <a:lnTo>
                  <a:pt x="91" y="86"/>
                </a:lnTo>
                <a:lnTo>
                  <a:pt x="91" y="90"/>
                </a:lnTo>
                <a:lnTo>
                  <a:pt x="91" y="91"/>
                </a:lnTo>
                <a:lnTo>
                  <a:pt x="93" y="92"/>
                </a:lnTo>
                <a:lnTo>
                  <a:pt x="94" y="95"/>
                </a:lnTo>
                <a:lnTo>
                  <a:pt x="95" y="96"/>
                </a:lnTo>
                <a:lnTo>
                  <a:pt x="91" y="103"/>
                </a:lnTo>
                <a:lnTo>
                  <a:pt x="91" y="104"/>
                </a:lnTo>
                <a:lnTo>
                  <a:pt x="89" y="112"/>
                </a:lnTo>
                <a:lnTo>
                  <a:pt x="83" y="107"/>
                </a:lnTo>
                <a:lnTo>
                  <a:pt x="79" y="101"/>
                </a:lnTo>
                <a:lnTo>
                  <a:pt x="77" y="107"/>
                </a:lnTo>
                <a:lnTo>
                  <a:pt x="75" y="110"/>
                </a:lnTo>
                <a:lnTo>
                  <a:pt x="74" y="117"/>
                </a:lnTo>
                <a:lnTo>
                  <a:pt x="71" y="121"/>
                </a:lnTo>
                <a:lnTo>
                  <a:pt x="69" y="128"/>
                </a:lnTo>
                <a:lnTo>
                  <a:pt x="67" y="136"/>
                </a:lnTo>
                <a:lnTo>
                  <a:pt x="65" y="140"/>
                </a:lnTo>
                <a:lnTo>
                  <a:pt x="66" y="147"/>
                </a:lnTo>
                <a:lnTo>
                  <a:pt x="66" y="156"/>
                </a:lnTo>
                <a:lnTo>
                  <a:pt x="63" y="154"/>
                </a:lnTo>
                <a:lnTo>
                  <a:pt x="61" y="146"/>
                </a:lnTo>
                <a:lnTo>
                  <a:pt x="61" y="149"/>
                </a:lnTo>
                <a:lnTo>
                  <a:pt x="62" y="158"/>
                </a:lnTo>
                <a:lnTo>
                  <a:pt x="60" y="159"/>
                </a:lnTo>
                <a:lnTo>
                  <a:pt x="60" y="156"/>
                </a:lnTo>
                <a:lnTo>
                  <a:pt x="57" y="142"/>
                </a:lnTo>
                <a:lnTo>
                  <a:pt x="57" y="140"/>
                </a:lnTo>
                <a:lnTo>
                  <a:pt x="57" y="138"/>
                </a:lnTo>
                <a:lnTo>
                  <a:pt x="53" y="147"/>
                </a:lnTo>
                <a:lnTo>
                  <a:pt x="53" y="149"/>
                </a:lnTo>
                <a:lnTo>
                  <a:pt x="53" y="153"/>
                </a:lnTo>
                <a:lnTo>
                  <a:pt x="53" y="155"/>
                </a:lnTo>
                <a:lnTo>
                  <a:pt x="54" y="156"/>
                </a:lnTo>
                <a:lnTo>
                  <a:pt x="54" y="160"/>
                </a:lnTo>
                <a:lnTo>
                  <a:pt x="51" y="165"/>
                </a:lnTo>
                <a:lnTo>
                  <a:pt x="44" y="167"/>
                </a:lnTo>
                <a:lnTo>
                  <a:pt x="42" y="164"/>
                </a:lnTo>
                <a:lnTo>
                  <a:pt x="43" y="163"/>
                </a:lnTo>
                <a:lnTo>
                  <a:pt x="44" y="161"/>
                </a:lnTo>
                <a:lnTo>
                  <a:pt x="43" y="159"/>
                </a:lnTo>
                <a:lnTo>
                  <a:pt x="39" y="160"/>
                </a:lnTo>
                <a:lnTo>
                  <a:pt x="34" y="164"/>
                </a:lnTo>
                <a:lnTo>
                  <a:pt x="33" y="158"/>
                </a:lnTo>
                <a:lnTo>
                  <a:pt x="28" y="156"/>
                </a:lnTo>
                <a:lnTo>
                  <a:pt x="30" y="167"/>
                </a:lnTo>
                <a:lnTo>
                  <a:pt x="30" y="169"/>
                </a:lnTo>
                <a:lnTo>
                  <a:pt x="28" y="173"/>
                </a:lnTo>
                <a:lnTo>
                  <a:pt x="6" y="177"/>
                </a:lnTo>
                <a:lnTo>
                  <a:pt x="1" y="173"/>
                </a:lnTo>
                <a:lnTo>
                  <a:pt x="6" y="165"/>
                </a:lnTo>
                <a:lnTo>
                  <a:pt x="2" y="156"/>
                </a:lnTo>
                <a:lnTo>
                  <a:pt x="5" y="156"/>
                </a:lnTo>
                <a:lnTo>
                  <a:pt x="7" y="147"/>
                </a:lnTo>
                <a:lnTo>
                  <a:pt x="8" y="142"/>
                </a:lnTo>
                <a:lnTo>
                  <a:pt x="5" y="133"/>
                </a:lnTo>
                <a:lnTo>
                  <a:pt x="5" y="127"/>
                </a:lnTo>
                <a:lnTo>
                  <a:pt x="8" y="126"/>
                </a:lnTo>
                <a:lnTo>
                  <a:pt x="15" y="123"/>
                </a:lnTo>
                <a:lnTo>
                  <a:pt x="12" y="118"/>
                </a:lnTo>
                <a:lnTo>
                  <a:pt x="12" y="103"/>
                </a:lnTo>
                <a:lnTo>
                  <a:pt x="5" y="94"/>
                </a:lnTo>
                <a:lnTo>
                  <a:pt x="0" y="85"/>
                </a:lnTo>
                <a:lnTo>
                  <a:pt x="3" y="80"/>
                </a:lnTo>
                <a:lnTo>
                  <a:pt x="5" y="64"/>
                </a:lnTo>
                <a:lnTo>
                  <a:pt x="3" y="59"/>
                </a:lnTo>
                <a:lnTo>
                  <a:pt x="2" y="53"/>
                </a:lnTo>
                <a:lnTo>
                  <a:pt x="10" y="50"/>
                </a:lnTo>
                <a:lnTo>
                  <a:pt x="24" y="54"/>
                </a:lnTo>
                <a:lnTo>
                  <a:pt x="26" y="52"/>
                </a:lnTo>
                <a:lnTo>
                  <a:pt x="33" y="54"/>
                </a:lnTo>
                <a:lnTo>
                  <a:pt x="34" y="55"/>
                </a:lnTo>
                <a:lnTo>
                  <a:pt x="35" y="54"/>
                </a:lnTo>
                <a:lnTo>
                  <a:pt x="42" y="52"/>
                </a:lnTo>
                <a:lnTo>
                  <a:pt x="38" y="46"/>
                </a:lnTo>
                <a:lnTo>
                  <a:pt x="25" y="23"/>
                </a:lnTo>
                <a:lnTo>
                  <a:pt x="33" y="15"/>
                </a:lnTo>
                <a:lnTo>
                  <a:pt x="35" y="8"/>
                </a:lnTo>
                <a:lnTo>
                  <a:pt x="37" y="3"/>
                </a:lnTo>
                <a:lnTo>
                  <a:pt x="38" y="3"/>
                </a:lnTo>
                <a:lnTo>
                  <a:pt x="42" y="9"/>
                </a:lnTo>
                <a:lnTo>
                  <a:pt x="48" y="9"/>
                </a:lnTo>
                <a:lnTo>
                  <a:pt x="52" y="3"/>
                </a:lnTo>
                <a:lnTo>
                  <a:pt x="57" y="3"/>
                </a:lnTo>
                <a:lnTo>
                  <a:pt x="62" y="4"/>
                </a:lnTo>
                <a:lnTo>
                  <a:pt x="65" y="4"/>
                </a:lnTo>
                <a:lnTo>
                  <a:pt x="70" y="3"/>
                </a:lnTo>
                <a:lnTo>
                  <a:pt x="72" y="4"/>
                </a:lnTo>
                <a:lnTo>
                  <a:pt x="75" y="4"/>
                </a:lnTo>
                <a:lnTo>
                  <a:pt x="76" y="2"/>
                </a:lnTo>
                <a:lnTo>
                  <a:pt x="77" y="0"/>
                </a:lnTo>
                <a:lnTo>
                  <a:pt x="77" y="2"/>
                </a:lnTo>
                <a:lnTo>
                  <a:pt x="81" y="2"/>
                </a:lnTo>
                <a:lnTo>
                  <a:pt x="84" y="3"/>
                </a:lnTo>
                <a:close/>
              </a:path>
            </a:pathLst>
          </a:custGeom>
          <a:solidFill>
            <a:srgbClr val="F8974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B486D27C-780C-4F4B-8CDC-7EA1BC0BF120}"/>
              </a:ext>
            </a:extLst>
          </p:cNvPr>
          <p:cNvSpPr>
            <a:spLocks/>
          </p:cNvSpPr>
          <p:nvPr/>
        </p:nvSpPr>
        <p:spPr bwMode="auto">
          <a:xfrm>
            <a:off x="7718298" y="5070612"/>
            <a:ext cx="538163" cy="577850"/>
          </a:xfrm>
          <a:custGeom>
            <a:avLst/>
            <a:gdLst>
              <a:gd name="T0" fmla="*/ 324 w 339"/>
              <a:gd name="T1" fmla="*/ 231 h 364"/>
              <a:gd name="T2" fmla="*/ 336 w 339"/>
              <a:gd name="T3" fmla="*/ 264 h 364"/>
              <a:gd name="T4" fmla="*/ 329 w 339"/>
              <a:gd name="T5" fmla="*/ 273 h 364"/>
              <a:gd name="T6" fmla="*/ 331 w 339"/>
              <a:gd name="T7" fmla="*/ 293 h 364"/>
              <a:gd name="T8" fmla="*/ 326 w 339"/>
              <a:gd name="T9" fmla="*/ 302 h 364"/>
              <a:gd name="T10" fmla="*/ 320 w 339"/>
              <a:gd name="T11" fmla="*/ 296 h 364"/>
              <a:gd name="T12" fmla="*/ 317 w 339"/>
              <a:gd name="T13" fmla="*/ 284 h 364"/>
              <a:gd name="T14" fmla="*/ 308 w 339"/>
              <a:gd name="T15" fmla="*/ 297 h 364"/>
              <a:gd name="T16" fmla="*/ 306 w 339"/>
              <a:gd name="T17" fmla="*/ 286 h 364"/>
              <a:gd name="T18" fmla="*/ 299 w 339"/>
              <a:gd name="T19" fmla="*/ 278 h 364"/>
              <a:gd name="T20" fmla="*/ 301 w 339"/>
              <a:gd name="T21" fmla="*/ 288 h 364"/>
              <a:gd name="T22" fmla="*/ 308 w 339"/>
              <a:gd name="T23" fmla="*/ 301 h 364"/>
              <a:gd name="T24" fmla="*/ 317 w 339"/>
              <a:gd name="T25" fmla="*/ 313 h 364"/>
              <a:gd name="T26" fmla="*/ 304 w 339"/>
              <a:gd name="T27" fmla="*/ 319 h 364"/>
              <a:gd name="T28" fmla="*/ 289 w 339"/>
              <a:gd name="T29" fmla="*/ 328 h 364"/>
              <a:gd name="T30" fmla="*/ 278 w 339"/>
              <a:gd name="T31" fmla="*/ 333 h 364"/>
              <a:gd name="T32" fmla="*/ 272 w 339"/>
              <a:gd name="T33" fmla="*/ 339 h 364"/>
              <a:gd name="T34" fmla="*/ 262 w 339"/>
              <a:gd name="T35" fmla="*/ 339 h 364"/>
              <a:gd name="T36" fmla="*/ 262 w 339"/>
              <a:gd name="T37" fmla="*/ 347 h 364"/>
              <a:gd name="T38" fmla="*/ 272 w 339"/>
              <a:gd name="T39" fmla="*/ 347 h 364"/>
              <a:gd name="T40" fmla="*/ 261 w 339"/>
              <a:gd name="T41" fmla="*/ 364 h 364"/>
              <a:gd name="T42" fmla="*/ 252 w 339"/>
              <a:gd name="T43" fmla="*/ 357 h 364"/>
              <a:gd name="T44" fmla="*/ 239 w 339"/>
              <a:gd name="T45" fmla="*/ 336 h 364"/>
              <a:gd name="T46" fmla="*/ 224 w 339"/>
              <a:gd name="T47" fmla="*/ 320 h 364"/>
              <a:gd name="T48" fmla="*/ 188 w 339"/>
              <a:gd name="T49" fmla="*/ 315 h 364"/>
              <a:gd name="T50" fmla="*/ 191 w 339"/>
              <a:gd name="T51" fmla="*/ 339 h 364"/>
              <a:gd name="T52" fmla="*/ 165 w 339"/>
              <a:gd name="T53" fmla="*/ 315 h 364"/>
              <a:gd name="T54" fmla="*/ 151 w 339"/>
              <a:gd name="T55" fmla="*/ 325 h 364"/>
              <a:gd name="T56" fmla="*/ 115 w 339"/>
              <a:gd name="T57" fmla="*/ 299 h 364"/>
              <a:gd name="T58" fmla="*/ 109 w 339"/>
              <a:gd name="T59" fmla="*/ 302 h 364"/>
              <a:gd name="T60" fmla="*/ 89 w 339"/>
              <a:gd name="T61" fmla="*/ 299 h 364"/>
              <a:gd name="T62" fmla="*/ 64 w 339"/>
              <a:gd name="T63" fmla="*/ 247 h 364"/>
              <a:gd name="T64" fmla="*/ 72 w 339"/>
              <a:gd name="T65" fmla="*/ 233 h 364"/>
              <a:gd name="T66" fmla="*/ 64 w 339"/>
              <a:gd name="T67" fmla="*/ 207 h 364"/>
              <a:gd name="T68" fmla="*/ 53 w 339"/>
              <a:gd name="T69" fmla="*/ 201 h 364"/>
              <a:gd name="T70" fmla="*/ 52 w 339"/>
              <a:gd name="T71" fmla="*/ 192 h 364"/>
              <a:gd name="T72" fmla="*/ 50 w 339"/>
              <a:gd name="T73" fmla="*/ 177 h 364"/>
              <a:gd name="T74" fmla="*/ 46 w 339"/>
              <a:gd name="T75" fmla="*/ 146 h 364"/>
              <a:gd name="T76" fmla="*/ 43 w 339"/>
              <a:gd name="T77" fmla="*/ 125 h 364"/>
              <a:gd name="T78" fmla="*/ 39 w 339"/>
              <a:gd name="T79" fmla="*/ 120 h 364"/>
              <a:gd name="T80" fmla="*/ 34 w 339"/>
              <a:gd name="T81" fmla="*/ 126 h 364"/>
              <a:gd name="T82" fmla="*/ 13 w 339"/>
              <a:gd name="T83" fmla="*/ 113 h 364"/>
              <a:gd name="T84" fmla="*/ 11 w 339"/>
              <a:gd name="T85" fmla="*/ 75 h 364"/>
              <a:gd name="T86" fmla="*/ 12 w 339"/>
              <a:gd name="T87" fmla="*/ 60 h 364"/>
              <a:gd name="T88" fmla="*/ 43 w 339"/>
              <a:gd name="T89" fmla="*/ 35 h 364"/>
              <a:gd name="T90" fmla="*/ 78 w 339"/>
              <a:gd name="T91" fmla="*/ 7 h 364"/>
              <a:gd name="T92" fmla="*/ 133 w 339"/>
              <a:gd name="T93" fmla="*/ 1 h 364"/>
              <a:gd name="T94" fmla="*/ 145 w 339"/>
              <a:gd name="T95" fmla="*/ 0 h 364"/>
              <a:gd name="T96" fmla="*/ 241 w 339"/>
              <a:gd name="T97" fmla="*/ 30 h 364"/>
              <a:gd name="T98" fmla="*/ 243 w 339"/>
              <a:gd name="T99" fmla="*/ 56 h 364"/>
              <a:gd name="T100" fmla="*/ 261 w 339"/>
              <a:gd name="T101" fmla="*/ 72 h 364"/>
              <a:gd name="T102" fmla="*/ 264 w 339"/>
              <a:gd name="T103" fmla="*/ 85 h 364"/>
              <a:gd name="T104" fmla="*/ 285 w 339"/>
              <a:gd name="T105" fmla="*/ 115 h 364"/>
              <a:gd name="T106" fmla="*/ 279 w 339"/>
              <a:gd name="T107" fmla="*/ 136 h 364"/>
              <a:gd name="T108" fmla="*/ 290 w 339"/>
              <a:gd name="T109" fmla="*/ 158 h 364"/>
              <a:gd name="T110" fmla="*/ 290 w 339"/>
              <a:gd name="T111" fmla="*/ 189 h 364"/>
              <a:gd name="T112" fmla="*/ 310 w 339"/>
              <a:gd name="T113" fmla="*/ 205 h 364"/>
              <a:gd name="T114" fmla="*/ 329 w 339"/>
              <a:gd name="T115" fmla="*/ 21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9" h="364">
                <a:moveTo>
                  <a:pt x="329" y="210"/>
                </a:moveTo>
                <a:lnTo>
                  <a:pt x="327" y="226"/>
                </a:lnTo>
                <a:lnTo>
                  <a:pt x="324" y="231"/>
                </a:lnTo>
                <a:lnTo>
                  <a:pt x="329" y="240"/>
                </a:lnTo>
                <a:lnTo>
                  <a:pt x="336" y="249"/>
                </a:lnTo>
                <a:lnTo>
                  <a:pt x="336" y="264"/>
                </a:lnTo>
                <a:lnTo>
                  <a:pt x="339" y="269"/>
                </a:lnTo>
                <a:lnTo>
                  <a:pt x="332" y="272"/>
                </a:lnTo>
                <a:lnTo>
                  <a:pt x="329" y="273"/>
                </a:lnTo>
                <a:lnTo>
                  <a:pt x="329" y="279"/>
                </a:lnTo>
                <a:lnTo>
                  <a:pt x="332" y="288"/>
                </a:lnTo>
                <a:lnTo>
                  <a:pt x="331" y="293"/>
                </a:lnTo>
                <a:lnTo>
                  <a:pt x="329" y="302"/>
                </a:lnTo>
                <a:lnTo>
                  <a:pt x="326" y="302"/>
                </a:lnTo>
                <a:lnTo>
                  <a:pt x="326" y="302"/>
                </a:lnTo>
                <a:lnTo>
                  <a:pt x="325" y="296"/>
                </a:lnTo>
                <a:lnTo>
                  <a:pt x="321" y="296"/>
                </a:lnTo>
                <a:lnTo>
                  <a:pt x="320" y="296"/>
                </a:lnTo>
                <a:lnTo>
                  <a:pt x="320" y="296"/>
                </a:lnTo>
                <a:lnTo>
                  <a:pt x="316" y="290"/>
                </a:lnTo>
                <a:lnTo>
                  <a:pt x="317" y="284"/>
                </a:lnTo>
                <a:lnTo>
                  <a:pt x="312" y="284"/>
                </a:lnTo>
                <a:lnTo>
                  <a:pt x="312" y="299"/>
                </a:lnTo>
                <a:lnTo>
                  <a:pt x="308" y="297"/>
                </a:lnTo>
                <a:lnTo>
                  <a:pt x="307" y="296"/>
                </a:lnTo>
                <a:lnTo>
                  <a:pt x="307" y="295"/>
                </a:lnTo>
                <a:lnTo>
                  <a:pt x="306" y="286"/>
                </a:lnTo>
                <a:lnTo>
                  <a:pt x="306" y="284"/>
                </a:lnTo>
                <a:lnTo>
                  <a:pt x="302" y="278"/>
                </a:lnTo>
                <a:lnTo>
                  <a:pt x="299" y="278"/>
                </a:lnTo>
                <a:lnTo>
                  <a:pt x="290" y="278"/>
                </a:lnTo>
                <a:lnTo>
                  <a:pt x="295" y="284"/>
                </a:lnTo>
                <a:lnTo>
                  <a:pt x="301" y="288"/>
                </a:lnTo>
                <a:lnTo>
                  <a:pt x="299" y="295"/>
                </a:lnTo>
                <a:lnTo>
                  <a:pt x="304" y="300"/>
                </a:lnTo>
                <a:lnTo>
                  <a:pt x="308" y="301"/>
                </a:lnTo>
                <a:lnTo>
                  <a:pt x="311" y="301"/>
                </a:lnTo>
                <a:lnTo>
                  <a:pt x="315" y="306"/>
                </a:lnTo>
                <a:lnTo>
                  <a:pt x="317" y="313"/>
                </a:lnTo>
                <a:lnTo>
                  <a:pt x="311" y="313"/>
                </a:lnTo>
                <a:lnTo>
                  <a:pt x="307" y="315"/>
                </a:lnTo>
                <a:lnTo>
                  <a:pt x="304" y="319"/>
                </a:lnTo>
                <a:lnTo>
                  <a:pt x="299" y="323"/>
                </a:lnTo>
                <a:lnTo>
                  <a:pt x="295" y="325"/>
                </a:lnTo>
                <a:lnTo>
                  <a:pt x="289" y="328"/>
                </a:lnTo>
                <a:lnTo>
                  <a:pt x="284" y="325"/>
                </a:lnTo>
                <a:lnTo>
                  <a:pt x="281" y="328"/>
                </a:lnTo>
                <a:lnTo>
                  <a:pt x="278" y="333"/>
                </a:lnTo>
                <a:lnTo>
                  <a:pt x="272" y="332"/>
                </a:lnTo>
                <a:lnTo>
                  <a:pt x="272" y="334"/>
                </a:lnTo>
                <a:lnTo>
                  <a:pt x="272" y="339"/>
                </a:lnTo>
                <a:lnTo>
                  <a:pt x="270" y="342"/>
                </a:lnTo>
                <a:lnTo>
                  <a:pt x="265" y="342"/>
                </a:lnTo>
                <a:lnTo>
                  <a:pt x="262" y="339"/>
                </a:lnTo>
                <a:lnTo>
                  <a:pt x="257" y="337"/>
                </a:lnTo>
                <a:lnTo>
                  <a:pt x="255" y="347"/>
                </a:lnTo>
                <a:lnTo>
                  <a:pt x="262" y="347"/>
                </a:lnTo>
                <a:lnTo>
                  <a:pt x="271" y="346"/>
                </a:lnTo>
                <a:lnTo>
                  <a:pt x="272" y="346"/>
                </a:lnTo>
                <a:lnTo>
                  <a:pt x="272" y="347"/>
                </a:lnTo>
                <a:lnTo>
                  <a:pt x="274" y="352"/>
                </a:lnTo>
                <a:lnTo>
                  <a:pt x="264" y="362"/>
                </a:lnTo>
                <a:lnTo>
                  <a:pt x="261" y="364"/>
                </a:lnTo>
                <a:lnTo>
                  <a:pt x="258" y="361"/>
                </a:lnTo>
                <a:lnTo>
                  <a:pt x="256" y="364"/>
                </a:lnTo>
                <a:lnTo>
                  <a:pt x="252" y="357"/>
                </a:lnTo>
                <a:lnTo>
                  <a:pt x="242" y="355"/>
                </a:lnTo>
                <a:lnTo>
                  <a:pt x="242" y="348"/>
                </a:lnTo>
                <a:lnTo>
                  <a:pt x="239" y="336"/>
                </a:lnTo>
                <a:lnTo>
                  <a:pt x="239" y="333"/>
                </a:lnTo>
                <a:lnTo>
                  <a:pt x="230" y="327"/>
                </a:lnTo>
                <a:lnTo>
                  <a:pt x="224" y="320"/>
                </a:lnTo>
                <a:lnTo>
                  <a:pt x="220" y="305"/>
                </a:lnTo>
                <a:lnTo>
                  <a:pt x="200" y="304"/>
                </a:lnTo>
                <a:lnTo>
                  <a:pt x="188" y="315"/>
                </a:lnTo>
                <a:lnTo>
                  <a:pt x="197" y="323"/>
                </a:lnTo>
                <a:lnTo>
                  <a:pt x="192" y="334"/>
                </a:lnTo>
                <a:lnTo>
                  <a:pt x="191" y="339"/>
                </a:lnTo>
                <a:lnTo>
                  <a:pt x="184" y="342"/>
                </a:lnTo>
                <a:lnTo>
                  <a:pt x="173" y="332"/>
                </a:lnTo>
                <a:lnTo>
                  <a:pt x="165" y="315"/>
                </a:lnTo>
                <a:lnTo>
                  <a:pt x="161" y="319"/>
                </a:lnTo>
                <a:lnTo>
                  <a:pt x="159" y="320"/>
                </a:lnTo>
                <a:lnTo>
                  <a:pt x="151" y="325"/>
                </a:lnTo>
                <a:lnTo>
                  <a:pt x="131" y="313"/>
                </a:lnTo>
                <a:lnTo>
                  <a:pt x="122" y="304"/>
                </a:lnTo>
                <a:lnTo>
                  <a:pt x="115" y="299"/>
                </a:lnTo>
                <a:lnTo>
                  <a:pt x="105" y="300"/>
                </a:lnTo>
                <a:lnTo>
                  <a:pt x="104" y="300"/>
                </a:lnTo>
                <a:lnTo>
                  <a:pt x="109" y="302"/>
                </a:lnTo>
                <a:lnTo>
                  <a:pt x="104" y="305"/>
                </a:lnTo>
                <a:lnTo>
                  <a:pt x="94" y="300"/>
                </a:lnTo>
                <a:lnTo>
                  <a:pt x="89" y="299"/>
                </a:lnTo>
                <a:lnTo>
                  <a:pt x="80" y="279"/>
                </a:lnTo>
                <a:lnTo>
                  <a:pt x="73" y="264"/>
                </a:lnTo>
                <a:lnTo>
                  <a:pt x="64" y="247"/>
                </a:lnTo>
                <a:lnTo>
                  <a:pt x="64" y="246"/>
                </a:lnTo>
                <a:lnTo>
                  <a:pt x="67" y="237"/>
                </a:lnTo>
                <a:lnTo>
                  <a:pt x="72" y="233"/>
                </a:lnTo>
                <a:lnTo>
                  <a:pt x="67" y="224"/>
                </a:lnTo>
                <a:lnTo>
                  <a:pt x="66" y="223"/>
                </a:lnTo>
                <a:lnTo>
                  <a:pt x="64" y="207"/>
                </a:lnTo>
                <a:lnTo>
                  <a:pt x="58" y="205"/>
                </a:lnTo>
                <a:lnTo>
                  <a:pt x="53" y="203"/>
                </a:lnTo>
                <a:lnTo>
                  <a:pt x="53" y="201"/>
                </a:lnTo>
                <a:lnTo>
                  <a:pt x="53" y="200"/>
                </a:lnTo>
                <a:lnTo>
                  <a:pt x="53" y="198"/>
                </a:lnTo>
                <a:lnTo>
                  <a:pt x="52" y="192"/>
                </a:lnTo>
                <a:lnTo>
                  <a:pt x="45" y="186"/>
                </a:lnTo>
                <a:lnTo>
                  <a:pt x="52" y="178"/>
                </a:lnTo>
                <a:lnTo>
                  <a:pt x="50" y="177"/>
                </a:lnTo>
                <a:lnTo>
                  <a:pt x="58" y="172"/>
                </a:lnTo>
                <a:lnTo>
                  <a:pt x="49" y="154"/>
                </a:lnTo>
                <a:lnTo>
                  <a:pt x="46" y="146"/>
                </a:lnTo>
                <a:lnTo>
                  <a:pt x="53" y="140"/>
                </a:lnTo>
                <a:lnTo>
                  <a:pt x="44" y="129"/>
                </a:lnTo>
                <a:lnTo>
                  <a:pt x="43" y="125"/>
                </a:lnTo>
                <a:lnTo>
                  <a:pt x="41" y="123"/>
                </a:lnTo>
                <a:lnTo>
                  <a:pt x="41" y="121"/>
                </a:lnTo>
                <a:lnTo>
                  <a:pt x="39" y="120"/>
                </a:lnTo>
                <a:lnTo>
                  <a:pt x="36" y="120"/>
                </a:lnTo>
                <a:lnTo>
                  <a:pt x="36" y="121"/>
                </a:lnTo>
                <a:lnTo>
                  <a:pt x="34" y="126"/>
                </a:lnTo>
                <a:lnTo>
                  <a:pt x="31" y="125"/>
                </a:lnTo>
                <a:lnTo>
                  <a:pt x="27" y="122"/>
                </a:lnTo>
                <a:lnTo>
                  <a:pt x="13" y="113"/>
                </a:lnTo>
                <a:lnTo>
                  <a:pt x="0" y="106"/>
                </a:lnTo>
                <a:lnTo>
                  <a:pt x="2" y="85"/>
                </a:lnTo>
                <a:lnTo>
                  <a:pt x="11" y="75"/>
                </a:lnTo>
                <a:lnTo>
                  <a:pt x="11" y="71"/>
                </a:lnTo>
                <a:lnTo>
                  <a:pt x="11" y="61"/>
                </a:lnTo>
                <a:lnTo>
                  <a:pt x="12" y="60"/>
                </a:lnTo>
                <a:lnTo>
                  <a:pt x="23" y="42"/>
                </a:lnTo>
                <a:lnTo>
                  <a:pt x="29" y="38"/>
                </a:lnTo>
                <a:lnTo>
                  <a:pt x="43" y="35"/>
                </a:lnTo>
                <a:lnTo>
                  <a:pt x="50" y="30"/>
                </a:lnTo>
                <a:lnTo>
                  <a:pt x="59" y="12"/>
                </a:lnTo>
                <a:lnTo>
                  <a:pt x="78" y="7"/>
                </a:lnTo>
                <a:lnTo>
                  <a:pt x="100" y="16"/>
                </a:lnTo>
                <a:lnTo>
                  <a:pt x="105" y="14"/>
                </a:lnTo>
                <a:lnTo>
                  <a:pt x="133" y="1"/>
                </a:lnTo>
                <a:lnTo>
                  <a:pt x="137" y="0"/>
                </a:lnTo>
                <a:lnTo>
                  <a:pt x="147" y="3"/>
                </a:lnTo>
                <a:lnTo>
                  <a:pt x="145" y="0"/>
                </a:lnTo>
                <a:lnTo>
                  <a:pt x="184" y="8"/>
                </a:lnTo>
                <a:lnTo>
                  <a:pt x="214" y="7"/>
                </a:lnTo>
                <a:lnTo>
                  <a:pt x="241" y="30"/>
                </a:lnTo>
                <a:lnTo>
                  <a:pt x="242" y="35"/>
                </a:lnTo>
                <a:lnTo>
                  <a:pt x="242" y="46"/>
                </a:lnTo>
                <a:lnTo>
                  <a:pt x="243" y="56"/>
                </a:lnTo>
                <a:lnTo>
                  <a:pt x="242" y="60"/>
                </a:lnTo>
                <a:lnTo>
                  <a:pt x="246" y="60"/>
                </a:lnTo>
                <a:lnTo>
                  <a:pt x="261" y="72"/>
                </a:lnTo>
                <a:lnTo>
                  <a:pt x="264" y="76"/>
                </a:lnTo>
                <a:lnTo>
                  <a:pt x="264" y="80"/>
                </a:lnTo>
                <a:lnTo>
                  <a:pt x="264" y="85"/>
                </a:lnTo>
                <a:lnTo>
                  <a:pt x="264" y="88"/>
                </a:lnTo>
                <a:lnTo>
                  <a:pt x="262" y="100"/>
                </a:lnTo>
                <a:lnTo>
                  <a:pt x="285" y="115"/>
                </a:lnTo>
                <a:lnTo>
                  <a:pt x="283" y="123"/>
                </a:lnTo>
                <a:lnTo>
                  <a:pt x="281" y="126"/>
                </a:lnTo>
                <a:lnTo>
                  <a:pt x="279" y="136"/>
                </a:lnTo>
                <a:lnTo>
                  <a:pt x="288" y="139"/>
                </a:lnTo>
                <a:lnTo>
                  <a:pt x="289" y="154"/>
                </a:lnTo>
                <a:lnTo>
                  <a:pt x="290" y="158"/>
                </a:lnTo>
                <a:lnTo>
                  <a:pt x="292" y="171"/>
                </a:lnTo>
                <a:lnTo>
                  <a:pt x="298" y="176"/>
                </a:lnTo>
                <a:lnTo>
                  <a:pt x="290" y="189"/>
                </a:lnTo>
                <a:lnTo>
                  <a:pt x="294" y="189"/>
                </a:lnTo>
                <a:lnTo>
                  <a:pt x="302" y="189"/>
                </a:lnTo>
                <a:lnTo>
                  <a:pt x="310" y="205"/>
                </a:lnTo>
                <a:lnTo>
                  <a:pt x="313" y="210"/>
                </a:lnTo>
                <a:lnTo>
                  <a:pt x="320" y="210"/>
                </a:lnTo>
                <a:lnTo>
                  <a:pt x="329" y="210"/>
                </a:ln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3">
            <a:extLst>
              <a:ext uri="{FF2B5EF4-FFF2-40B4-BE49-F238E27FC236}">
                <a16:creationId xmlns:a16="http://schemas.microsoft.com/office/drawing/2014/main" id="{E954A36A-561B-6840-B325-1681A00D3393}"/>
              </a:ext>
            </a:extLst>
          </p:cNvPr>
          <p:cNvSpPr>
            <a:spLocks noEditPoints="1"/>
          </p:cNvSpPr>
          <p:nvPr/>
        </p:nvSpPr>
        <p:spPr bwMode="auto">
          <a:xfrm>
            <a:off x="7638843" y="5247924"/>
            <a:ext cx="490538" cy="631825"/>
          </a:xfrm>
          <a:custGeom>
            <a:avLst/>
            <a:gdLst>
              <a:gd name="T0" fmla="*/ 225 w 309"/>
              <a:gd name="T1" fmla="*/ 326 h 398"/>
              <a:gd name="T2" fmla="*/ 248 w 309"/>
              <a:gd name="T3" fmla="*/ 308 h 398"/>
              <a:gd name="T4" fmla="*/ 234 w 309"/>
              <a:gd name="T5" fmla="*/ 329 h 398"/>
              <a:gd name="T6" fmla="*/ 84 w 309"/>
              <a:gd name="T7" fmla="*/ 8 h 398"/>
              <a:gd name="T8" fmla="*/ 89 w 309"/>
              <a:gd name="T9" fmla="*/ 10 h 398"/>
              <a:gd name="T10" fmla="*/ 94 w 309"/>
              <a:gd name="T11" fmla="*/ 33 h 398"/>
              <a:gd name="T12" fmla="*/ 100 w 309"/>
              <a:gd name="T13" fmla="*/ 65 h 398"/>
              <a:gd name="T14" fmla="*/ 101 w 309"/>
              <a:gd name="T15" fmla="*/ 87 h 398"/>
              <a:gd name="T16" fmla="*/ 112 w 309"/>
              <a:gd name="T17" fmla="*/ 94 h 398"/>
              <a:gd name="T18" fmla="*/ 115 w 309"/>
              <a:gd name="T19" fmla="*/ 124 h 398"/>
              <a:gd name="T20" fmla="*/ 128 w 309"/>
              <a:gd name="T21" fmla="*/ 166 h 398"/>
              <a:gd name="T22" fmla="*/ 157 w 309"/>
              <a:gd name="T23" fmla="*/ 189 h 398"/>
              <a:gd name="T24" fmla="*/ 170 w 309"/>
              <a:gd name="T25" fmla="*/ 191 h 398"/>
              <a:gd name="T26" fmla="*/ 209 w 309"/>
              <a:gd name="T27" fmla="*/ 206 h 398"/>
              <a:gd name="T28" fmla="*/ 239 w 309"/>
              <a:gd name="T29" fmla="*/ 226 h 398"/>
              <a:gd name="T30" fmla="*/ 248 w 309"/>
              <a:gd name="T31" fmla="*/ 191 h 398"/>
              <a:gd name="T32" fmla="*/ 287 w 309"/>
              <a:gd name="T33" fmla="*/ 220 h 398"/>
              <a:gd name="T34" fmla="*/ 300 w 309"/>
              <a:gd name="T35" fmla="*/ 244 h 398"/>
              <a:gd name="T36" fmla="*/ 305 w 309"/>
              <a:gd name="T37" fmla="*/ 255 h 398"/>
              <a:gd name="T38" fmla="*/ 273 w 309"/>
              <a:gd name="T39" fmla="*/ 253 h 398"/>
              <a:gd name="T40" fmla="*/ 287 w 309"/>
              <a:gd name="T41" fmla="*/ 260 h 398"/>
              <a:gd name="T42" fmla="*/ 289 w 309"/>
              <a:gd name="T43" fmla="*/ 271 h 398"/>
              <a:gd name="T44" fmla="*/ 264 w 309"/>
              <a:gd name="T45" fmla="*/ 286 h 398"/>
              <a:gd name="T46" fmla="*/ 253 w 309"/>
              <a:gd name="T47" fmla="*/ 298 h 398"/>
              <a:gd name="T48" fmla="*/ 236 w 309"/>
              <a:gd name="T49" fmla="*/ 315 h 398"/>
              <a:gd name="T50" fmla="*/ 217 w 309"/>
              <a:gd name="T51" fmla="*/ 327 h 398"/>
              <a:gd name="T52" fmla="*/ 214 w 309"/>
              <a:gd name="T53" fmla="*/ 343 h 398"/>
              <a:gd name="T54" fmla="*/ 197 w 309"/>
              <a:gd name="T55" fmla="*/ 355 h 398"/>
              <a:gd name="T56" fmla="*/ 186 w 309"/>
              <a:gd name="T57" fmla="*/ 370 h 398"/>
              <a:gd name="T58" fmla="*/ 171 w 309"/>
              <a:gd name="T59" fmla="*/ 372 h 398"/>
              <a:gd name="T60" fmla="*/ 154 w 309"/>
              <a:gd name="T61" fmla="*/ 377 h 398"/>
              <a:gd name="T62" fmla="*/ 153 w 309"/>
              <a:gd name="T63" fmla="*/ 396 h 398"/>
              <a:gd name="T64" fmla="*/ 143 w 309"/>
              <a:gd name="T65" fmla="*/ 390 h 398"/>
              <a:gd name="T66" fmla="*/ 143 w 309"/>
              <a:gd name="T67" fmla="*/ 378 h 398"/>
              <a:gd name="T68" fmla="*/ 146 w 309"/>
              <a:gd name="T69" fmla="*/ 359 h 398"/>
              <a:gd name="T70" fmla="*/ 128 w 309"/>
              <a:gd name="T71" fmla="*/ 355 h 398"/>
              <a:gd name="T72" fmla="*/ 131 w 309"/>
              <a:gd name="T73" fmla="*/ 334 h 398"/>
              <a:gd name="T74" fmla="*/ 115 w 309"/>
              <a:gd name="T75" fmla="*/ 330 h 398"/>
              <a:gd name="T76" fmla="*/ 100 w 309"/>
              <a:gd name="T77" fmla="*/ 318 h 398"/>
              <a:gd name="T78" fmla="*/ 100 w 309"/>
              <a:gd name="T79" fmla="*/ 309 h 398"/>
              <a:gd name="T80" fmla="*/ 71 w 309"/>
              <a:gd name="T81" fmla="*/ 309 h 398"/>
              <a:gd name="T82" fmla="*/ 66 w 309"/>
              <a:gd name="T83" fmla="*/ 289 h 398"/>
              <a:gd name="T84" fmla="*/ 82 w 309"/>
              <a:gd name="T85" fmla="*/ 274 h 398"/>
              <a:gd name="T86" fmla="*/ 86 w 309"/>
              <a:gd name="T87" fmla="*/ 252 h 398"/>
              <a:gd name="T88" fmla="*/ 92 w 309"/>
              <a:gd name="T89" fmla="*/ 229 h 398"/>
              <a:gd name="T90" fmla="*/ 69 w 309"/>
              <a:gd name="T91" fmla="*/ 205 h 398"/>
              <a:gd name="T92" fmla="*/ 31 w 309"/>
              <a:gd name="T93" fmla="*/ 211 h 398"/>
              <a:gd name="T94" fmla="*/ 19 w 309"/>
              <a:gd name="T95" fmla="*/ 193 h 398"/>
              <a:gd name="T96" fmla="*/ 28 w 309"/>
              <a:gd name="T97" fmla="*/ 166 h 398"/>
              <a:gd name="T98" fmla="*/ 38 w 309"/>
              <a:gd name="T99" fmla="*/ 137 h 398"/>
              <a:gd name="T100" fmla="*/ 19 w 309"/>
              <a:gd name="T101" fmla="*/ 117 h 398"/>
              <a:gd name="T102" fmla="*/ 8 w 309"/>
              <a:gd name="T103" fmla="*/ 71 h 398"/>
              <a:gd name="T104" fmla="*/ 11 w 309"/>
              <a:gd name="T105" fmla="*/ 56 h 398"/>
              <a:gd name="T106" fmla="*/ 31 w 309"/>
              <a:gd name="T107" fmla="*/ 16 h 398"/>
              <a:gd name="T108" fmla="*/ 75 w 309"/>
              <a:gd name="T109" fmla="*/ 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 h="398">
                <a:moveTo>
                  <a:pt x="230" y="330"/>
                </a:moveTo>
                <a:lnTo>
                  <a:pt x="223" y="332"/>
                </a:lnTo>
                <a:lnTo>
                  <a:pt x="222" y="327"/>
                </a:lnTo>
                <a:lnTo>
                  <a:pt x="225" y="326"/>
                </a:lnTo>
                <a:lnTo>
                  <a:pt x="237" y="320"/>
                </a:lnTo>
                <a:lnTo>
                  <a:pt x="240" y="315"/>
                </a:lnTo>
                <a:lnTo>
                  <a:pt x="248" y="311"/>
                </a:lnTo>
                <a:lnTo>
                  <a:pt x="248" y="308"/>
                </a:lnTo>
                <a:lnTo>
                  <a:pt x="255" y="303"/>
                </a:lnTo>
                <a:lnTo>
                  <a:pt x="254" y="309"/>
                </a:lnTo>
                <a:lnTo>
                  <a:pt x="244" y="322"/>
                </a:lnTo>
                <a:lnTo>
                  <a:pt x="234" y="329"/>
                </a:lnTo>
                <a:lnTo>
                  <a:pt x="230" y="330"/>
                </a:lnTo>
                <a:close/>
                <a:moveTo>
                  <a:pt x="79" y="12"/>
                </a:moveTo>
                <a:lnTo>
                  <a:pt x="82" y="13"/>
                </a:lnTo>
                <a:lnTo>
                  <a:pt x="84" y="8"/>
                </a:lnTo>
                <a:lnTo>
                  <a:pt x="84" y="7"/>
                </a:lnTo>
                <a:lnTo>
                  <a:pt x="87" y="7"/>
                </a:lnTo>
                <a:lnTo>
                  <a:pt x="89" y="8"/>
                </a:lnTo>
                <a:lnTo>
                  <a:pt x="89" y="10"/>
                </a:lnTo>
                <a:lnTo>
                  <a:pt x="91" y="12"/>
                </a:lnTo>
                <a:lnTo>
                  <a:pt x="92" y="16"/>
                </a:lnTo>
                <a:lnTo>
                  <a:pt x="101" y="27"/>
                </a:lnTo>
                <a:lnTo>
                  <a:pt x="94" y="33"/>
                </a:lnTo>
                <a:lnTo>
                  <a:pt x="97" y="41"/>
                </a:lnTo>
                <a:lnTo>
                  <a:pt x="106" y="59"/>
                </a:lnTo>
                <a:lnTo>
                  <a:pt x="98" y="64"/>
                </a:lnTo>
                <a:lnTo>
                  <a:pt x="100" y="65"/>
                </a:lnTo>
                <a:lnTo>
                  <a:pt x="93" y="73"/>
                </a:lnTo>
                <a:lnTo>
                  <a:pt x="100" y="79"/>
                </a:lnTo>
                <a:lnTo>
                  <a:pt x="101" y="85"/>
                </a:lnTo>
                <a:lnTo>
                  <a:pt x="101" y="87"/>
                </a:lnTo>
                <a:lnTo>
                  <a:pt x="101" y="88"/>
                </a:lnTo>
                <a:lnTo>
                  <a:pt x="101" y="90"/>
                </a:lnTo>
                <a:lnTo>
                  <a:pt x="106" y="92"/>
                </a:lnTo>
                <a:lnTo>
                  <a:pt x="112" y="94"/>
                </a:lnTo>
                <a:lnTo>
                  <a:pt x="114" y="110"/>
                </a:lnTo>
                <a:lnTo>
                  <a:pt x="115" y="111"/>
                </a:lnTo>
                <a:lnTo>
                  <a:pt x="120" y="120"/>
                </a:lnTo>
                <a:lnTo>
                  <a:pt x="115" y="124"/>
                </a:lnTo>
                <a:lnTo>
                  <a:pt x="112" y="133"/>
                </a:lnTo>
                <a:lnTo>
                  <a:pt x="112" y="134"/>
                </a:lnTo>
                <a:lnTo>
                  <a:pt x="121" y="151"/>
                </a:lnTo>
                <a:lnTo>
                  <a:pt x="128" y="166"/>
                </a:lnTo>
                <a:lnTo>
                  <a:pt x="137" y="186"/>
                </a:lnTo>
                <a:lnTo>
                  <a:pt x="142" y="187"/>
                </a:lnTo>
                <a:lnTo>
                  <a:pt x="152" y="192"/>
                </a:lnTo>
                <a:lnTo>
                  <a:pt x="157" y="189"/>
                </a:lnTo>
                <a:lnTo>
                  <a:pt x="152" y="187"/>
                </a:lnTo>
                <a:lnTo>
                  <a:pt x="153" y="187"/>
                </a:lnTo>
                <a:lnTo>
                  <a:pt x="163" y="186"/>
                </a:lnTo>
                <a:lnTo>
                  <a:pt x="170" y="191"/>
                </a:lnTo>
                <a:lnTo>
                  <a:pt x="179" y="200"/>
                </a:lnTo>
                <a:lnTo>
                  <a:pt x="199" y="212"/>
                </a:lnTo>
                <a:lnTo>
                  <a:pt x="207" y="207"/>
                </a:lnTo>
                <a:lnTo>
                  <a:pt x="209" y="206"/>
                </a:lnTo>
                <a:lnTo>
                  <a:pt x="213" y="202"/>
                </a:lnTo>
                <a:lnTo>
                  <a:pt x="221" y="219"/>
                </a:lnTo>
                <a:lnTo>
                  <a:pt x="232" y="229"/>
                </a:lnTo>
                <a:lnTo>
                  <a:pt x="239" y="226"/>
                </a:lnTo>
                <a:lnTo>
                  <a:pt x="240" y="221"/>
                </a:lnTo>
                <a:lnTo>
                  <a:pt x="245" y="210"/>
                </a:lnTo>
                <a:lnTo>
                  <a:pt x="236" y="202"/>
                </a:lnTo>
                <a:lnTo>
                  <a:pt x="248" y="191"/>
                </a:lnTo>
                <a:lnTo>
                  <a:pt x="268" y="192"/>
                </a:lnTo>
                <a:lnTo>
                  <a:pt x="272" y="207"/>
                </a:lnTo>
                <a:lnTo>
                  <a:pt x="278" y="214"/>
                </a:lnTo>
                <a:lnTo>
                  <a:pt x="287" y="220"/>
                </a:lnTo>
                <a:lnTo>
                  <a:pt x="287" y="223"/>
                </a:lnTo>
                <a:lnTo>
                  <a:pt x="290" y="235"/>
                </a:lnTo>
                <a:lnTo>
                  <a:pt x="290" y="242"/>
                </a:lnTo>
                <a:lnTo>
                  <a:pt x="300" y="244"/>
                </a:lnTo>
                <a:lnTo>
                  <a:pt x="304" y="251"/>
                </a:lnTo>
                <a:lnTo>
                  <a:pt x="306" y="248"/>
                </a:lnTo>
                <a:lnTo>
                  <a:pt x="309" y="251"/>
                </a:lnTo>
                <a:lnTo>
                  <a:pt x="305" y="255"/>
                </a:lnTo>
                <a:lnTo>
                  <a:pt x="296" y="256"/>
                </a:lnTo>
                <a:lnTo>
                  <a:pt x="286" y="255"/>
                </a:lnTo>
                <a:lnTo>
                  <a:pt x="276" y="253"/>
                </a:lnTo>
                <a:lnTo>
                  <a:pt x="273" y="253"/>
                </a:lnTo>
                <a:lnTo>
                  <a:pt x="271" y="258"/>
                </a:lnTo>
                <a:lnTo>
                  <a:pt x="281" y="262"/>
                </a:lnTo>
                <a:lnTo>
                  <a:pt x="280" y="260"/>
                </a:lnTo>
                <a:lnTo>
                  <a:pt x="287" y="260"/>
                </a:lnTo>
                <a:lnTo>
                  <a:pt x="295" y="261"/>
                </a:lnTo>
                <a:lnTo>
                  <a:pt x="292" y="266"/>
                </a:lnTo>
                <a:lnTo>
                  <a:pt x="285" y="267"/>
                </a:lnTo>
                <a:lnTo>
                  <a:pt x="289" y="271"/>
                </a:lnTo>
                <a:lnTo>
                  <a:pt x="282" y="278"/>
                </a:lnTo>
                <a:lnTo>
                  <a:pt x="281" y="278"/>
                </a:lnTo>
                <a:lnTo>
                  <a:pt x="271" y="281"/>
                </a:lnTo>
                <a:lnTo>
                  <a:pt x="264" y="286"/>
                </a:lnTo>
                <a:lnTo>
                  <a:pt x="259" y="288"/>
                </a:lnTo>
                <a:lnTo>
                  <a:pt x="253" y="283"/>
                </a:lnTo>
                <a:lnTo>
                  <a:pt x="254" y="293"/>
                </a:lnTo>
                <a:lnTo>
                  <a:pt x="253" y="298"/>
                </a:lnTo>
                <a:lnTo>
                  <a:pt x="249" y="303"/>
                </a:lnTo>
                <a:lnTo>
                  <a:pt x="245" y="307"/>
                </a:lnTo>
                <a:lnTo>
                  <a:pt x="243" y="309"/>
                </a:lnTo>
                <a:lnTo>
                  <a:pt x="236" y="315"/>
                </a:lnTo>
                <a:lnTo>
                  <a:pt x="231" y="318"/>
                </a:lnTo>
                <a:lnTo>
                  <a:pt x="227" y="322"/>
                </a:lnTo>
                <a:lnTo>
                  <a:pt x="220" y="324"/>
                </a:lnTo>
                <a:lnTo>
                  <a:pt x="217" y="327"/>
                </a:lnTo>
                <a:lnTo>
                  <a:pt x="218" y="334"/>
                </a:lnTo>
                <a:lnTo>
                  <a:pt x="218" y="338"/>
                </a:lnTo>
                <a:lnTo>
                  <a:pt x="220" y="340"/>
                </a:lnTo>
                <a:lnTo>
                  <a:pt x="214" y="343"/>
                </a:lnTo>
                <a:lnTo>
                  <a:pt x="207" y="349"/>
                </a:lnTo>
                <a:lnTo>
                  <a:pt x="200" y="350"/>
                </a:lnTo>
                <a:lnTo>
                  <a:pt x="198" y="353"/>
                </a:lnTo>
                <a:lnTo>
                  <a:pt x="197" y="355"/>
                </a:lnTo>
                <a:lnTo>
                  <a:pt x="195" y="358"/>
                </a:lnTo>
                <a:lnTo>
                  <a:pt x="189" y="361"/>
                </a:lnTo>
                <a:lnTo>
                  <a:pt x="191" y="364"/>
                </a:lnTo>
                <a:lnTo>
                  <a:pt x="186" y="370"/>
                </a:lnTo>
                <a:lnTo>
                  <a:pt x="181" y="370"/>
                </a:lnTo>
                <a:lnTo>
                  <a:pt x="179" y="370"/>
                </a:lnTo>
                <a:lnTo>
                  <a:pt x="174" y="368"/>
                </a:lnTo>
                <a:lnTo>
                  <a:pt x="171" y="372"/>
                </a:lnTo>
                <a:lnTo>
                  <a:pt x="167" y="373"/>
                </a:lnTo>
                <a:lnTo>
                  <a:pt x="165" y="373"/>
                </a:lnTo>
                <a:lnTo>
                  <a:pt x="161" y="375"/>
                </a:lnTo>
                <a:lnTo>
                  <a:pt x="154" y="377"/>
                </a:lnTo>
                <a:lnTo>
                  <a:pt x="160" y="382"/>
                </a:lnTo>
                <a:lnTo>
                  <a:pt x="153" y="389"/>
                </a:lnTo>
                <a:lnTo>
                  <a:pt x="149" y="386"/>
                </a:lnTo>
                <a:lnTo>
                  <a:pt x="153" y="396"/>
                </a:lnTo>
                <a:lnTo>
                  <a:pt x="147" y="398"/>
                </a:lnTo>
                <a:lnTo>
                  <a:pt x="147" y="395"/>
                </a:lnTo>
                <a:lnTo>
                  <a:pt x="147" y="389"/>
                </a:lnTo>
                <a:lnTo>
                  <a:pt x="143" y="390"/>
                </a:lnTo>
                <a:lnTo>
                  <a:pt x="142" y="393"/>
                </a:lnTo>
                <a:lnTo>
                  <a:pt x="140" y="391"/>
                </a:lnTo>
                <a:lnTo>
                  <a:pt x="139" y="385"/>
                </a:lnTo>
                <a:lnTo>
                  <a:pt x="143" y="378"/>
                </a:lnTo>
                <a:lnTo>
                  <a:pt x="149" y="368"/>
                </a:lnTo>
                <a:lnTo>
                  <a:pt x="146" y="366"/>
                </a:lnTo>
                <a:lnTo>
                  <a:pt x="143" y="364"/>
                </a:lnTo>
                <a:lnTo>
                  <a:pt x="146" y="359"/>
                </a:lnTo>
                <a:lnTo>
                  <a:pt x="142" y="357"/>
                </a:lnTo>
                <a:lnTo>
                  <a:pt x="138" y="361"/>
                </a:lnTo>
                <a:lnTo>
                  <a:pt x="137" y="357"/>
                </a:lnTo>
                <a:lnTo>
                  <a:pt x="128" y="355"/>
                </a:lnTo>
                <a:lnTo>
                  <a:pt x="134" y="350"/>
                </a:lnTo>
                <a:lnTo>
                  <a:pt x="130" y="348"/>
                </a:lnTo>
                <a:lnTo>
                  <a:pt x="130" y="343"/>
                </a:lnTo>
                <a:lnTo>
                  <a:pt x="131" y="334"/>
                </a:lnTo>
                <a:lnTo>
                  <a:pt x="121" y="341"/>
                </a:lnTo>
                <a:lnTo>
                  <a:pt x="120" y="348"/>
                </a:lnTo>
                <a:lnTo>
                  <a:pt x="112" y="339"/>
                </a:lnTo>
                <a:lnTo>
                  <a:pt x="115" y="330"/>
                </a:lnTo>
                <a:lnTo>
                  <a:pt x="106" y="325"/>
                </a:lnTo>
                <a:lnTo>
                  <a:pt x="101" y="321"/>
                </a:lnTo>
                <a:lnTo>
                  <a:pt x="98" y="320"/>
                </a:lnTo>
                <a:lnTo>
                  <a:pt x="100" y="318"/>
                </a:lnTo>
                <a:lnTo>
                  <a:pt x="103" y="313"/>
                </a:lnTo>
                <a:lnTo>
                  <a:pt x="102" y="309"/>
                </a:lnTo>
                <a:lnTo>
                  <a:pt x="101" y="309"/>
                </a:lnTo>
                <a:lnTo>
                  <a:pt x="100" y="309"/>
                </a:lnTo>
                <a:lnTo>
                  <a:pt x="89" y="307"/>
                </a:lnTo>
                <a:lnTo>
                  <a:pt x="87" y="312"/>
                </a:lnTo>
                <a:lnTo>
                  <a:pt x="79" y="307"/>
                </a:lnTo>
                <a:lnTo>
                  <a:pt x="71" y="309"/>
                </a:lnTo>
                <a:lnTo>
                  <a:pt x="66" y="302"/>
                </a:lnTo>
                <a:lnTo>
                  <a:pt x="66" y="294"/>
                </a:lnTo>
                <a:lnTo>
                  <a:pt x="66" y="290"/>
                </a:lnTo>
                <a:lnTo>
                  <a:pt x="66" y="289"/>
                </a:lnTo>
                <a:lnTo>
                  <a:pt x="68" y="285"/>
                </a:lnTo>
                <a:lnTo>
                  <a:pt x="73" y="284"/>
                </a:lnTo>
                <a:lnTo>
                  <a:pt x="74" y="281"/>
                </a:lnTo>
                <a:lnTo>
                  <a:pt x="82" y="274"/>
                </a:lnTo>
                <a:lnTo>
                  <a:pt x="73" y="265"/>
                </a:lnTo>
                <a:lnTo>
                  <a:pt x="75" y="251"/>
                </a:lnTo>
                <a:lnTo>
                  <a:pt x="79" y="251"/>
                </a:lnTo>
                <a:lnTo>
                  <a:pt x="86" y="252"/>
                </a:lnTo>
                <a:lnTo>
                  <a:pt x="89" y="242"/>
                </a:lnTo>
                <a:lnTo>
                  <a:pt x="89" y="239"/>
                </a:lnTo>
                <a:lnTo>
                  <a:pt x="92" y="230"/>
                </a:lnTo>
                <a:lnTo>
                  <a:pt x="92" y="229"/>
                </a:lnTo>
                <a:lnTo>
                  <a:pt x="84" y="207"/>
                </a:lnTo>
                <a:lnTo>
                  <a:pt x="77" y="205"/>
                </a:lnTo>
                <a:lnTo>
                  <a:pt x="75" y="205"/>
                </a:lnTo>
                <a:lnTo>
                  <a:pt x="69" y="205"/>
                </a:lnTo>
                <a:lnTo>
                  <a:pt x="66" y="200"/>
                </a:lnTo>
                <a:lnTo>
                  <a:pt x="56" y="206"/>
                </a:lnTo>
                <a:lnTo>
                  <a:pt x="31" y="206"/>
                </a:lnTo>
                <a:lnTo>
                  <a:pt x="31" y="211"/>
                </a:lnTo>
                <a:lnTo>
                  <a:pt x="13" y="209"/>
                </a:lnTo>
                <a:lnTo>
                  <a:pt x="20" y="201"/>
                </a:lnTo>
                <a:lnTo>
                  <a:pt x="23" y="198"/>
                </a:lnTo>
                <a:lnTo>
                  <a:pt x="19" y="193"/>
                </a:lnTo>
                <a:lnTo>
                  <a:pt x="22" y="193"/>
                </a:lnTo>
                <a:lnTo>
                  <a:pt x="29" y="192"/>
                </a:lnTo>
                <a:lnTo>
                  <a:pt x="33" y="180"/>
                </a:lnTo>
                <a:lnTo>
                  <a:pt x="28" y="166"/>
                </a:lnTo>
                <a:lnTo>
                  <a:pt x="36" y="165"/>
                </a:lnTo>
                <a:lnTo>
                  <a:pt x="37" y="163"/>
                </a:lnTo>
                <a:lnTo>
                  <a:pt x="33" y="155"/>
                </a:lnTo>
                <a:lnTo>
                  <a:pt x="38" y="137"/>
                </a:lnTo>
                <a:lnTo>
                  <a:pt x="38" y="132"/>
                </a:lnTo>
                <a:lnTo>
                  <a:pt x="45" y="131"/>
                </a:lnTo>
                <a:lnTo>
                  <a:pt x="41" y="127"/>
                </a:lnTo>
                <a:lnTo>
                  <a:pt x="19" y="117"/>
                </a:lnTo>
                <a:lnTo>
                  <a:pt x="11" y="118"/>
                </a:lnTo>
                <a:lnTo>
                  <a:pt x="0" y="114"/>
                </a:lnTo>
                <a:lnTo>
                  <a:pt x="0" y="92"/>
                </a:lnTo>
                <a:lnTo>
                  <a:pt x="8" y="71"/>
                </a:lnTo>
                <a:lnTo>
                  <a:pt x="11" y="64"/>
                </a:lnTo>
                <a:lnTo>
                  <a:pt x="18" y="64"/>
                </a:lnTo>
                <a:lnTo>
                  <a:pt x="13" y="59"/>
                </a:lnTo>
                <a:lnTo>
                  <a:pt x="11" y="56"/>
                </a:lnTo>
                <a:lnTo>
                  <a:pt x="22" y="53"/>
                </a:lnTo>
                <a:lnTo>
                  <a:pt x="31" y="45"/>
                </a:lnTo>
                <a:lnTo>
                  <a:pt x="25" y="36"/>
                </a:lnTo>
                <a:lnTo>
                  <a:pt x="31" y="16"/>
                </a:lnTo>
                <a:lnTo>
                  <a:pt x="37" y="19"/>
                </a:lnTo>
                <a:lnTo>
                  <a:pt x="46" y="5"/>
                </a:lnTo>
                <a:lnTo>
                  <a:pt x="61" y="0"/>
                </a:lnTo>
                <a:lnTo>
                  <a:pt x="75" y="9"/>
                </a:lnTo>
                <a:lnTo>
                  <a:pt x="79" y="12"/>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4">
            <a:extLst>
              <a:ext uri="{FF2B5EF4-FFF2-40B4-BE49-F238E27FC236}">
                <a16:creationId xmlns:a16="http://schemas.microsoft.com/office/drawing/2014/main" id="{0BAF708B-D6AE-3B42-A5BF-9F1158A53FE1}"/>
              </a:ext>
            </a:extLst>
          </p:cNvPr>
          <p:cNvSpPr>
            <a:spLocks noEditPoints="1"/>
          </p:cNvSpPr>
          <p:nvPr/>
        </p:nvSpPr>
        <p:spPr bwMode="auto">
          <a:xfrm>
            <a:off x="7499143" y="5433661"/>
            <a:ext cx="376238" cy="476250"/>
          </a:xfrm>
          <a:custGeom>
            <a:avLst/>
            <a:gdLst>
              <a:gd name="T0" fmla="*/ 24 w 237"/>
              <a:gd name="T1" fmla="*/ 236 h 300"/>
              <a:gd name="T2" fmla="*/ 18 w 237"/>
              <a:gd name="T3" fmla="*/ 227 h 300"/>
              <a:gd name="T4" fmla="*/ 119 w 237"/>
              <a:gd name="T5" fmla="*/ 94 h 300"/>
              <a:gd name="T6" fmla="*/ 157 w 237"/>
              <a:gd name="T7" fmla="*/ 88 h 300"/>
              <a:gd name="T8" fmla="*/ 180 w 237"/>
              <a:gd name="T9" fmla="*/ 112 h 300"/>
              <a:gd name="T10" fmla="*/ 174 w 237"/>
              <a:gd name="T11" fmla="*/ 135 h 300"/>
              <a:gd name="T12" fmla="*/ 170 w 237"/>
              <a:gd name="T13" fmla="*/ 157 h 300"/>
              <a:gd name="T14" fmla="*/ 154 w 237"/>
              <a:gd name="T15" fmla="*/ 172 h 300"/>
              <a:gd name="T16" fmla="*/ 159 w 237"/>
              <a:gd name="T17" fmla="*/ 192 h 300"/>
              <a:gd name="T18" fmla="*/ 188 w 237"/>
              <a:gd name="T19" fmla="*/ 192 h 300"/>
              <a:gd name="T20" fmla="*/ 188 w 237"/>
              <a:gd name="T21" fmla="*/ 201 h 300"/>
              <a:gd name="T22" fmla="*/ 203 w 237"/>
              <a:gd name="T23" fmla="*/ 213 h 300"/>
              <a:gd name="T24" fmla="*/ 219 w 237"/>
              <a:gd name="T25" fmla="*/ 217 h 300"/>
              <a:gd name="T26" fmla="*/ 216 w 237"/>
              <a:gd name="T27" fmla="*/ 238 h 300"/>
              <a:gd name="T28" fmla="*/ 234 w 237"/>
              <a:gd name="T29" fmla="*/ 242 h 300"/>
              <a:gd name="T30" fmla="*/ 231 w 237"/>
              <a:gd name="T31" fmla="*/ 261 h 300"/>
              <a:gd name="T32" fmla="*/ 226 w 237"/>
              <a:gd name="T33" fmla="*/ 284 h 300"/>
              <a:gd name="T34" fmla="*/ 219 w 237"/>
              <a:gd name="T35" fmla="*/ 265 h 300"/>
              <a:gd name="T36" fmla="*/ 218 w 237"/>
              <a:gd name="T37" fmla="*/ 256 h 300"/>
              <a:gd name="T38" fmla="*/ 211 w 237"/>
              <a:gd name="T39" fmla="*/ 268 h 300"/>
              <a:gd name="T40" fmla="*/ 204 w 237"/>
              <a:gd name="T41" fmla="*/ 287 h 300"/>
              <a:gd name="T42" fmla="*/ 179 w 237"/>
              <a:gd name="T43" fmla="*/ 287 h 300"/>
              <a:gd name="T44" fmla="*/ 158 w 237"/>
              <a:gd name="T45" fmla="*/ 300 h 300"/>
              <a:gd name="T46" fmla="*/ 136 w 237"/>
              <a:gd name="T47" fmla="*/ 297 h 300"/>
              <a:gd name="T48" fmla="*/ 126 w 237"/>
              <a:gd name="T49" fmla="*/ 295 h 300"/>
              <a:gd name="T50" fmla="*/ 99 w 237"/>
              <a:gd name="T51" fmla="*/ 287 h 300"/>
              <a:gd name="T52" fmla="*/ 75 w 237"/>
              <a:gd name="T53" fmla="*/ 296 h 300"/>
              <a:gd name="T54" fmla="*/ 88 w 237"/>
              <a:gd name="T55" fmla="*/ 283 h 300"/>
              <a:gd name="T56" fmla="*/ 99 w 237"/>
              <a:gd name="T57" fmla="*/ 267 h 300"/>
              <a:gd name="T58" fmla="*/ 83 w 237"/>
              <a:gd name="T59" fmla="*/ 281 h 300"/>
              <a:gd name="T60" fmla="*/ 74 w 237"/>
              <a:gd name="T61" fmla="*/ 281 h 300"/>
              <a:gd name="T62" fmla="*/ 69 w 237"/>
              <a:gd name="T63" fmla="*/ 279 h 300"/>
              <a:gd name="T64" fmla="*/ 61 w 237"/>
              <a:gd name="T65" fmla="*/ 272 h 300"/>
              <a:gd name="T66" fmla="*/ 68 w 237"/>
              <a:gd name="T67" fmla="*/ 263 h 300"/>
              <a:gd name="T68" fmla="*/ 80 w 237"/>
              <a:gd name="T69" fmla="*/ 258 h 300"/>
              <a:gd name="T70" fmla="*/ 59 w 237"/>
              <a:gd name="T71" fmla="*/ 255 h 300"/>
              <a:gd name="T72" fmla="*/ 52 w 237"/>
              <a:gd name="T73" fmla="*/ 253 h 300"/>
              <a:gd name="T74" fmla="*/ 48 w 237"/>
              <a:gd name="T75" fmla="*/ 263 h 300"/>
              <a:gd name="T76" fmla="*/ 51 w 237"/>
              <a:gd name="T77" fmla="*/ 274 h 300"/>
              <a:gd name="T78" fmla="*/ 18 w 237"/>
              <a:gd name="T79" fmla="*/ 256 h 300"/>
              <a:gd name="T80" fmla="*/ 37 w 237"/>
              <a:gd name="T81" fmla="*/ 245 h 300"/>
              <a:gd name="T82" fmla="*/ 51 w 237"/>
              <a:gd name="T83" fmla="*/ 235 h 300"/>
              <a:gd name="T84" fmla="*/ 65 w 237"/>
              <a:gd name="T85" fmla="*/ 226 h 300"/>
              <a:gd name="T86" fmla="*/ 43 w 237"/>
              <a:gd name="T87" fmla="*/ 233 h 300"/>
              <a:gd name="T88" fmla="*/ 34 w 237"/>
              <a:gd name="T89" fmla="*/ 221 h 300"/>
              <a:gd name="T90" fmla="*/ 27 w 237"/>
              <a:gd name="T91" fmla="*/ 226 h 300"/>
              <a:gd name="T92" fmla="*/ 4 w 237"/>
              <a:gd name="T93" fmla="*/ 218 h 300"/>
              <a:gd name="T94" fmla="*/ 13 w 237"/>
              <a:gd name="T95" fmla="*/ 212 h 300"/>
              <a:gd name="T96" fmla="*/ 32 w 237"/>
              <a:gd name="T97" fmla="*/ 185 h 300"/>
              <a:gd name="T98" fmla="*/ 38 w 237"/>
              <a:gd name="T99" fmla="*/ 176 h 300"/>
              <a:gd name="T100" fmla="*/ 37 w 237"/>
              <a:gd name="T101" fmla="*/ 141 h 300"/>
              <a:gd name="T102" fmla="*/ 37 w 237"/>
              <a:gd name="T103" fmla="*/ 135 h 300"/>
              <a:gd name="T104" fmla="*/ 23 w 237"/>
              <a:gd name="T105" fmla="*/ 130 h 300"/>
              <a:gd name="T106" fmla="*/ 41 w 237"/>
              <a:gd name="T107" fmla="*/ 98 h 300"/>
              <a:gd name="T108" fmla="*/ 43 w 237"/>
              <a:gd name="T109" fmla="*/ 62 h 300"/>
              <a:gd name="T110" fmla="*/ 91 w 237"/>
              <a:gd name="T111" fmla="*/ 10 h 300"/>
              <a:gd name="T112" fmla="*/ 133 w 237"/>
              <a:gd name="T113" fmla="*/ 14 h 300"/>
              <a:gd name="T114" fmla="*/ 125 w 237"/>
              <a:gd name="T115" fmla="*/ 46 h 300"/>
              <a:gd name="T116" fmla="*/ 117 w 237"/>
              <a:gd name="T117" fmla="*/ 75 h 300"/>
              <a:gd name="T118" fmla="*/ 108 w 237"/>
              <a:gd name="T119" fmla="*/ 8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7" h="300">
                <a:moveTo>
                  <a:pt x="28" y="230"/>
                </a:moveTo>
                <a:lnTo>
                  <a:pt x="30" y="233"/>
                </a:lnTo>
                <a:lnTo>
                  <a:pt x="30" y="240"/>
                </a:lnTo>
                <a:lnTo>
                  <a:pt x="24" y="236"/>
                </a:lnTo>
                <a:lnTo>
                  <a:pt x="24" y="232"/>
                </a:lnTo>
                <a:lnTo>
                  <a:pt x="22" y="233"/>
                </a:lnTo>
                <a:lnTo>
                  <a:pt x="19" y="233"/>
                </a:lnTo>
                <a:lnTo>
                  <a:pt x="18" y="227"/>
                </a:lnTo>
                <a:lnTo>
                  <a:pt x="19" y="226"/>
                </a:lnTo>
                <a:lnTo>
                  <a:pt x="28" y="230"/>
                </a:lnTo>
                <a:close/>
                <a:moveTo>
                  <a:pt x="101" y="92"/>
                </a:moveTo>
                <a:lnTo>
                  <a:pt x="119" y="94"/>
                </a:lnTo>
                <a:lnTo>
                  <a:pt x="119" y="89"/>
                </a:lnTo>
                <a:lnTo>
                  <a:pt x="144" y="89"/>
                </a:lnTo>
                <a:lnTo>
                  <a:pt x="154" y="83"/>
                </a:lnTo>
                <a:lnTo>
                  <a:pt x="157" y="88"/>
                </a:lnTo>
                <a:lnTo>
                  <a:pt x="163" y="88"/>
                </a:lnTo>
                <a:lnTo>
                  <a:pt x="165" y="88"/>
                </a:lnTo>
                <a:lnTo>
                  <a:pt x="172" y="90"/>
                </a:lnTo>
                <a:lnTo>
                  <a:pt x="180" y="112"/>
                </a:lnTo>
                <a:lnTo>
                  <a:pt x="180" y="113"/>
                </a:lnTo>
                <a:lnTo>
                  <a:pt x="177" y="122"/>
                </a:lnTo>
                <a:lnTo>
                  <a:pt x="177" y="125"/>
                </a:lnTo>
                <a:lnTo>
                  <a:pt x="174" y="135"/>
                </a:lnTo>
                <a:lnTo>
                  <a:pt x="167" y="134"/>
                </a:lnTo>
                <a:lnTo>
                  <a:pt x="163" y="134"/>
                </a:lnTo>
                <a:lnTo>
                  <a:pt x="161" y="148"/>
                </a:lnTo>
                <a:lnTo>
                  <a:pt x="170" y="157"/>
                </a:lnTo>
                <a:lnTo>
                  <a:pt x="162" y="164"/>
                </a:lnTo>
                <a:lnTo>
                  <a:pt x="161" y="167"/>
                </a:lnTo>
                <a:lnTo>
                  <a:pt x="156" y="168"/>
                </a:lnTo>
                <a:lnTo>
                  <a:pt x="154" y="172"/>
                </a:lnTo>
                <a:lnTo>
                  <a:pt x="154" y="173"/>
                </a:lnTo>
                <a:lnTo>
                  <a:pt x="154" y="177"/>
                </a:lnTo>
                <a:lnTo>
                  <a:pt x="154" y="185"/>
                </a:lnTo>
                <a:lnTo>
                  <a:pt x="159" y="192"/>
                </a:lnTo>
                <a:lnTo>
                  <a:pt x="167" y="190"/>
                </a:lnTo>
                <a:lnTo>
                  <a:pt x="175" y="195"/>
                </a:lnTo>
                <a:lnTo>
                  <a:pt x="177" y="190"/>
                </a:lnTo>
                <a:lnTo>
                  <a:pt x="188" y="192"/>
                </a:lnTo>
                <a:lnTo>
                  <a:pt x="189" y="192"/>
                </a:lnTo>
                <a:lnTo>
                  <a:pt x="190" y="192"/>
                </a:lnTo>
                <a:lnTo>
                  <a:pt x="191" y="196"/>
                </a:lnTo>
                <a:lnTo>
                  <a:pt x="188" y="201"/>
                </a:lnTo>
                <a:lnTo>
                  <a:pt x="186" y="203"/>
                </a:lnTo>
                <a:lnTo>
                  <a:pt x="189" y="204"/>
                </a:lnTo>
                <a:lnTo>
                  <a:pt x="194" y="208"/>
                </a:lnTo>
                <a:lnTo>
                  <a:pt x="203" y="213"/>
                </a:lnTo>
                <a:lnTo>
                  <a:pt x="200" y="222"/>
                </a:lnTo>
                <a:lnTo>
                  <a:pt x="208" y="231"/>
                </a:lnTo>
                <a:lnTo>
                  <a:pt x="209" y="224"/>
                </a:lnTo>
                <a:lnTo>
                  <a:pt x="219" y="217"/>
                </a:lnTo>
                <a:lnTo>
                  <a:pt x="218" y="226"/>
                </a:lnTo>
                <a:lnTo>
                  <a:pt x="218" y="231"/>
                </a:lnTo>
                <a:lnTo>
                  <a:pt x="222" y="233"/>
                </a:lnTo>
                <a:lnTo>
                  <a:pt x="216" y="238"/>
                </a:lnTo>
                <a:lnTo>
                  <a:pt x="225" y="240"/>
                </a:lnTo>
                <a:lnTo>
                  <a:pt x="226" y="244"/>
                </a:lnTo>
                <a:lnTo>
                  <a:pt x="230" y="240"/>
                </a:lnTo>
                <a:lnTo>
                  <a:pt x="234" y="242"/>
                </a:lnTo>
                <a:lnTo>
                  <a:pt x="231" y="247"/>
                </a:lnTo>
                <a:lnTo>
                  <a:pt x="234" y="249"/>
                </a:lnTo>
                <a:lnTo>
                  <a:pt x="237" y="251"/>
                </a:lnTo>
                <a:lnTo>
                  <a:pt x="231" y="261"/>
                </a:lnTo>
                <a:lnTo>
                  <a:pt x="227" y="268"/>
                </a:lnTo>
                <a:lnTo>
                  <a:pt x="228" y="274"/>
                </a:lnTo>
                <a:lnTo>
                  <a:pt x="230" y="276"/>
                </a:lnTo>
                <a:lnTo>
                  <a:pt x="226" y="284"/>
                </a:lnTo>
                <a:lnTo>
                  <a:pt x="214" y="278"/>
                </a:lnTo>
                <a:lnTo>
                  <a:pt x="213" y="273"/>
                </a:lnTo>
                <a:lnTo>
                  <a:pt x="217" y="269"/>
                </a:lnTo>
                <a:lnTo>
                  <a:pt x="219" y="265"/>
                </a:lnTo>
                <a:lnTo>
                  <a:pt x="219" y="263"/>
                </a:lnTo>
                <a:lnTo>
                  <a:pt x="219" y="261"/>
                </a:lnTo>
                <a:lnTo>
                  <a:pt x="218" y="256"/>
                </a:lnTo>
                <a:lnTo>
                  <a:pt x="218" y="256"/>
                </a:lnTo>
                <a:lnTo>
                  <a:pt x="213" y="250"/>
                </a:lnTo>
                <a:lnTo>
                  <a:pt x="212" y="256"/>
                </a:lnTo>
                <a:lnTo>
                  <a:pt x="213" y="264"/>
                </a:lnTo>
                <a:lnTo>
                  <a:pt x="211" y="268"/>
                </a:lnTo>
                <a:lnTo>
                  <a:pt x="207" y="276"/>
                </a:lnTo>
                <a:lnTo>
                  <a:pt x="203" y="276"/>
                </a:lnTo>
                <a:lnTo>
                  <a:pt x="203" y="284"/>
                </a:lnTo>
                <a:lnTo>
                  <a:pt x="204" y="287"/>
                </a:lnTo>
                <a:lnTo>
                  <a:pt x="203" y="288"/>
                </a:lnTo>
                <a:lnTo>
                  <a:pt x="198" y="288"/>
                </a:lnTo>
                <a:lnTo>
                  <a:pt x="186" y="287"/>
                </a:lnTo>
                <a:lnTo>
                  <a:pt x="179" y="287"/>
                </a:lnTo>
                <a:lnTo>
                  <a:pt x="174" y="287"/>
                </a:lnTo>
                <a:lnTo>
                  <a:pt x="165" y="288"/>
                </a:lnTo>
                <a:lnTo>
                  <a:pt x="161" y="296"/>
                </a:lnTo>
                <a:lnTo>
                  <a:pt x="158" y="300"/>
                </a:lnTo>
                <a:lnTo>
                  <a:pt x="154" y="293"/>
                </a:lnTo>
                <a:lnTo>
                  <a:pt x="152" y="300"/>
                </a:lnTo>
                <a:lnTo>
                  <a:pt x="142" y="299"/>
                </a:lnTo>
                <a:lnTo>
                  <a:pt x="136" y="297"/>
                </a:lnTo>
                <a:lnTo>
                  <a:pt x="135" y="296"/>
                </a:lnTo>
                <a:lnTo>
                  <a:pt x="133" y="295"/>
                </a:lnTo>
                <a:lnTo>
                  <a:pt x="131" y="295"/>
                </a:lnTo>
                <a:lnTo>
                  <a:pt x="126" y="295"/>
                </a:lnTo>
                <a:lnTo>
                  <a:pt x="124" y="295"/>
                </a:lnTo>
                <a:lnTo>
                  <a:pt x="117" y="292"/>
                </a:lnTo>
                <a:lnTo>
                  <a:pt x="107" y="287"/>
                </a:lnTo>
                <a:lnTo>
                  <a:pt x="99" y="287"/>
                </a:lnTo>
                <a:lnTo>
                  <a:pt x="91" y="287"/>
                </a:lnTo>
                <a:lnTo>
                  <a:pt x="88" y="292"/>
                </a:lnTo>
                <a:lnTo>
                  <a:pt x="79" y="299"/>
                </a:lnTo>
                <a:lnTo>
                  <a:pt x="75" y="296"/>
                </a:lnTo>
                <a:lnTo>
                  <a:pt x="78" y="290"/>
                </a:lnTo>
                <a:lnTo>
                  <a:pt x="82" y="286"/>
                </a:lnTo>
                <a:lnTo>
                  <a:pt x="85" y="283"/>
                </a:lnTo>
                <a:lnTo>
                  <a:pt x="88" y="283"/>
                </a:lnTo>
                <a:lnTo>
                  <a:pt x="94" y="282"/>
                </a:lnTo>
                <a:lnTo>
                  <a:pt x="99" y="270"/>
                </a:lnTo>
                <a:lnTo>
                  <a:pt x="99" y="269"/>
                </a:lnTo>
                <a:lnTo>
                  <a:pt x="99" y="267"/>
                </a:lnTo>
                <a:lnTo>
                  <a:pt x="94" y="272"/>
                </a:lnTo>
                <a:lnTo>
                  <a:pt x="93" y="277"/>
                </a:lnTo>
                <a:lnTo>
                  <a:pt x="87" y="278"/>
                </a:lnTo>
                <a:lnTo>
                  <a:pt x="83" y="281"/>
                </a:lnTo>
                <a:lnTo>
                  <a:pt x="78" y="284"/>
                </a:lnTo>
                <a:lnTo>
                  <a:pt x="73" y="286"/>
                </a:lnTo>
                <a:lnTo>
                  <a:pt x="73" y="282"/>
                </a:lnTo>
                <a:lnTo>
                  <a:pt x="74" y="281"/>
                </a:lnTo>
                <a:lnTo>
                  <a:pt x="80" y="272"/>
                </a:lnTo>
                <a:lnTo>
                  <a:pt x="74" y="276"/>
                </a:lnTo>
                <a:lnTo>
                  <a:pt x="71" y="277"/>
                </a:lnTo>
                <a:lnTo>
                  <a:pt x="69" y="279"/>
                </a:lnTo>
                <a:lnTo>
                  <a:pt x="64" y="279"/>
                </a:lnTo>
                <a:lnTo>
                  <a:pt x="68" y="269"/>
                </a:lnTo>
                <a:lnTo>
                  <a:pt x="65" y="268"/>
                </a:lnTo>
                <a:lnTo>
                  <a:pt x="61" y="272"/>
                </a:lnTo>
                <a:lnTo>
                  <a:pt x="55" y="268"/>
                </a:lnTo>
                <a:lnTo>
                  <a:pt x="53" y="268"/>
                </a:lnTo>
                <a:lnTo>
                  <a:pt x="64" y="261"/>
                </a:lnTo>
                <a:lnTo>
                  <a:pt x="68" y="263"/>
                </a:lnTo>
                <a:lnTo>
                  <a:pt x="70" y="264"/>
                </a:lnTo>
                <a:lnTo>
                  <a:pt x="82" y="263"/>
                </a:lnTo>
                <a:lnTo>
                  <a:pt x="82" y="258"/>
                </a:lnTo>
                <a:lnTo>
                  <a:pt x="80" y="258"/>
                </a:lnTo>
                <a:lnTo>
                  <a:pt x="71" y="260"/>
                </a:lnTo>
                <a:lnTo>
                  <a:pt x="66" y="258"/>
                </a:lnTo>
                <a:lnTo>
                  <a:pt x="60" y="256"/>
                </a:lnTo>
                <a:lnTo>
                  <a:pt x="59" y="255"/>
                </a:lnTo>
                <a:lnTo>
                  <a:pt x="57" y="251"/>
                </a:lnTo>
                <a:lnTo>
                  <a:pt x="55" y="244"/>
                </a:lnTo>
                <a:lnTo>
                  <a:pt x="51" y="247"/>
                </a:lnTo>
                <a:lnTo>
                  <a:pt x="52" y="253"/>
                </a:lnTo>
                <a:lnTo>
                  <a:pt x="55" y="255"/>
                </a:lnTo>
                <a:lnTo>
                  <a:pt x="57" y="258"/>
                </a:lnTo>
                <a:lnTo>
                  <a:pt x="56" y="261"/>
                </a:lnTo>
                <a:lnTo>
                  <a:pt x="48" y="263"/>
                </a:lnTo>
                <a:lnTo>
                  <a:pt x="43" y="263"/>
                </a:lnTo>
                <a:lnTo>
                  <a:pt x="48" y="267"/>
                </a:lnTo>
                <a:lnTo>
                  <a:pt x="50" y="268"/>
                </a:lnTo>
                <a:lnTo>
                  <a:pt x="51" y="274"/>
                </a:lnTo>
                <a:lnTo>
                  <a:pt x="33" y="273"/>
                </a:lnTo>
                <a:lnTo>
                  <a:pt x="25" y="267"/>
                </a:lnTo>
                <a:lnTo>
                  <a:pt x="20" y="267"/>
                </a:lnTo>
                <a:lnTo>
                  <a:pt x="18" y="256"/>
                </a:lnTo>
                <a:lnTo>
                  <a:pt x="24" y="255"/>
                </a:lnTo>
                <a:lnTo>
                  <a:pt x="25" y="251"/>
                </a:lnTo>
                <a:lnTo>
                  <a:pt x="28" y="244"/>
                </a:lnTo>
                <a:lnTo>
                  <a:pt x="37" y="245"/>
                </a:lnTo>
                <a:lnTo>
                  <a:pt x="36" y="241"/>
                </a:lnTo>
                <a:lnTo>
                  <a:pt x="46" y="237"/>
                </a:lnTo>
                <a:lnTo>
                  <a:pt x="50" y="235"/>
                </a:lnTo>
                <a:lnTo>
                  <a:pt x="51" y="235"/>
                </a:lnTo>
                <a:lnTo>
                  <a:pt x="53" y="233"/>
                </a:lnTo>
                <a:lnTo>
                  <a:pt x="60" y="228"/>
                </a:lnTo>
                <a:lnTo>
                  <a:pt x="62" y="227"/>
                </a:lnTo>
                <a:lnTo>
                  <a:pt x="65" y="226"/>
                </a:lnTo>
                <a:lnTo>
                  <a:pt x="64" y="224"/>
                </a:lnTo>
                <a:lnTo>
                  <a:pt x="59" y="226"/>
                </a:lnTo>
                <a:lnTo>
                  <a:pt x="55" y="226"/>
                </a:lnTo>
                <a:lnTo>
                  <a:pt x="43" y="233"/>
                </a:lnTo>
                <a:lnTo>
                  <a:pt x="42" y="233"/>
                </a:lnTo>
                <a:lnTo>
                  <a:pt x="38" y="224"/>
                </a:lnTo>
                <a:lnTo>
                  <a:pt x="37" y="218"/>
                </a:lnTo>
                <a:lnTo>
                  <a:pt x="34" y="221"/>
                </a:lnTo>
                <a:lnTo>
                  <a:pt x="33" y="222"/>
                </a:lnTo>
                <a:lnTo>
                  <a:pt x="34" y="227"/>
                </a:lnTo>
                <a:lnTo>
                  <a:pt x="28" y="226"/>
                </a:lnTo>
                <a:lnTo>
                  <a:pt x="27" y="226"/>
                </a:lnTo>
                <a:lnTo>
                  <a:pt x="20" y="224"/>
                </a:lnTo>
                <a:lnTo>
                  <a:pt x="15" y="222"/>
                </a:lnTo>
                <a:lnTo>
                  <a:pt x="10" y="221"/>
                </a:lnTo>
                <a:lnTo>
                  <a:pt x="4" y="218"/>
                </a:lnTo>
                <a:lnTo>
                  <a:pt x="0" y="215"/>
                </a:lnTo>
                <a:lnTo>
                  <a:pt x="8" y="213"/>
                </a:lnTo>
                <a:lnTo>
                  <a:pt x="10" y="212"/>
                </a:lnTo>
                <a:lnTo>
                  <a:pt x="13" y="212"/>
                </a:lnTo>
                <a:lnTo>
                  <a:pt x="16" y="210"/>
                </a:lnTo>
                <a:lnTo>
                  <a:pt x="24" y="207"/>
                </a:lnTo>
                <a:lnTo>
                  <a:pt x="32" y="195"/>
                </a:lnTo>
                <a:lnTo>
                  <a:pt x="32" y="185"/>
                </a:lnTo>
                <a:lnTo>
                  <a:pt x="33" y="184"/>
                </a:lnTo>
                <a:lnTo>
                  <a:pt x="34" y="181"/>
                </a:lnTo>
                <a:lnTo>
                  <a:pt x="36" y="180"/>
                </a:lnTo>
                <a:lnTo>
                  <a:pt x="38" y="176"/>
                </a:lnTo>
                <a:lnTo>
                  <a:pt x="37" y="172"/>
                </a:lnTo>
                <a:lnTo>
                  <a:pt x="33" y="164"/>
                </a:lnTo>
                <a:lnTo>
                  <a:pt x="38" y="149"/>
                </a:lnTo>
                <a:lnTo>
                  <a:pt x="37" y="141"/>
                </a:lnTo>
                <a:lnTo>
                  <a:pt x="37" y="140"/>
                </a:lnTo>
                <a:lnTo>
                  <a:pt x="41" y="134"/>
                </a:lnTo>
                <a:lnTo>
                  <a:pt x="38" y="134"/>
                </a:lnTo>
                <a:lnTo>
                  <a:pt x="37" y="135"/>
                </a:lnTo>
                <a:lnTo>
                  <a:pt x="30" y="131"/>
                </a:lnTo>
                <a:lnTo>
                  <a:pt x="27" y="135"/>
                </a:lnTo>
                <a:lnTo>
                  <a:pt x="24" y="131"/>
                </a:lnTo>
                <a:lnTo>
                  <a:pt x="23" y="130"/>
                </a:lnTo>
                <a:lnTo>
                  <a:pt x="19" y="125"/>
                </a:lnTo>
                <a:lnTo>
                  <a:pt x="25" y="120"/>
                </a:lnTo>
                <a:lnTo>
                  <a:pt x="45" y="116"/>
                </a:lnTo>
                <a:lnTo>
                  <a:pt x="41" y="98"/>
                </a:lnTo>
                <a:lnTo>
                  <a:pt x="33" y="97"/>
                </a:lnTo>
                <a:lnTo>
                  <a:pt x="48" y="71"/>
                </a:lnTo>
                <a:lnTo>
                  <a:pt x="43" y="69"/>
                </a:lnTo>
                <a:lnTo>
                  <a:pt x="43" y="62"/>
                </a:lnTo>
                <a:lnTo>
                  <a:pt x="53" y="56"/>
                </a:lnTo>
                <a:lnTo>
                  <a:pt x="59" y="44"/>
                </a:lnTo>
                <a:lnTo>
                  <a:pt x="93" y="17"/>
                </a:lnTo>
                <a:lnTo>
                  <a:pt x="91" y="10"/>
                </a:lnTo>
                <a:lnTo>
                  <a:pt x="99" y="1"/>
                </a:lnTo>
                <a:lnTo>
                  <a:pt x="107" y="0"/>
                </a:lnTo>
                <a:lnTo>
                  <a:pt x="129" y="10"/>
                </a:lnTo>
                <a:lnTo>
                  <a:pt x="133" y="14"/>
                </a:lnTo>
                <a:lnTo>
                  <a:pt x="126" y="15"/>
                </a:lnTo>
                <a:lnTo>
                  <a:pt x="126" y="20"/>
                </a:lnTo>
                <a:lnTo>
                  <a:pt x="121" y="38"/>
                </a:lnTo>
                <a:lnTo>
                  <a:pt x="125" y="46"/>
                </a:lnTo>
                <a:lnTo>
                  <a:pt x="124" y="48"/>
                </a:lnTo>
                <a:lnTo>
                  <a:pt x="116" y="49"/>
                </a:lnTo>
                <a:lnTo>
                  <a:pt x="121" y="63"/>
                </a:lnTo>
                <a:lnTo>
                  <a:pt x="117" y="75"/>
                </a:lnTo>
                <a:lnTo>
                  <a:pt x="110" y="76"/>
                </a:lnTo>
                <a:lnTo>
                  <a:pt x="107" y="76"/>
                </a:lnTo>
                <a:lnTo>
                  <a:pt x="111" y="81"/>
                </a:lnTo>
                <a:lnTo>
                  <a:pt x="108" y="84"/>
                </a:lnTo>
                <a:lnTo>
                  <a:pt x="101" y="92"/>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5">
            <a:extLst>
              <a:ext uri="{FF2B5EF4-FFF2-40B4-BE49-F238E27FC236}">
                <a16:creationId xmlns:a16="http://schemas.microsoft.com/office/drawing/2014/main" id="{066A385A-E59C-1C4F-855A-4C50CE6EE365}"/>
              </a:ext>
            </a:extLst>
          </p:cNvPr>
          <p:cNvSpPr>
            <a:spLocks noEditPoints="1"/>
          </p:cNvSpPr>
          <p:nvPr/>
        </p:nvSpPr>
        <p:spPr bwMode="auto">
          <a:xfrm>
            <a:off x="7245143" y="5173311"/>
            <a:ext cx="490538" cy="608013"/>
          </a:xfrm>
          <a:custGeom>
            <a:avLst/>
            <a:gdLst>
              <a:gd name="T0" fmla="*/ 111 w 309"/>
              <a:gd name="T1" fmla="*/ 331 h 383"/>
              <a:gd name="T2" fmla="*/ 64 w 309"/>
              <a:gd name="T3" fmla="*/ 173 h 383"/>
              <a:gd name="T4" fmla="*/ 90 w 309"/>
              <a:gd name="T5" fmla="*/ 156 h 383"/>
              <a:gd name="T6" fmla="*/ 113 w 309"/>
              <a:gd name="T7" fmla="*/ 152 h 383"/>
              <a:gd name="T8" fmla="*/ 73 w 309"/>
              <a:gd name="T9" fmla="*/ 136 h 383"/>
              <a:gd name="T10" fmla="*/ 153 w 309"/>
              <a:gd name="T11" fmla="*/ 127 h 383"/>
              <a:gd name="T12" fmla="*/ 10 w 309"/>
              <a:gd name="T13" fmla="*/ 100 h 383"/>
              <a:gd name="T14" fmla="*/ 37 w 309"/>
              <a:gd name="T15" fmla="*/ 142 h 383"/>
              <a:gd name="T16" fmla="*/ 56 w 309"/>
              <a:gd name="T17" fmla="*/ 114 h 383"/>
              <a:gd name="T18" fmla="*/ 281 w 309"/>
              <a:gd name="T19" fmla="*/ 24 h 383"/>
              <a:gd name="T20" fmla="*/ 279 w 309"/>
              <a:gd name="T21" fmla="*/ 96 h 383"/>
              <a:gd name="T22" fmla="*/ 248 w 309"/>
              <a:gd name="T23" fmla="*/ 165 h 383"/>
              <a:gd name="T24" fmla="*/ 208 w 309"/>
              <a:gd name="T25" fmla="*/ 239 h 383"/>
              <a:gd name="T26" fmla="*/ 187 w 309"/>
              <a:gd name="T27" fmla="*/ 303 h 383"/>
              <a:gd name="T28" fmla="*/ 193 w 309"/>
              <a:gd name="T29" fmla="*/ 332 h 383"/>
              <a:gd name="T30" fmla="*/ 184 w 309"/>
              <a:gd name="T31" fmla="*/ 375 h 383"/>
              <a:gd name="T32" fmla="*/ 151 w 309"/>
              <a:gd name="T33" fmla="*/ 373 h 383"/>
              <a:gd name="T34" fmla="*/ 115 w 309"/>
              <a:gd name="T35" fmla="*/ 331 h 383"/>
              <a:gd name="T36" fmla="*/ 91 w 309"/>
              <a:gd name="T37" fmla="*/ 320 h 383"/>
              <a:gd name="T38" fmla="*/ 67 w 309"/>
              <a:gd name="T39" fmla="*/ 275 h 383"/>
              <a:gd name="T40" fmla="*/ 76 w 309"/>
              <a:gd name="T41" fmla="*/ 221 h 383"/>
              <a:gd name="T42" fmla="*/ 87 w 309"/>
              <a:gd name="T43" fmla="*/ 207 h 383"/>
              <a:gd name="T44" fmla="*/ 88 w 309"/>
              <a:gd name="T45" fmla="*/ 187 h 383"/>
              <a:gd name="T46" fmla="*/ 101 w 309"/>
              <a:gd name="T47" fmla="*/ 210 h 383"/>
              <a:gd name="T48" fmla="*/ 127 w 309"/>
              <a:gd name="T49" fmla="*/ 211 h 383"/>
              <a:gd name="T50" fmla="*/ 157 w 309"/>
              <a:gd name="T51" fmla="*/ 243 h 383"/>
              <a:gd name="T52" fmla="*/ 150 w 309"/>
              <a:gd name="T53" fmla="*/ 216 h 383"/>
              <a:gd name="T54" fmla="*/ 198 w 309"/>
              <a:gd name="T55" fmla="*/ 201 h 383"/>
              <a:gd name="T56" fmla="*/ 164 w 309"/>
              <a:gd name="T57" fmla="*/ 203 h 383"/>
              <a:gd name="T58" fmla="*/ 145 w 309"/>
              <a:gd name="T59" fmla="*/ 201 h 383"/>
              <a:gd name="T60" fmla="*/ 125 w 309"/>
              <a:gd name="T61" fmla="*/ 176 h 383"/>
              <a:gd name="T62" fmla="*/ 147 w 309"/>
              <a:gd name="T63" fmla="*/ 164 h 383"/>
              <a:gd name="T64" fmla="*/ 164 w 309"/>
              <a:gd name="T65" fmla="*/ 143 h 383"/>
              <a:gd name="T66" fmla="*/ 203 w 309"/>
              <a:gd name="T67" fmla="*/ 130 h 383"/>
              <a:gd name="T68" fmla="*/ 182 w 309"/>
              <a:gd name="T69" fmla="*/ 132 h 383"/>
              <a:gd name="T70" fmla="*/ 165 w 309"/>
              <a:gd name="T71" fmla="*/ 125 h 383"/>
              <a:gd name="T72" fmla="*/ 179 w 309"/>
              <a:gd name="T73" fmla="*/ 120 h 383"/>
              <a:gd name="T74" fmla="*/ 156 w 309"/>
              <a:gd name="T75" fmla="*/ 118 h 383"/>
              <a:gd name="T76" fmla="*/ 176 w 309"/>
              <a:gd name="T77" fmla="*/ 93 h 383"/>
              <a:gd name="T78" fmla="*/ 185 w 309"/>
              <a:gd name="T79" fmla="*/ 79 h 383"/>
              <a:gd name="T80" fmla="*/ 193 w 309"/>
              <a:gd name="T81" fmla="*/ 65 h 383"/>
              <a:gd name="T82" fmla="*/ 188 w 309"/>
              <a:gd name="T83" fmla="*/ 63 h 383"/>
              <a:gd name="T84" fmla="*/ 170 w 309"/>
              <a:gd name="T85" fmla="*/ 92 h 383"/>
              <a:gd name="T86" fmla="*/ 138 w 309"/>
              <a:gd name="T87" fmla="*/ 90 h 383"/>
              <a:gd name="T88" fmla="*/ 139 w 309"/>
              <a:gd name="T89" fmla="*/ 79 h 383"/>
              <a:gd name="T90" fmla="*/ 130 w 309"/>
              <a:gd name="T91" fmla="*/ 70 h 383"/>
              <a:gd name="T92" fmla="*/ 111 w 309"/>
              <a:gd name="T93" fmla="*/ 91 h 383"/>
              <a:gd name="T94" fmla="*/ 123 w 309"/>
              <a:gd name="T95" fmla="*/ 113 h 383"/>
              <a:gd name="T96" fmla="*/ 104 w 309"/>
              <a:gd name="T97" fmla="*/ 107 h 383"/>
              <a:gd name="T98" fmla="*/ 97 w 309"/>
              <a:gd name="T99" fmla="*/ 70 h 383"/>
              <a:gd name="T100" fmla="*/ 97 w 309"/>
              <a:gd name="T101" fmla="*/ 96 h 383"/>
              <a:gd name="T102" fmla="*/ 78 w 309"/>
              <a:gd name="T103" fmla="*/ 113 h 383"/>
              <a:gd name="T104" fmla="*/ 65 w 309"/>
              <a:gd name="T105" fmla="*/ 93 h 383"/>
              <a:gd name="T106" fmla="*/ 59 w 309"/>
              <a:gd name="T107" fmla="*/ 87 h 383"/>
              <a:gd name="T108" fmla="*/ 76 w 309"/>
              <a:gd name="T109" fmla="*/ 68 h 383"/>
              <a:gd name="T110" fmla="*/ 101 w 309"/>
              <a:gd name="T111" fmla="*/ 40 h 383"/>
              <a:gd name="T112" fmla="*/ 125 w 309"/>
              <a:gd name="T113" fmla="*/ 44 h 383"/>
              <a:gd name="T114" fmla="*/ 136 w 309"/>
              <a:gd name="T115" fmla="*/ 37 h 383"/>
              <a:gd name="T116" fmla="*/ 175 w 309"/>
              <a:gd name="T117" fmla="*/ 56 h 383"/>
              <a:gd name="T118" fmla="*/ 228 w 309"/>
              <a:gd name="T11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9" h="383">
                <a:moveTo>
                  <a:pt x="111" y="331"/>
                </a:moveTo>
                <a:lnTo>
                  <a:pt x="114" y="343"/>
                </a:lnTo>
                <a:lnTo>
                  <a:pt x="107" y="341"/>
                </a:lnTo>
                <a:lnTo>
                  <a:pt x="106" y="335"/>
                </a:lnTo>
                <a:lnTo>
                  <a:pt x="101" y="336"/>
                </a:lnTo>
                <a:lnTo>
                  <a:pt x="100" y="336"/>
                </a:lnTo>
                <a:lnTo>
                  <a:pt x="100" y="332"/>
                </a:lnTo>
                <a:lnTo>
                  <a:pt x="111" y="331"/>
                </a:lnTo>
                <a:close/>
                <a:moveTo>
                  <a:pt x="63" y="174"/>
                </a:moveTo>
                <a:lnTo>
                  <a:pt x="63" y="174"/>
                </a:lnTo>
                <a:lnTo>
                  <a:pt x="62" y="174"/>
                </a:lnTo>
                <a:lnTo>
                  <a:pt x="60" y="173"/>
                </a:lnTo>
                <a:lnTo>
                  <a:pt x="62" y="171"/>
                </a:lnTo>
                <a:lnTo>
                  <a:pt x="63" y="171"/>
                </a:lnTo>
                <a:lnTo>
                  <a:pt x="64" y="171"/>
                </a:lnTo>
                <a:lnTo>
                  <a:pt x="64" y="173"/>
                </a:lnTo>
                <a:lnTo>
                  <a:pt x="63" y="174"/>
                </a:lnTo>
                <a:close/>
                <a:moveTo>
                  <a:pt x="111" y="176"/>
                </a:moveTo>
                <a:lnTo>
                  <a:pt x="106" y="178"/>
                </a:lnTo>
                <a:lnTo>
                  <a:pt x="99" y="173"/>
                </a:lnTo>
                <a:lnTo>
                  <a:pt x="86" y="162"/>
                </a:lnTo>
                <a:lnTo>
                  <a:pt x="86" y="160"/>
                </a:lnTo>
                <a:lnTo>
                  <a:pt x="88" y="156"/>
                </a:lnTo>
                <a:lnTo>
                  <a:pt x="90" y="156"/>
                </a:lnTo>
                <a:lnTo>
                  <a:pt x="91" y="157"/>
                </a:lnTo>
                <a:lnTo>
                  <a:pt x="107" y="165"/>
                </a:lnTo>
                <a:lnTo>
                  <a:pt x="111" y="168"/>
                </a:lnTo>
                <a:lnTo>
                  <a:pt x="111" y="176"/>
                </a:lnTo>
                <a:close/>
                <a:moveTo>
                  <a:pt x="127" y="152"/>
                </a:moveTo>
                <a:lnTo>
                  <a:pt x="120" y="160"/>
                </a:lnTo>
                <a:lnTo>
                  <a:pt x="115" y="160"/>
                </a:lnTo>
                <a:lnTo>
                  <a:pt x="113" y="152"/>
                </a:lnTo>
                <a:lnTo>
                  <a:pt x="123" y="146"/>
                </a:lnTo>
                <a:lnTo>
                  <a:pt x="127" y="152"/>
                </a:lnTo>
                <a:close/>
                <a:moveTo>
                  <a:pt x="72" y="147"/>
                </a:moveTo>
                <a:lnTo>
                  <a:pt x="70" y="148"/>
                </a:lnTo>
                <a:lnTo>
                  <a:pt x="65" y="143"/>
                </a:lnTo>
                <a:lnTo>
                  <a:pt x="63" y="139"/>
                </a:lnTo>
                <a:lnTo>
                  <a:pt x="67" y="129"/>
                </a:lnTo>
                <a:lnTo>
                  <a:pt x="73" y="136"/>
                </a:lnTo>
                <a:lnTo>
                  <a:pt x="74" y="137"/>
                </a:lnTo>
                <a:lnTo>
                  <a:pt x="73" y="143"/>
                </a:lnTo>
                <a:lnTo>
                  <a:pt x="72" y="147"/>
                </a:lnTo>
                <a:close/>
                <a:moveTo>
                  <a:pt x="138" y="138"/>
                </a:moveTo>
                <a:lnTo>
                  <a:pt x="137" y="129"/>
                </a:lnTo>
                <a:lnTo>
                  <a:pt x="143" y="128"/>
                </a:lnTo>
                <a:lnTo>
                  <a:pt x="153" y="128"/>
                </a:lnTo>
                <a:lnTo>
                  <a:pt x="153" y="127"/>
                </a:lnTo>
                <a:lnTo>
                  <a:pt x="156" y="137"/>
                </a:lnTo>
                <a:lnTo>
                  <a:pt x="142" y="138"/>
                </a:lnTo>
                <a:lnTo>
                  <a:pt x="138" y="138"/>
                </a:lnTo>
                <a:close/>
                <a:moveTo>
                  <a:pt x="9" y="107"/>
                </a:moveTo>
                <a:lnTo>
                  <a:pt x="3" y="107"/>
                </a:lnTo>
                <a:lnTo>
                  <a:pt x="0" y="101"/>
                </a:lnTo>
                <a:lnTo>
                  <a:pt x="5" y="96"/>
                </a:lnTo>
                <a:lnTo>
                  <a:pt x="10" y="100"/>
                </a:lnTo>
                <a:lnTo>
                  <a:pt x="9" y="106"/>
                </a:lnTo>
                <a:lnTo>
                  <a:pt x="9" y="107"/>
                </a:lnTo>
                <a:close/>
                <a:moveTo>
                  <a:pt x="47" y="150"/>
                </a:moveTo>
                <a:lnTo>
                  <a:pt x="44" y="150"/>
                </a:lnTo>
                <a:lnTo>
                  <a:pt x="41" y="148"/>
                </a:lnTo>
                <a:lnTo>
                  <a:pt x="36" y="148"/>
                </a:lnTo>
                <a:lnTo>
                  <a:pt x="37" y="143"/>
                </a:lnTo>
                <a:lnTo>
                  <a:pt x="37" y="142"/>
                </a:lnTo>
                <a:lnTo>
                  <a:pt x="36" y="138"/>
                </a:lnTo>
                <a:lnTo>
                  <a:pt x="36" y="133"/>
                </a:lnTo>
                <a:lnTo>
                  <a:pt x="42" y="114"/>
                </a:lnTo>
                <a:lnTo>
                  <a:pt x="49" y="93"/>
                </a:lnTo>
                <a:lnTo>
                  <a:pt x="50" y="86"/>
                </a:lnTo>
                <a:lnTo>
                  <a:pt x="54" y="86"/>
                </a:lnTo>
                <a:lnTo>
                  <a:pt x="58" y="93"/>
                </a:lnTo>
                <a:lnTo>
                  <a:pt x="56" y="114"/>
                </a:lnTo>
                <a:lnTo>
                  <a:pt x="59" y="122"/>
                </a:lnTo>
                <a:lnTo>
                  <a:pt x="54" y="143"/>
                </a:lnTo>
                <a:lnTo>
                  <a:pt x="51" y="148"/>
                </a:lnTo>
                <a:lnTo>
                  <a:pt x="47" y="150"/>
                </a:lnTo>
                <a:close/>
                <a:moveTo>
                  <a:pt x="251" y="38"/>
                </a:moveTo>
                <a:lnTo>
                  <a:pt x="253" y="38"/>
                </a:lnTo>
                <a:lnTo>
                  <a:pt x="254" y="37"/>
                </a:lnTo>
                <a:lnTo>
                  <a:pt x="281" y="24"/>
                </a:lnTo>
                <a:lnTo>
                  <a:pt x="298" y="23"/>
                </a:lnTo>
                <a:lnTo>
                  <a:pt x="296" y="44"/>
                </a:lnTo>
                <a:lnTo>
                  <a:pt x="309" y="51"/>
                </a:lnTo>
                <a:lnTo>
                  <a:pt x="294" y="56"/>
                </a:lnTo>
                <a:lnTo>
                  <a:pt x="285" y="70"/>
                </a:lnTo>
                <a:lnTo>
                  <a:pt x="279" y="67"/>
                </a:lnTo>
                <a:lnTo>
                  <a:pt x="273" y="87"/>
                </a:lnTo>
                <a:lnTo>
                  <a:pt x="279" y="96"/>
                </a:lnTo>
                <a:lnTo>
                  <a:pt x="270" y="104"/>
                </a:lnTo>
                <a:lnTo>
                  <a:pt x="259" y="107"/>
                </a:lnTo>
                <a:lnTo>
                  <a:pt x="261" y="110"/>
                </a:lnTo>
                <a:lnTo>
                  <a:pt x="266" y="115"/>
                </a:lnTo>
                <a:lnTo>
                  <a:pt x="259" y="115"/>
                </a:lnTo>
                <a:lnTo>
                  <a:pt x="256" y="122"/>
                </a:lnTo>
                <a:lnTo>
                  <a:pt x="248" y="143"/>
                </a:lnTo>
                <a:lnTo>
                  <a:pt x="248" y="165"/>
                </a:lnTo>
                <a:lnTo>
                  <a:pt x="259" y="169"/>
                </a:lnTo>
                <a:lnTo>
                  <a:pt x="251" y="178"/>
                </a:lnTo>
                <a:lnTo>
                  <a:pt x="253" y="185"/>
                </a:lnTo>
                <a:lnTo>
                  <a:pt x="219" y="212"/>
                </a:lnTo>
                <a:lnTo>
                  <a:pt x="213" y="224"/>
                </a:lnTo>
                <a:lnTo>
                  <a:pt x="203" y="230"/>
                </a:lnTo>
                <a:lnTo>
                  <a:pt x="203" y="237"/>
                </a:lnTo>
                <a:lnTo>
                  <a:pt x="208" y="239"/>
                </a:lnTo>
                <a:lnTo>
                  <a:pt x="193" y="265"/>
                </a:lnTo>
                <a:lnTo>
                  <a:pt x="201" y="266"/>
                </a:lnTo>
                <a:lnTo>
                  <a:pt x="205" y="284"/>
                </a:lnTo>
                <a:lnTo>
                  <a:pt x="185" y="288"/>
                </a:lnTo>
                <a:lnTo>
                  <a:pt x="179" y="293"/>
                </a:lnTo>
                <a:lnTo>
                  <a:pt x="183" y="298"/>
                </a:lnTo>
                <a:lnTo>
                  <a:pt x="184" y="299"/>
                </a:lnTo>
                <a:lnTo>
                  <a:pt x="187" y="303"/>
                </a:lnTo>
                <a:lnTo>
                  <a:pt x="190" y="299"/>
                </a:lnTo>
                <a:lnTo>
                  <a:pt x="197" y="303"/>
                </a:lnTo>
                <a:lnTo>
                  <a:pt x="198" y="302"/>
                </a:lnTo>
                <a:lnTo>
                  <a:pt x="201" y="302"/>
                </a:lnTo>
                <a:lnTo>
                  <a:pt x="197" y="308"/>
                </a:lnTo>
                <a:lnTo>
                  <a:pt x="197" y="309"/>
                </a:lnTo>
                <a:lnTo>
                  <a:pt x="198" y="317"/>
                </a:lnTo>
                <a:lnTo>
                  <a:pt x="193" y="332"/>
                </a:lnTo>
                <a:lnTo>
                  <a:pt x="197" y="340"/>
                </a:lnTo>
                <a:lnTo>
                  <a:pt x="198" y="344"/>
                </a:lnTo>
                <a:lnTo>
                  <a:pt x="196" y="348"/>
                </a:lnTo>
                <a:lnTo>
                  <a:pt x="194" y="349"/>
                </a:lnTo>
                <a:lnTo>
                  <a:pt x="193" y="352"/>
                </a:lnTo>
                <a:lnTo>
                  <a:pt x="192" y="353"/>
                </a:lnTo>
                <a:lnTo>
                  <a:pt x="192" y="363"/>
                </a:lnTo>
                <a:lnTo>
                  <a:pt x="184" y="375"/>
                </a:lnTo>
                <a:lnTo>
                  <a:pt x="176" y="378"/>
                </a:lnTo>
                <a:lnTo>
                  <a:pt x="173" y="380"/>
                </a:lnTo>
                <a:lnTo>
                  <a:pt x="170" y="380"/>
                </a:lnTo>
                <a:lnTo>
                  <a:pt x="168" y="381"/>
                </a:lnTo>
                <a:lnTo>
                  <a:pt x="160" y="383"/>
                </a:lnTo>
                <a:lnTo>
                  <a:pt x="159" y="382"/>
                </a:lnTo>
                <a:lnTo>
                  <a:pt x="155" y="376"/>
                </a:lnTo>
                <a:lnTo>
                  <a:pt x="151" y="373"/>
                </a:lnTo>
                <a:lnTo>
                  <a:pt x="141" y="366"/>
                </a:lnTo>
                <a:lnTo>
                  <a:pt x="134" y="363"/>
                </a:lnTo>
                <a:lnTo>
                  <a:pt x="129" y="359"/>
                </a:lnTo>
                <a:lnTo>
                  <a:pt x="122" y="354"/>
                </a:lnTo>
                <a:lnTo>
                  <a:pt x="119" y="350"/>
                </a:lnTo>
                <a:lnTo>
                  <a:pt x="116" y="343"/>
                </a:lnTo>
                <a:lnTo>
                  <a:pt x="115" y="332"/>
                </a:lnTo>
                <a:lnTo>
                  <a:pt x="115" y="331"/>
                </a:lnTo>
                <a:lnTo>
                  <a:pt x="115" y="329"/>
                </a:lnTo>
                <a:lnTo>
                  <a:pt x="113" y="329"/>
                </a:lnTo>
                <a:lnTo>
                  <a:pt x="109" y="329"/>
                </a:lnTo>
                <a:lnTo>
                  <a:pt x="106" y="327"/>
                </a:lnTo>
                <a:lnTo>
                  <a:pt x="100" y="326"/>
                </a:lnTo>
                <a:lnTo>
                  <a:pt x="97" y="325"/>
                </a:lnTo>
                <a:lnTo>
                  <a:pt x="93" y="325"/>
                </a:lnTo>
                <a:lnTo>
                  <a:pt x="91" y="320"/>
                </a:lnTo>
                <a:lnTo>
                  <a:pt x="92" y="312"/>
                </a:lnTo>
                <a:lnTo>
                  <a:pt x="86" y="308"/>
                </a:lnTo>
                <a:lnTo>
                  <a:pt x="79" y="306"/>
                </a:lnTo>
                <a:lnTo>
                  <a:pt x="76" y="303"/>
                </a:lnTo>
                <a:lnTo>
                  <a:pt x="74" y="302"/>
                </a:lnTo>
                <a:lnTo>
                  <a:pt x="72" y="291"/>
                </a:lnTo>
                <a:lnTo>
                  <a:pt x="70" y="286"/>
                </a:lnTo>
                <a:lnTo>
                  <a:pt x="67" y="275"/>
                </a:lnTo>
                <a:lnTo>
                  <a:pt x="64" y="268"/>
                </a:lnTo>
                <a:lnTo>
                  <a:pt x="64" y="267"/>
                </a:lnTo>
                <a:lnTo>
                  <a:pt x="63" y="257"/>
                </a:lnTo>
                <a:lnTo>
                  <a:pt x="63" y="251"/>
                </a:lnTo>
                <a:lnTo>
                  <a:pt x="69" y="240"/>
                </a:lnTo>
                <a:lnTo>
                  <a:pt x="72" y="233"/>
                </a:lnTo>
                <a:lnTo>
                  <a:pt x="72" y="231"/>
                </a:lnTo>
                <a:lnTo>
                  <a:pt x="76" y="221"/>
                </a:lnTo>
                <a:lnTo>
                  <a:pt x="77" y="216"/>
                </a:lnTo>
                <a:lnTo>
                  <a:pt x="77" y="210"/>
                </a:lnTo>
                <a:lnTo>
                  <a:pt x="77" y="203"/>
                </a:lnTo>
                <a:lnTo>
                  <a:pt x="79" y="206"/>
                </a:lnTo>
                <a:lnTo>
                  <a:pt x="85" y="212"/>
                </a:lnTo>
                <a:lnTo>
                  <a:pt x="88" y="210"/>
                </a:lnTo>
                <a:lnTo>
                  <a:pt x="91" y="210"/>
                </a:lnTo>
                <a:lnTo>
                  <a:pt x="87" y="207"/>
                </a:lnTo>
                <a:lnTo>
                  <a:pt x="85" y="203"/>
                </a:lnTo>
                <a:lnTo>
                  <a:pt x="83" y="201"/>
                </a:lnTo>
                <a:lnTo>
                  <a:pt x="82" y="199"/>
                </a:lnTo>
                <a:lnTo>
                  <a:pt x="82" y="198"/>
                </a:lnTo>
                <a:lnTo>
                  <a:pt x="81" y="194"/>
                </a:lnTo>
                <a:lnTo>
                  <a:pt x="83" y="183"/>
                </a:lnTo>
                <a:lnTo>
                  <a:pt x="87" y="185"/>
                </a:lnTo>
                <a:lnTo>
                  <a:pt x="88" y="187"/>
                </a:lnTo>
                <a:lnTo>
                  <a:pt x="90" y="187"/>
                </a:lnTo>
                <a:lnTo>
                  <a:pt x="92" y="191"/>
                </a:lnTo>
                <a:lnTo>
                  <a:pt x="92" y="192"/>
                </a:lnTo>
                <a:lnTo>
                  <a:pt x="97" y="199"/>
                </a:lnTo>
                <a:lnTo>
                  <a:pt x="100" y="199"/>
                </a:lnTo>
                <a:lnTo>
                  <a:pt x="102" y="201"/>
                </a:lnTo>
                <a:lnTo>
                  <a:pt x="101" y="205"/>
                </a:lnTo>
                <a:lnTo>
                  <a:pt x="101" y="210"/>
                </a:lnTo>
                <a:lnTo>
                  <a:pt x="97" y="221"/>
                </a:lnTo>
                <a:lnTo>
                  <a:pt x="101" y="224"/>
                </a:lnTo>
                <a:lnTo>
                  <a:pt x="105" y="211"/>
                </a:lnTo>
                <a:lnTo>
                  <a:pt x="111" y="212"/>
                </a:lnTo>
                <a:lnTo>
                  <a:pt x="116" y="208"/>
                </a:lnTo>
                <a:lnTo>
                  <a:pt x="118" y="207"/>
                </a:lnTo>
                <a:lnTo>
                  <a:pt x="123" y="207"/>
                </a:lnTo>
                <a:lnTo>
                  <a:pt x="127" y="211"/>
                </a:lnTo>
                <a:lnTo>
                  <a:pt x="129" y="214"/>
                </a:lnTo>
                <a:lnTo>
                  <a:pt x="132" y="216"/>
                </a:lnTo>
                <a:lnTo>
                  <a:pt x="137" y="225"/>
                </a:lnTo>
                <a:lnTo>
                  <a:pt x="138" y="226"/>
                </a:lnTo>
                <a:lnTo>
                  <a:pt x="142" y="234"/>
                </a:lnTo>
                <a:lnTo>
                  <a:pt x="145" y="239"/>
                </a:lnTo>
                <a:lnTo>
                  <a:pt x="153" y="242"/>
                </a:lnTo>
                <a:lnTo>
                  <a:pt x="157" y="243"/>
                </a:lnTo>
                <a:lnTo>
                  <a:pt x="164" y="243"/>
                </a:lnTo>
                <a:lnTo>
                  <a:pt x="162" y="240"/>
                </a:lnTo>
                <a:lnTo>
                  <a:pt x="160" y="239"/>
                </a:lnTo>
                <a:lnTo>
                  <a:pt x="156" y="239"/>
                </a:lnTo>
                <a:lnTo>
                  <a:pt x="153" y="238"/>
                </a:lnTo>
                <a:lnTo>
                  <a:pt x="147" y="231"/>
                </a:lnTo>
                <a:lnTo>
                  <a:pt x="143" y="226"/>
                </a:lnTo>
                <a:lnTo>
                  <a:pt x="150" y="216"/>
                </a:lnTo>
                <a:lnTo>
                  <a:pt x="156" y="211"/>
                </a:lnTo>
                <a:lnTo>
                  <a:pt x="168" y="207"/>
                </a:lnTo>
                <a:lnTo>
                  <a:pt x="169" y="207"/>
                </a:lnTo>
                <a:lnTo>
                  <a:pt x="170" y="206"/>
                </a:lnTo>
                <a:lnTo>
                  <a:pt x="178" y="206"/>
                </a:lnTo>
                <a:lnTo>
                  <a:pt x="188" y="205"/>
                </a:lnTo>
                <a:lnTo>
                  <a:pt x="194" y="202"/>
                </a:lnTo>
                <a:lnTo>
                  <a:pt x="198" y="201"/>
                </a:lnTo>
                <a:lnTo>
                  <a:pt x="205" y="199"/>
                </a:lnTo>
                <a:lnTo>
                  <a:pt x="202" y="197"/>
                </a:lnTo>
                <a:lnTo>
                  <a:pt x="188" y="198"/>
                </a:lnTo>
                <a:lnTo>
                  <a:pt x="184" y="199"/>
                </a:lnTo>
                <a:lnTo>
                  <a:pt x="180" y="201"/>
                </a:lnTo>
                <a:lnTo>
                  <a:pt x="170" y="201"/>
                </a:lnTo>
                <a:lnTo>
                  <a:pt x="168" y="201"/>
                </a:lnTo>
                <a:lnTo>
                  <a:pt x="164" y="203"/>
                </a:lnTo>
                <a:lnTo>
                  <a:pt x="157" y="206"/>
                </a:lnTo>
                <a:lnTo>
                  <a:pt x="147" y="211"/>
                </a:lnTo>
                <a:lnTo>
                  <a:pt x="142" y="217"/>
                </a:lnTo>
                <a:lnTo>
                  <a:pt x="139" y="220"/>
                </a:lnTo>
                <a:lnTo>
                  <a:pt x="137" y="212"/>
                </a:lnTo>
                <a:lnTo>
                  <a:pt x="134" y="207"/>
                </a:lnTo>
                <a:lnTo>
                  <a:pt x="133" y="206"/>
                </a:lnTo>
                <a:lnTo>
                  <a:pt x="145" y="201"/>
                </a:lnTo>
                <a:lnTo>
                  <a:pt x="143" y="198"/>
                </a:lnTo>
                <a:lnTo>
                  <a:pt x="139" y="194"/>
                </a:lnTo>
                <a:lnTo>
                  <a:pt x="129" y="192"/>
                </a:lnTo>
                <a:lnTo>
                  <a:pt x="127" y="185"/>
                </a:lnTo>
                <a:lnTo>
                  <a:pt x="125" y="182"/>
                </a:lnTo>
                <a:lnTo>
                  <a:pt x="124" y="180"/>
                </a:lnTo>
                <a:lnTo>
                  <a:pt x="124" y="179"/>
                </a:lnTo>
                <a:lnTo>
                  <a:pt x="125" y="176"/>
                </a:lnTo>
                <a:lnTo>
                  <a:pt x="137" y="169"/>
                </a:lnTo>
                <a:lnTo>
                  <a:pt x="142" y="171"/>
                </a:lnTo>
                <a:lnTo>
                  <a:pt x="152" y="168"/>
                </a:lnTo>
                <a:lnTo>
                  <a:pt x="155" y="166"/>
                </a:lnTo>
                <a:lnTo>
                  <a:pt x="156" y="166"/>
                </a:lnTo>
                <a:lnTo>
                  <a:pt x="155" y="166"/>
                </a:lnTo>
                <a:lnTo>
                  <a:pt x="152" y="162"/>
                </a:lnTo>
                <a:lnTo>
                  <a:pt x="147" y="164"/>
                </a:lnTo>
                <a:lnTo>
                  <a:pt x="146" y="161"/>
                </a:lnTo>
                <a:lnTo>
                  <a:pt x="146" y="160"/>
                </a:lnTo>
                <a:lnTo>
                  <a:pt x="151" y="156"/>
                </a:lnTo>
                <a:lnTo>
                  <a:pt x="151" y="155"/>
                </a:lnTo>
                <a:lnTo>
                  <a:pt x="153" y="153"/>
                </a:lnTo>
                <a:lnTo>
                  <a:pt x="156" y="147"/>
                </a:lnTo>
                <a:lnTo>
                  <a:pt x="162" y="143"/>
                </a:lnTo>
                <a:lnTo>
                  <a:pt x="164" y="143"/>
                </a:lnTo>
                <a:lnTo>
                  <a:pt x="169" y="141"/>
                </a:lnTo>
                <a:lnTo>
                  <a:pt x="170" y="139"/>
                </a:lnTo>
                <a:lnTo>
                  <a:pt x="171" y="138"/>
                </a:lnTo>
                <a:lnTo>
                  <a:pt x="174" y="138"/>
                </a:lnTo>
                <a:lnTo>
                  <a:pt x="179" y="138"/>
                </a:lnTo>
                <a:lnTo>
                  <a:pt x="183" y="137"/>
                </a:lnTo>
                <a:lnTo>
                  <a:pt x="187" y="134"/>
                </a:lnTo>
                <a:lnTo>
                  <a:pt x="203" y="130"/>
                </a:lnTo>
                <a:lnTo>
                  <a:pt x="206" y="129"/>
                </a:lnTo>
                <a:lnTo>
                  <a:pt x="205" y="129"/>
                </a:lnTo>
                <a:lnTo>
                  <a:pt x="201" y="127"/>
                </a:lnTo>
                <a:lnTo>
                  <a:pt x="198" y="127"/>
                </a:lnTo>
                <a:lnTo>
                  <a:pt x="190" y="127"/>
                </a:lnTo>
                <a:lnTo>
                  <a:pt x="188" y="128"/>
                </a:lnTo>
                <a:lnTo>
                  <a:pt x="187" y="130"/>
                </a:lnTo>
                <a:lnTo>
                  <a:pt x="182" y="132"/>
                </a:lnTo>
                <a:lnTo>
                  <a:pt x="178" y="132"/>
                </a:lnTo>
                <a:lnTo>
                  <a:pt x="173" y="133"/>
                </a:lnTo>
                <a:lnTo>
                  <a:pt x="171" y="133"/>
                </a:lnTo>
                <a:lnTo>
                  <a:pt x="170" y="134"/>
                </a:lnTo>
                <a:lnTo>
                  <a:pt x="166" y="136"/>
                </a:lnTo>
                <a:lnTo>
                  <a:pt x="161" y="127"/>
                </a:lnTo>
                <a:lnTo>
                  <a:pt x="162" y="125"/>
                </a:lnTo>
                <a:lnTo>
                  <a:pt x="165" y="125"/>
                </a:lnTo>
                <a:lnTo>
                  <a:pt x="168" y="125"/>
                </a:lnTo>
                <a:lnTo>
                  <a:pt x="169" y="127"/>
                </a:lnTo>
                <a:lnTo>
                  <a:pt x="170" y="127"/>
                </a:lnTo>
                <a:lnTo>
                  <a:pt x="175" y="127"/>
                </a:lnTo>
                <a:lnTo>
                  <a:pt x="176" y="127"/>
                </a:lnTo>
                <a:lnTo>
                  <a:pt x="178" y="127"/>
                </a:lnTo>
                <a:lnTo>
                  <a:pt x="180" y="128"/>
                </a:lnTo>
                <a:lnTo>
                  <a:pt x="179" y="120"/>
                </a:lnTo>
                <a:lnTo>
                  <a:pt x="176" y="116"/>
                </a:lnTo>
                <a:lnTo>
                  <a:pt x="176" y="115"/>
                </a:lnTo>
                <a:lnTo>
                  <a:pt x="173" y="119"/>
                </a:lnTo>
                <a:lnTo>
                  <a:pt x="170" y="118"/>
                </a:lnTo>
                <a:lnTo>
                  <a:pt x="166" y="120"/>
                </a:lnTo>
                <a:lnTo>
                  <a:pt x="160" y="118"/>
                </a:lnTo>
                <a:lnTo>
                  <a:pt x="160" y="113"/>
                </a:lnTo>
                <a:lnTo>
                  <a:pt x="156" y="118"/>
                </a:lnTo>
                <a:lnTo>
                  <a:pt x="151" y="115"/>
                </a:lnTo>
                <a:lnTo>
                  <a:pt x="150" y="115"/>
                </a:lnTo>
                <a:lnTo>
                  <a:pt x="155" y="109"/>
                </a:lnTo>
                <a:lnTo>
                  <a:pt x="156" y="105"/>
                </a:lnTo>
                <a:lnTo>
                  <a:pt x="164" y="104"/>
                </a:lnTo>
                <a:lnTo>
                  <a:pt x="170" y="99"/>
                </a:lnTo>
                <a:lnTo>
                  <a:pt x="171" y="99"/>
                </a:lnTo>
                <a:lnTo>
                  <a:pt x="176" y="93"/>
                </a:lnTo>
                <a:lnTo>
                  <a:pt x="180" y="91"/>
                </a:lnTo>
                <a:lnTo>
                  <a:pt x="182" y="91"/>
                </a:lnTo>
                <a:lnTo>
                  <a:pt x="182" y="90"/>
                </a:lnTo>
                <a:lnTo>
                  <a:pt x="183" y="87"/>
                </a:lnTo>
                <a:lnTo>
                  <a:pt x="183" y="86"/>
                </a:lnTo>
                <a:lnTo>
                  <a:pt x="183" y="83"/>
                </a:lnTo>
                <a:lnTo>
                  <a:pt x="182" y="83"/>
                </a:lnTo>
                <a:lnTo>
                  <a:pt x="185" y="79"/>
                </a:lnTo>
                <a:lnTo>
                  <a:pt x="198" y="77"/>
                </a:lnTo>
                <a:lnTo>
                  <a:pt x="207" y="74"/>
                </a:lnTo>
                <a:lnTo>
                  <a:pt x="213" y="72"/>
                </a:lnTo>
                <a:lnTo>
                  <a:pt x="217" y="70"/>
                </a:lnTo>
                <a:lnTo>
                  <a:pt x="212" y="68"/>
                </a:lnTo>
                <a:lnTo>
                  <a:pt x="199" y="72"/>
                </a:lnTo>
                <a:lnTo>
                  <a:pt x="188" y="74"/>
                </a:lnTo>
                <a:lnTo>
                  <a:pt x="193" y="65"/>
                </a:lnTo>
                <a:lnTo>
                  <a:pt x="194" y="64"/>
                </a:lnTo>
                <a:lnTo>
                  <a:pt x="197" y="60"/>
                </a:lnTo>
                <a:lnTo>
                  <a:pt x="198" y="50"/>
                </a:lnTo>
                <a:lnTo>
                  <a:pt x="199" y="49"/>
                </a:lnTo>
                <a:lnTo>
                  <a:pt x="203" y="46"/>
                </a:lnTo>
                <a:lnTo>
                  <a:pt x="198" y="46"/>
                </a:lnTo>
                <a:lnTo>
                  <a:pt x="190" y="55"/>
                </a:lnTo>
                <a:lnTo>
                  <a:pt x="188" y="63"/>
                </a:lnTo>
                <a:lnTo>
                  <a:pt x="188" y="64"/>
                </a:lnTo>
                <a:lnTo>
                  <a:pt x="184" y="70"/>
                </a:lnTo>
                <a:lnTo>
                  <a:pt x="179" y="78"/>
                </a:lnTo>
                <a:lnTo>
                  <a:pt x="176" y="82"/>
                </a:lnTo>
                <a:lnTo>
                  <a:pt x="176" y="83"/>
                </a:lnTo>
                <a:lnTo>
                  <a:pt x="178" y="87"/>
                </a:lnTo>
                <a:lnTo>
                  <a:pt x="173" y="91"/>
                </a:lnTo>
                <a:lnTo>
                  <a:pt x="170" y="92"/>
                </a:lnTo>
                <a:lnTo>
                  <a:pt x="165" y="97"/>
                </a:lnTo>
                <a:lnTo>
                  <a:pt x="157" y="97"/>
                </a:lnTo>
                <a:lnTo>
                  <a:pt x="151" y="99"/>
                </a:lnTo>
                <a:lnTo>
                  <a:pt x="148" y="104"/>
                </a:lnTo>
                <a:lnTo>
                  <a:pt x="143" y="111"/>
                </a:lnTo>
                <a:lnTo>
                  <a:pt x="139" y="109"/>
                </a:lnTo>
                <a:lnTo>
                  <a:pt x="139" y="106"/>
                </a:lnTo>
                <a:lnTo>
                  <a:pt x="138" y="90"/>
                </a:lnTo>
                <a:lnTo>
                  <a:pt x="153" y="87"/>
                </a:lnTo>
                <a:lnTo>
                  <a:pt x="170" y="86"/>
                </a:lnTo>
                <a:lnTo>
                  <a:pt x="171" y="83"/>
                </a:lnTo>
                <a:lnTo>
                  <a:pt x="173" y="83"/>
                </a:lnTo>
                <a:lnTo>
                  <a:pt x="170" y="83"/>
                </a:lnTo>
                <a:lnTo>
                  <a:pt x="160" y="83"/>
                </a:lnTo>
                <a:lnTo>
                  <a:pt x="141" y="79"/>
                </a:lnTo>
                <a:lnTo>
                  <a:pt x="139" y="79"/>
                </a:lnTo>
                <a:lnTo>
                  <a:pt x="139" y="78"/>
                </a:lnTo>
                <a:lnTo>
                  <a:pt x="137" y="76"/>
                </a:lnTo>
                <a:lnTo>
                  <a:pt x="137" y="72"/>
                </a:lnTo>
                <a:lnTo>
                  <a:pt x="137" y="67"/>
                </a:lnTo>
                <a:lnTo>
                  <a:pt x="137" y="65"/>
                </a:lnTo>
                <a:lnTo>
                  <a:pt x="136" y="61"/>
                </a:lnTo>
                <a:lnTo>
                  <a:pt x="129" y="67"/>
                </a:lnTo>
                <a:lnTo>
                  <a:pt x="130" y="70"/>
                </a:lnTo>
                <a:lnTo>
                  <a:pt x="132" y="81"/>
                </a:lnTo>
                <a:lnTo>
                  <a:pt x="123" y="86"/>
                </a:lnTo>
                <a:lnTo>
                  <a:pt x="123" y="84"/>
                </a:lnTo>
                <a:lnTo>
                  <a:pt x="120" y="81"/>
                </a:lnTo>
                <a:lnTo>
                  <a:pt x="118" y="82"/>
                </a:lnTo>
                <a:lnTo>
                  <a:pt x="118" y="87"/>
                </a:lnTo>
                <a:lnTo>
                  <a:pt x="114" y="90"/>
                </a:lnTo>
                <a:lnTo>
                  <a:pt x="111" y="91"/>
                </a:lnTo>
                <a:lnTo>
                  <a:pt x="111" y="95"/>
                </a:lnTo>
                <a:lnTo>
                  <a:pt x="114" y="93"/>
                </a:lnTo>
                <a:lnTo>
                  <a:pt x="123" y="90"/>
                </a:lnTo>
                <a:lnTo>
                  <a:pt x="128" y="88"/>
                </a:lnTo>
                <a:lnTo>
                  <a:pt x="133" y="107"/>
                </a:lnTo>
                <a:lnTo>
                  <a:pt x="133" y="109"/>
                </a:lnTo>
                <a:lnTo>
                  <a:pt x="132" y="109"/>
                </a:lnTo>
                <a:lnTo>
                  <a:pt x="123" y="113"/>
                </a:lnTo>
                <a:lnTo>
                  <a:pt x="118" y="115"/>
                </a:lnTo>
                <a:lnTo>
                  <a:pt x="115" y="109"/>
                </a:lnTo>
                <a:lnTo>
                  <a:pt x="110" y="115"/>
                </a:lnTo>
                <a:lnTo>
                  <a:pt x="100" y="124"/>
                </a:lnTo>
                <a:lnTo>
                  <a:pt x="100" y="116"/>
                </a:lnTo>
                <a:lnTo>
                  <a:pt x="101" y="115"/>
                </a:lnTo>
                <a:lnTo>
                  <a:pt x="104" y="109"/>
                </a:lnTo>
                <a:lnTo>
                  <a:pt x="104" y="107"/>
                </a:lnTo>
                <a:lnTo>
                  <a:pt x="102" y="95"/>
                </a:lnTo>
                <a:lnTo>
                  <a:pt x="102" y="87"/>
                </a:lnTo>
                <a:lnTo>
                  <a:pt x="104" y="79"/>
                </a:lnTo>
                <a:lnTo>
                  <a:pt x="104" y="73"/>
                </a:lnTo>
                <a:lnTo>
                  <a:pt x="104" y="69"/>
                </a:lnTo>
                <a:lnTo>
                  <a:pt x="101" y="69"/>
                </a:lnTo>
                <a:lnTo>
                  <a:pt x="100" y="70"/>
                </a:lnTo>
                <a:lnTo>
                  <a:pt x="97" y="70"/>
                </a:lnTo>
                <a:lnTo>
                  <a:pt x="96" y="72"/>
                </a:lnTo>
                <a:lnTo>
                  <a:pt x="88" y="78"/>
                </a:lnTo>
                <a:lnTo>
                  <a:pt x="83" y="76"/>
                </a:lnTo>
                <a:lnTo>
                  <a:pt x="86" y="82"/>
                </a:lnTo>
                <a:lnTo>
                  <a:pt x="91" y="84"/>
                </a:lnTo>
                <a:lnTo>
                  <a:pt x="97" y="76"/>
                </a:lnTo>
                <a:lnTo>
                  <a:pt x="97" y="87"/>
                </a:lnTo>
                <a:lnTo>
                  <a:pt x="97" y="96"/>
                </a:lnTo>
                <a:lnTo>
                  <a:pt x="97" y="99"/>
                </a:lnTo>
                <a:lnTo>
                  <a:pt x="96" y="106"/>
                </a:lnTo>
                <a:lnTo>
                  <a:pt x="96" y="109"/>
                </a:lnTo>
                <a:lnTo>
                  <a:pt x="93" y="118"/>
                </a:lnTo>
                <a:lnTo>
                  <a:pt x="87" y="122"/>
                </a:lnTo>
                <a:lnTo>
                  <a:pt x="79" y="120"/>
                </a:lnTo>
                <a:lnTo>
                  <a:pt x="79" y="118"/>
                </a:lnTo>
                <a:lnTo>
                  <a:pt x="78" y="113"/>
                </a:lnTo>
                <a:lnTo>
                  <a:pt x="74" y="114"/>
                </a:lnTo>
                <a:lnTo>
                  <a:pt x="70" y="111"/>
                </a:lnTo>
                <a:lnTo>
                  <a:pt x="72" y="95"/>
                </a:lnTo>
                <a:lnTo>
                  <a:pt x="72" y="87"/>
                </a:lnTo>
                <a:lnTo>
                  <a:pt x="69" y="86"/>
                </a:lnTo>
                <a:lnTo>
                  <a:pt x="69" y="87"/>
                </a:lnTo>
                <a:lnTo>
                  <a:pt x="69" y="91"/>
                </a:lnTo>
                <a:lnTo>
                  <a:pt x="65" y="93"/>
                </a:lnTo>
                <a:lnTo>
                  <a:pt x="65" y="100"/>
                </a:lnTo>
                <a:lnTo>
                  <a:pt x="65" y="102"/>
                </a:lnTo>
                <a:lnTo>
                  <a:pt x="63" y="102"/>
                </a:lnTo>
                <a:lnTo>
                  <a:pt x="63" y="99"/>
                </a:lnTo>
                <a:lnTo>
                  <a:pt x="62" y="95"/>
                </a:lnTo>
                <a:lnTo>
                  <a:pt x="60" y="92"/>
                </a:lnTo>
                <a:lnTo>
                  <a:pt x="60" y="91"/>
                </a:lnTo>
                <a:lnTo>
                  <a:pt x="59" y="87"/>
                </a:lnTo>
                <a:lnTo>
                  <a:pt x="58" y="84"/>
                </a:lnTo>
                <a:lnTo>
                  <a:pt x="55" y="78"/>
                </a:lnTo>
                <a:lnTo>
                  <a:pt x="54" y="63"/>
                </a:lnTo>
                <a:lnTo>
                  <a:pt x="59" y="63"/>
                </a:lnTo>
                <a:lnTo>
                  <a:pt x="63" y="68"/>
                </a:lnTo>
                <a:lnTo>
                  <a:pt x="64" y="69"/>
                </a:lnTo>
                <a:lnTo>
                  <a:pt x="72" y="64"/>
                </a:lnTo>
                <a:lnTo>
                  <a:pt x="76" y="68"/>
                </a:lnTo>
                <a:lnTo>
                  <a:pt x="79" y="64"/>
                </a:lnTo>
                <a:lnTo>
                  <a:pt x="81" y="65"/>
                </a:lnTo>
                <a:lnTo>
                  <a:pt x="83" y="65"/>
                </a:lnTo>
                <a:lnTo>
                  <a:pt x="85" y="65"/>
                </a:lnTo>
                <a:lnTo>
                  <a:pt x="93" y="61"/>
                </a:lnTo>
                <a:lnTo>
                  <a:pt x="99" y="56"/>
                </a:lnTo>
                <a:lnTo>
                  <a:pt x="101" y="53"/>
                </a:lnTo>
                <a:lnTo>
                  <a:pt x="101" y="40"/>
                </a:lnTo>
                <a:lnTo>
                  <a:pt x="104" y="28"/>
                </a:lnTo>
                <a:lnTo>
                  <a:pt x="107" y="23"/>
                </a:lnTo>
                <a:lnTo>
                  <a:pt x="110" y="24"/>
                </a:lnTo>
                <a:lnTo>
                  <a:pt x="114" y="26"/>
                </a:lnTo>
                <a:lnTo>
                  <a:pt x="124" y="33"/>
                </a:lnTo>
                <a:lnTo>
                  <a:pt x="125" y="33"/>
                </a:lnTo>
                <a:lnTo>
                  <a:pt x="128" y="38"/>
                </a:lnTo>
                <a:lnTo>
                  <a:pt x="125" y="44"/>
                </a:lnTo>
                <a:lnTo>
                  <a:pt x="124" y="44"/>
                </a:lnTo>
                <a:lnTo>
                  <a:pt x="124" y="45"/>
                </a:lnTo>
                <a:lnTo>
                  <a:pt x="124" y="46"/>
                </a:lnTo>
                <a:lnTo>
                  <a:pt x="130" y="45"/>
                </a:lnTo>
                <a:lnTo>
                  <a:pt x="132" y="40"/>
                </a:lnTo>
                <a:lnTo>
                  <a:pt x="132" y="38"/>
                </a:lnTo>
                <a:lnTo>
                  <a:pt x="132" y="37"/>
                </a:lnTo>
                <a:lnTo>
                  <a:pt x="136" y="37"/>
                </a:lnTo>
                <a:lnTo>
                  <a:pt x="141" y="44"/>
                </a:lnTo>
                <a:lnTo>
                  <a:pt x="143" y="46"/>
                </a:lnTo>
                <a:lnTo>
                  <a:pt x="143" y="47"/>
                </a:lnTo>
                <a:lnTo>
                  <a:pt x="151" y="50"/>
                </a:lnTo>
                <a:lnTo>
                  <a:pt x="151" y="55"/>
                </a:lnTo>
                <a:lnTo>
                  <a:pt x="162" y="53"/>
                </a:lnTo>
                <a:lnTo>
                  <a:pt x="170" y="55"/>
                </a:lnTo>
                <a:lnTo>
                  <a:pt x="175" y="56"/>
                </a:lnTo>
                <a:lnTo>
                  <a:pt x="178" y="56"/>
                </a:lnTo>
                <a:lnTo>
                  <a:pt x="180" y="44"/>
                </a:lnTo>
                <a:lnTo>
                  <a:pt x="187" y="32"/>
                </a:lnTo>
                <a:lnTo>
                  <a:pt x="192" y="28"/>
                </a:lnTo>
                <a:lnTo>
                  <a:pt x="193" y="21"/>
                </a:lnTo>
                <a:lnTo>
                  <a:pt x="202" y="10"/>
                </a:lnTo>
                <a:lnTo>
                  <a:pt x="215" y="10"/>
                </a:lnTo>
                <a:lnTo>
                  <a:pt x="228" y="0"/>
                </a:lnTo>
                <a:lnTo>
                  <a:pt x="245" y="0"/>
                </a:lnTo>
                <a:lnTo>
                  <a:pt x="248" y="4"/>
                </a:lnTo>
                <a:lnTo>
                  <a:pt x="247" y="21"/>
                </a:lnTo>
                <a:lnTo>
                  <a:pt x="240" y="33"/>
                </a:lnTo>
                <a:lnTo>
                  <a:pt x="244" y="37"/>
                </a:lnTo>
                <a:lnTo>
                  <a:pt x="248" y="38"/>
                </a:lnTo>
                <a:lnTo>
                  <a:pt x="251" y="38"/>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6">
            <a:extLst>
              <a:ext uri="{FF2B5EF4-FFF2-40B4-BE49-F238E27FC236}">
                <a16:creationId xmlns:a16="http://schemas.microsoft.com/office/drawing/2014/main" id="{488277FC-3B67-A349-9689-6DF2D11C5DD0}"/>
              </a:ext>
            </a:extLst>
          </p:cNvPr>
          <p:cNvSpPr>
            <a:spLocks noEditPoints="1"/>
          </p:cNvSpPr>
          <p:nvPr/>
        </p:nvSpPr>
        <p:spPr bwMode="auto">
          <a:xfrm>
            <a:off x="7307056" y="4690711"/>
            <a:ext cx="568325" cy="592138"/>
          </a:xfrm>
          <a:custGeom>
            <a:avLst/>
            <a:gdLst>
              <a:gd name="T0" fmla="*/ 25 w 358"/>
              <a:gd name="T1" fmla="*/ 373 h 373"/>
              <a:gd name="T2" fmla="*/ 51 w 358"/>
              <a:gd name="T3" fmla="*/ 341 h 373"/>
              <a:gd name="T4" fmla="*/ 76 w 358"/>
              <a:gd name="T5" fmla="*/ 314 h 373"/>
              <a:gd name="T6" fmla="*/ 70 w 358"/>
              <a:gd name="T7" fmla="*/ 290 h 373"/>
              <a:gd name="T8" fmla="*/ 31 w 358"/>
              <a:gd name="T9" fmla="*/ 304 h 373"/>
              <a:gd name="T10" fmla="*/ 37 w 358"/>
              <a:gd name="T11" fmla="*/ 293 h 373"/>
              <a:gd name="T12" fmla="*/ 44 w 358"/>
              <a:gd name="T13" fmla="*/ 248 h 373"/>
              <a:gd name="T14" fmla="*/ 30 w 358"/>
              <a:gd name="T15" fmla="*/ 247 h 373"/>
              <a:gd name="T16" fmla="*/ 74 w 358"/>
              <a:gd name="T17" fmla="*/ 276 h 373"/>
              <a:gd name="T18" fmla="*/ 93 w 358"/>
              <a:gd name="T19" fmla="*/ 233 h 373"/>
              <a:gd name="T20" fmla="*/ 131 w 358"/>
              <a:gd name="T21" fmla="*/ 216 h 373"/>
              <a:gd name="T22" fmla="*/ 35 w 358"/>
              <a:gd name="T23" fmla="*/ 239 h 373"/>
              <a:gd name="T24" fmla="*/ 35 w 358"/>
              <a:gd name="T25" fmla="*/ 167 h 373"/>
              <a:gd name="T26" fmla="*/ 17 w 358"/>
              <a:gd name="T27" fmla="*/ 147 h 373"/>
              <a:gd name="T28" fmla="*/ 24 w 358"/>
              <a:gd name="T29" fmla="*/ 102 h 373"/>
              <a:gd name="T30" fmla="*/ 31 w 358"/>
              <a:gd name="T31" fmla="*/ 102 h 373"/>
              <a:gd name="T32" fmla="*/ 70 w 358"/>
              <a:gd name="T33" fmla="*/ 112 h 373"/>
              <a:gd name="T34" fmla="*/ 98 w 358"/>
              <a:gd name="T35" fmla="*/ 138 h 373"/>
              <a:gd name="T36" fmla="*/ 23 w 358"/>
              <a:gd name="T37" fmla="*/ 59 h 373"/>
              <a:gd name="T38" fmla="*/ 0 w 358"/>
              <a:gd name="T39" fmla="*/ 43 h 373"/>
              <a:gd name="T40" fmla="*/ 213 w 358"/>
              <a:gd name="T41" fmla="*/ 35 h 373"/>
              <a:gd name="T42" fmla="*/ 257 w 358"/>
              <a:gd name="T43" fmla="*/ 49 h 373"/>
              <a:gd name="T44" fmla="*/ 286 w 358"/>
              <a:gd name="T45" fmla="*/ 98 h 373"/>
              <a:gd name="T46" fmla="*/ 349 w 358"/>
              <a:gd name="T47" fmla="*/ 179 h 373"/>
              <a:gd name="T48" fmla="*/ 259 w 358"/>
              <a:gd name="T49" fmla="*/ 327 h 373"/>
              <a:gd name="T50" fmla="*/ 154 w 358"/>
              <a:gd name="T51" fmla="*/ 325 h 373"/>
              <a:gd name="T52" fmla="*/ 104 w 358"/>
              <a:gd name="T53" fmla="*/ 342 h 373"/>
              <a:gd name="T54" fmla="*/ 131 w 358"/>
              <a:gd name="T55" fmla="*/ 322 h 373"/>
              <a:gd name="T56" fmla="*/ 163 w 358"/>
              <a:gd name="T57" fmla="*/ 299 h 373"/>
              <a:gd name="T58" fmla="*/ 122 w 358"/>
              <a:gd name="T59" fmla="*/ 299 h 373"/>
              <a:gd name="T60" fmla="*/ 88 w 358"/>
              <a:gd name="T61" fmla="*/ 293 h 373"/>
              <a:gd name="T62" fmla="*/ 121 w 358"/>
              <a:gd name="T63" fmla="*/ 267 h 373"/>
              <a:gd name="T64" fmla="*/ 158 w 358"/>
              <a:gd name="T65" fmla="*/ 235 h 373"/>
              <a:gd name="T66" fmla="*/ 148 w 358"/>
              <a:gd name="T67" fmla="*/ 211 h 373"/>
              <a:gd name="T68" fmla="*/ 189 w 358"/>
              <a:gd name="T69" fmla="*/ 171 h 373"/>
              <a:gd name="T70" fmla="*/ 203 w 358"/>
              <a:gd name="T71" fmla="*/ 220 h 373"/>
              <a:gd name="T72" fmla="*/ 220 w 358"/>
              <a:gd name="T73" fmla="*/ 181 h 373"/>
              <a:gd name="T74" fmla="*/ 274 w 358"/>
              <a:gd name="T75" fmla="*/ 157 h 373"/>
              <a:gd name="T76" fmla="*/ 270 w 358"/>
              <a:gd name="T77" fmla="*/ 128 h 373"/>
              <a:gd name="T78" fmla="*/ 222 w 358"/>
              <a:gd name="T79" fmla="*/ 152 h 373"/>
              <a:gd name="T80" fmla="*/ 192 w 358"/>
              <a:gd name="T81" fmla="*/ 160 h 373"/>
              <a:gd name="T82" fmla="*/ 167 w 358"/>
              <a:gd name="T83" fmla="*/ 175 h 373"/>
              <a:gd name="T84" fmla="*/ 130 w 358"/>
              <a:gd name="T85" fmla="*/ 211 h 373"/>
              <a:gd name="T86" fmla="*/ 100 w 358"/>
              <a:gd name="T87" fmla="*/ 256 h 373"/>
              <a:gd name="T88" fmla="*/ 103 w 358"/>
              <a:gd name="T89" fmla="*/ 211 h 373"/>
              <a:gd name="T90" fmla="*/ 95 w 358"/>
              <a:gd name="T91" fmla="*/ 193 h 373"/>
              <a:gd name="T92" fmla="*/ 112 w 358"/>
              <a:gd name="T93" fmla="*/ 152 h 373"/>
              <a:gd name="T94" fmla="*/ 77 w 358"/>
              <a:gd name="T95" fmla="*/ 199 h 373"/>
              <a:gd name="T96" fmla="*/ 46 w 358"/>
              <a:gd name="T97" fmla="*/ 188 h 373"/>
              <a:gd name="T98" fmla="*/ 48 w 358"/>
              <a:gd name="T99" fmla="*/ 164 h 373"/>
              <a:gd name="T100" fmla="*/ 46 w 358"/>
              <a:gd name="T101" fmla="*/ 146 h 373"/>
              <a:gd name="T102" fmla="*/ 79 w 358"/>
              <a:gd name="T103" fmla="*/ 133 h 373"/>
              <a:gd name="T104" fmla="*/ 120 w 358"/>
              <a:gd name="T105" fmla="*/ 105 h 373"/>
              <a:gd name="T106" fmla="*/ 132 w 358"/>
              <a:gd name="T107" fmla="*/ 50 h 373"/>
              <a:gd name="T108" fmla="*/ 84 w 358"/>
              <a:gd name="T109" fmla="*/ 95 h 373"/>
              <a:gd name="T110" fmla="*/ 60 w 358"/>
              <a:gd name="T111" fmla="*/ 79 h 373"/>
              <a:gd name="T112" fmla="*/ 49 w 358"/>
              <a:gd name="T113" fmla="*/ 49 h 373"/>
              <a:gd name="T114" fmla="*/ 77 w 358"/>
              <a:gd name="T115" fmla="*/ 56 h 373"/>
              <a:gd name="T116" fmla="*/ 109 w 358"/>
              <a:gd name="T117" fmla="*/ 35 h 373"/>
              <a:gd name="T118" fmla="*/ 68 w 358"/>
              <a:gd name="T119" fmla="*/ 38 h 373"/>
              <a:gd name="T120" fmla="*/ 100 w 358"/>
              <a:gd name="T121" fmla="*/ 1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 h="373">
                <a:moveTo>
                  <a:pt x="46" y="369"/>
                </a:moveTo>
                <a:lnTo>
                  <a:pt x="44" y="369"/>
                </a:lnTo>
                <a:lnTo>
                  <a:pt x="46" y="369"/>
                </a:lnTo>
                <a:close/>
                <a:moveTo>
                  <a:pt x="56" y="342"/>
                </a:moveTo>
                <a:lnTo>
                  <a:pt x="56" y="354"/>
                </a:lnTo>
                <a:lnTo>
                  <a:pt x="51" y="360"/>
                </a:lnTo>
                <a:lnTo>
                  <a:pt x="47" y="360"/>
                </a:lnTo>
                <a:lnTo>
                  <a:pt x="44" y="362"/>
                </a:lnTo>
                <a:lnTo>
                  <a:pt x="44" y="369"/>
                </a:lnTo>
                <a:lnTo>
                  <a:pt x="42" y="369"/>
                </a:lnTo>
                <a:lnTo>
                  <a:pt x="40" y="368"/>
                </a:lnTo>
                <a:lnTo>
                  <a:pt x="37" y="372"/>
                </a:lnTo>
                <a:lnTo>
                  <a:pt x="33" y="368"/>
                </a:lnTo>
                <a:lnTo>
                  <a:pt x="25" y="373"/>
                </a:lnTo>
                <a:lnTo>
                  <a:pt x="24" y="372"/>
                </a:lnTo>
                <a:lnTo>
                  <a:pt x="20" y="367"/>
                </a:lnTo>
                <a:lnTo>
                  <a:pt x="23" y="362"/>
                </a:lnTo>
                <a:lnTo>
                  <a:pt x="17" y="358"/>
                </a:lnTo>
                <a:lnTo>
                  <a:pt x="21" y="354"/>
                </a:lnTo>
                <a:lnTo>
                  <a:pt x="25" y="346"/>
                </a:lnTo>
                <a:lnTo>
                  <a:pt x="30" y="339"/>
                </a:lnTo>
                <a:lnTo>
                  <a:pt x="34" y="336"/>
                </a:lnTo>
                <a:lnTo>
                  <a:pt x="38" y="334"/>
                </a:lnTo>
                <a:lnTo>
                  <a:pt x="42" y="332"/>
                </a:lnTo>
                <a:lnTo>
                  <a:pt x="42" y="334"/>
                </a:lnTo>
                <a:lnTo>
                  <a:pt x="44" y="341"/>
                </a:lnTo>
                <a:lnTo>
                  <a:pt x="46" y="344"/>
                </a:lnTo>
                <a:lnTo>
                  <a:pt x="51" y="341"/>
                </a:lnTo>
                <a:lnTo>
                  <a:pt x="49" y="335"/>
                </a:lnTo>
                <a:lnTo>
                  <a:pt x="47" y="330"/>
                </a:lnTo>
                <a:lnTo>
                  <a:pt x="52" y="325"/>
                </a:lnTo>
                <a:lnTo>
                  <a:pt x="54" y="321"/>
                </a:lnTo>
                <a:lnTo>
                  <a:pt x="57" y="317"/>
                </a:lnTo>
                <a:lnTo>
                  <a:pt x="60" y="316"/>
                </a:lnTo>
                <a:lnTo>
                  <a:pt x="61" y="313"/>
                </a:lnTo>
                <a:lnTo>
                  <a:pt x="61" y="316"/>
                </a:lnTo>
                <a:lnTo>
                  <a:pt x="61" y="326"/>
                </a:lnTo>
                <a:lnTo>
                  <a:pt x="58" y="332"/>
                </a:lnTo>
                <a:lnTo>
                  <a:pt x="56" y="342"/>
                </a:lnTo>
                <a:close/>
                <a:moveTo>
                  <a:pt x="84" y="323"/>
                </a:moveTo>
                <a:lnTo>
                  <a:pt x="83" y="323"/>
                </a:lnTo>
                <a:lnTo>
                  <a:pt x="76" y="314"/>
                </a:lnTo>
                <a:lnTo>
                  <a:pt x="88" y="308"/>
                </a:lnTo>
                <a:lnTo>
                  <a:pt x="89" y="307"/>
                </a:lnTo>
                <a:lnTo>
                  <a:pt x="80" y="304"/>
                </a:lnTo>
                <a:lnTo>
                  <a:pt x="77" y="299"/>
                </a:lnTo>
                <a:lnTo>
                  <a:pt x="83" y="296"/>
                </a:lnTo>
                <a:lnTo>
                  <a:pt x="89" y="299"/>
                </a:lnTo>
                <a:lnTo>
                  <a:pt x="90" y="299"/>
                </a:lnTo>
                <a:lnTo>
                  <a:pt x="102" y="311"/>
                </a:lnTo>
                <a:lnTo>
                  <a:pt x="99" y="312"/>
                </a:lnTo>
                <a:lnTo>
                  <a:pt x="84" y="323"/>
                </a:lnTo>
                <a:close/>
                <a:moveTo>
                  <a:pt x="75" y="290"/>
                </a:moveTo>
                <a:lnTo>
                  <a:pt x="72" y="294"/>
                </a:lnTo>
                <a:lnTo>
                  <a:pt x="71" y="294"/>
                </a:lnTo>
                <a:lnTo>
                  <a:pt x="70" y="290"/>
                </a:lnTo>
                <a:lnTo>
                  <a:pt x="70" y="281"/>
                </a:lnTo>
                <a:lnTo>
                  <a:pt x="74" y="279"/>
                </a:lnTo>
                <a:lnTo>
                  <a:pt x="76" y="281"/>
                </a:lnTo>
                <a:lnTo>
                  <a:pt x="77" y="285"/>
                </a:lnTo>
                <a:lnTo>
                  <a:pt x="75" y="289"/>
                </a:lnTo>
                <a:lnTo>
                  <a:pt x="75" y="290"/>
                </a:lnTo>
                <a:close/>
                <a:moveTo>
                  <a:pt x="40" y="302"/>
                </a:moveTo>
                <a:lnTo>
                  <a:pt x="40" y="307"/>
                </a:lnTo>
                <a:lnTo>
                  <a:pt x="44" y="318"/>
                </a:lnTo>
                <a:lnTo>
                  <a:pt x="40" y="323"/>
                </a:lnTo>
                <a:lnTo>
                  <a:pt x="33" y="326"/>
                </a:lnTo>
                <a:lnTo>
                  <a:pt x="33" y="325"/>
                </a:lnTo>
                <a:lnTo>
                  <a:pt x="33" y="316"/>
                </a:lnTo>
                <a:lnTo>
                  <a:pt x="31" y="304"/>
                </a:lnTo>
                <a:lnTo>
                  <a:pt x="23" y="322"/>
                </a:lnTo>
                <a:lnTo>
                  <a:pt x="21" y="335"/>
                </a:lnTo>
                <a:lnTo>
                  <a:pt x="21" y="342"/>
                </a:lnTo>
                <a:lnTo>
                  <a:pt x="15" y="345"/>
                </a:lnTo>
                <a:lnTo>
                  <a:pt x="15" y="330"/>
                </a:lnTo>
                <a:lnTo>
                  <a:pt x="15" y="311"/>
                </a:lnTo>
                <a:lnTo>
                  <a:pt x="23" y="307"/>
                </a:lnTo>
                <a:lnTo>
                  <a:pt x="17" y="299"/>
                </a:lnTo>
                <a:lnTo>
                  <a:pt x="10" y="298"/>
                </a:lnTo>
                <a:lnTo>
                  <a:pt x="11" y="273"/>
                </a:lnTo>
                <a:lnTo>
                  <a:pt x="24" y="273"/>
                </a:lnTo>
                <a:lnTo>
                  <a:pt x="31" y="281"/>
                </a:lnTo>
                <a:lnTo>
                  <a:pt x="31" y="286"/>
                </a:lnTo>
                <a:lnTo>
                  <a:pt x="37" y="293"/>
                </a:lnTo>
                <a:lnTo>
                  <a:pt x="38" y="299"/>
                </a:lnTo>
                <a:lnTo>
                  <a:pt x="40" y="302"/>
                </a:lnTo>
                <a:close/>
                <a:moveTo>
                  <a:pt x="58" y="305"/>
                </a:moveTo>
                <a:lnTo>
                  <a:pt x="54" y="308"/>
                </a:lnTo>
                <a:lnTo>
                  <a:pt x="48" y="307"/>
                </a:lnTo>
                <a:lnTo>
                  <a:pt x="46" y="300"/>
                </a:lnTo>
                <a:lnTo>
                  <a:pt x="40" y="298"/>
                </a:lnTo>
                <a:lnTo>
                  <a:pt x="39" y="291"/>
                </a:lnTo>
                <a:lnTo>
                  <a:pt x="37" y="276"/>
                </a:lnTo>
                <a:lnTo>
                  <a:pt x="37" y="272"/>
                </a:lnTo>
                <a:lnTo>
                  <a:pt x="38" y="266"/>
                </a:lnTo>
                <a:lnTo>
                  <a:pt x="44" y="257"/>
                </a:lnTo>
                <a:lnTo>
                  <a:pt x="40" y="253"/>
                </a:lnTo>
                <a:lnTo>
                  <a:pt x="44" y="248"/>
                </a:lnTo>
                <a:lnTo>
                  <a:pt x="47" y="249"/>
                </a:lnTo>
                <a:lnTo>
                  <a:pt x="51" y="252"/>
                </a:lnTo>
                <a:lnTo>
                  <a:pt x="61" y="265"/>
                </a:lnTo>
                <a:lnTo>
                  <a:pt x="63" y="267"/>
                </a:lnTo>
                <a:lnTo>
                  <a:pt x="65" y="270"/>
                </a:lnTo>
                <a:lnTo>
                  <a:pt x="65" y="275"/>
                </a:lnTo>
                <a:lnTo>
                  <a:pt x="66" y="279"/>
                </a:lnTo>
                <a:lnTo>
                  <a:pt x="65" y="298"/>
                </a:lnTo>
                <a:lnTo>
                  <a:pt x="65" y="299"/>
                </a:lnTo>
                <a:lnTo>
                  <a:pt x="62" y="302"/>
                </a:lnTo>
                <a:lnTo>
                  <a:pt x="61" y="303"/>
                </a:lnTo>
                <a:lnTo>
                  <a:pt x="60" y="304"/>
                </a:lnTo>
                <a:lnTo>
                  <a:pt x="58" y="305"/>
                </a:lnTo>
                <a:close/>
                <a:moveTo>
                  <a:pt x="30" y="247"/>
                </a:moveTo>
                <a:lnTo>
                  <a:pt x="20" y="248"/>
                </a:lnTo>
                <a:lnTo>
                  <a:pt x="20" y="239"/>
                </a:lnTo>
                <a:lnTo>
                  <a:pt x="30" y="236"/>
                </a:lnTo>
                <a:lnTo>
                  <a:pt x="31" y="238"/>
                </a:lnTo>
                <a:lnTo>
                  <a:pt x="33" y="243"/>
                </a:lnTo>
                <a:lnTo>
                  <a:pt x="30" y="247"/>
                </a:lnTo>
                <a:close/>
                <a:moveTo>
                  <a:pt x="93" y="233"/>
                </a:moveTo>
                <a:lnTo>
                  <a:pt x="88" y="257"/>
                </a:lnTo>
                <a:lnTo>
                  <a:pt x="81" y="266"/>
                </a:lnTo>
                <a:lnTo>
                  <a:pt x="84" y="268"/>
                </a:lnTo>
                <a:lnTo>
                  <a:pt x="85" y="271"/>
                </a:lnTo>
                <a:lnTo>
                  <a:pt x="79" y="277"/>
                </a:lnTo>
                <a:lnTo>
                  <a:pt x="77" y="280"/>
                </a:lnTo>
                <a:lnTo>
                  <a:pt x="74" y="276"/>
                </a:lnTo>
                <a:lnTo>
                  <a:pt x="72" y="275"/>
                </a:lnTo>
                <a:lnTo>
                  <a:pt x="68" y="272"/>
                </a:lnTo>
                <a:lnTo>
                  <a:pt x="66" y="258"/>
                </a:lnTo>
                <a:lnTo>
                  <a:pt x="63" y="261"/>
                </a:lnTo>
                <a:lnTo>
                  <a:pt x="57" y="254"/>
                </a:lnTo>
                <a:lnTo>
                  <a:pt x="56" y="252"/>
                </a:lnTo>
                <a:lnTo>
                  <a:pt x="58" y="245"/>
                </a:lnTo>
                <a:lnTo>
                  <a:pt x="62" y="247"/>
                </a:lnTo>
                <a:lnTo>
                  <a:pt x="65" y="248"/>
                </a:lnTo>
                <a:lnTo>
                  <a:pt x="66" y="244"/>
                </a:lnTo>
                <a:lnTo>
                  <a:pt x="70" y="235"/>
                </a:lnTo>
                <a:lnTo>
                  <a:pt x="72" y="235"/>
                </a:lnTo>
                <a:lnTo>
                  <a:pt x="93" y="231"/>
                </a:lnTo>
                <a:lnTo>
                  <a:pt x="93" y="233"/>
                </a:lnTo>
                <a:close/>
                <a:moveTo>
                  <a:pt x="56" y="239"/>
                </a:moveTo>
                <a:lnTo>
                  <a:pt x="54" y="244"/>
                </a:lnTo>
                <a:lnTo>
                  <a:pt x="51" y="243"/>
                </a:lnTo>
                <a:lnTo>
                  <a:pt x="54" y="225"/>
                </a:lnTo>
                <a:lnTo>
                  <a:pt x="54" y="224"/>
                </a:lnTo>
                <a:lnTo>
                  <a:pt x="62" y="225"/>
                </a:lnTo>
                <a:lnTo>
                  <a:pt x="63" y="233"/>
                </a:lnTo>
                <a:lnTo>
                  <a:pt x="63" y="238"/>
                </a:lnTo>
                <a:lnTo>
                  <a:pt x="62" y="239"/>
                </a:lnTo>
                <a:lnTo>
                  <a:pt x="56" y="239"/>
                </a:lnTo>
                <a:close/>
                <a:moveTo>
                  <a:pt x="131" y="235"/>
                </a:moveTo>
                <a:lnTo>
                  <a:pt x="130" y="236"/>
                </a:lnTo>
                <a:lnTo>
                  <a:pt x="126" y="220"/>
                </a:lnTo>
                <a:lnTo>
                  <a:pt x="131" y="216"/>
                </a:lnTo>
                <a:lnTo>
                  <a:pt x="135" y="215"/>
                </a:lnTo>
                <a:lnTo>
                  <a:pt x="139" y="215"/>
                </a:lnTo>
                <a:lnTo>
                  <a:pt x="140" y="217"/>
                </a:lnTo>
                <a:lnTo>
                  <a:pt x="141" y="219"/>
                </a:lnTo>
                <a:lnTo>
                  <a:pt x="143" y="220"/>
                </a:lnTo>
                <a:lnTo>
                  <a:pt x="141" y="221"/>
                </a:lnTo>
                <a:lnTo>
                  <a:pt x="141" y="222"/>
                </a:lnTo>
                <a:lnTo>
                  <a:pt x="141" y="225"/>
                </a:lnTo>
                <a:lnTo>
                  <a:pt x="137" y="230"/>
                </a:lnTo>
                <a:lnTo>
                  <a:pt x="131" y="235"/>
                </a:lnTo>
                <a:close/>
                <a:moveTo>
                  <a:pt x="39" y="242"/>
                </a:moveTo>
                <a:lnTo>
                  <a:pt x="39" y="243"/>
                </a:lnTo>
                <a:lnTo>
                  <a:pt x="38" y="242"/>
                </a:lnTo>
                <a:lnTo>
                  <a:pt x="35" y="239"/>
                </a:lnTo>
                <a:lnTo>
                  <a:pt x="33" y="236"/>
                </a:lnTo>
                <a:lnTo>
                  <a:pt x="31" y="226"/>
                </a:lnTo>
                <a:lnTo>
                  <a:pt x="37" y="213"/>
                </a:lnTo>
                <a:lnTo>
                  <a:pt x="39" y="212"/>
                </a:lnTo>
                <a:lnTo>
                  <a:pt x="43" y="219"/>
                </a:lnTo>
                <a:lnTo>
                  <a:pt x="46" y="227"/>
                </a:lnTo>
                <a:lnTo>
                  <a:pt x="39" y="242"/>
                </a:lnTo>
                <a:close/>
                <a:moveTo>
                  <a:pt x="31" y="216"/>
                </a:moveTo>
                <a:lnTo>
                  <a:pt x="26" y="216"/>
                </a:lnTo>
                <a:lnTo>
                  <a:pt x="24" y="204"/>
                </a:lnTo>
                <a:lnTo>
                  <a:pt x="29" y="204"/>
                </a:lnTo>
                <a:lnTo>
                  <a:pt x="31" y="216"/>
                </a:lnTo>
                <a:close/>
                <a:moveTo>
                  <a:pt x="35" y="165"/>
                </a:moveTo>
                <a:lnTo>
                  <a:pt x="35" y="167"/>
                </a:lnTo>
                <a:lnTo>
                  <a:pt x="31" y="173"/>
                </a:lnTo>
                <a:lnTo>
                  <a:pt x="29" y="173"/>
                </a:lnTo>
                <a:lnTo>
                  <a:pt x="28" y="173"/>
                </a:lnTo>
                <a:lnTo>
                  <a:pt x="28" y="175"/>
                </a:lnTo>
                <a:lnTo>
                  <a:pt x="31" y="175"/>
                </a:lnTo>
                <a:lnTo>
                  <a:pt x="35" y="188"/>
                </a:lnTo>
                <a:lnTo>
                  <a:pt x="28" y="197"/>
                </a:lnTo>
                <a:lnTo>
                  <a:pt x="25" y="196"/>
                </a:lnTo>
                <a:lnTo>
                  <a:pt x="23" y="181"/>
                </a:lnTo>
                <a:lnTo>
                  <a:pt x="19" y="185"/>
                </a:lnTo>
                <a:lnTo>
                  <a:pt x="12" y="180"/>
                </a:lnTo>
                <a:lnTo>
                  <a:pt x="14" y="162"/>
                </a:lnTo>
                <a:lnTo>
                  <a:pt x="20" y="165"/>
                </a:lnTo>
                <a:lnTo>
                  <a:pt x="17" y="147"/>
                </a:lnTo>
                <a:lnTo>
                  <a:pt x="17" y="135"/>
                </a:lnTo>
                <a:lnTo>
                  <a:pt x="16" y="125"/>
                </a:lnTo>
                <a:lnTo>
                  <a:pt x="19" y="123"/>
                </a:lnTo>
                <a:lnTo>
                  <a:pt x="20" y="124"/>
                </a:lnTo>
                <a:lnTo>
                  <a:pt x="21" y="124"/>
                </a:lnTo>
                <a:lnTo>
                  <a:pt x="24" y="129"/>
                </a:lnTo>
                <a:lnTo>
                  <a:pt x="29" y="144"/>
                </a:lnTo>
                <a:lnTo>
                  <a:pt x="38" y="150"/>
                </a:lnTo>
                <a:lnTo>
                  <a:pt x="38" y="156"/>
                </a:lnTo>
                <a:lnTo>
                  <a:pt x="34" y="160"/>
                </a:lnTo>
                <a:lnTo>
                  <a:pt x="35" y="165"/>
                </a:lnTo>
                <a:close/>
                <a:moveTo>
                  <a:pt x="54" y="139"/>
                </a:moveTo>
                <a:lnTo>
                  <a:pt x="47" y="143"/>
                </a:lnTo>
                <a:lnTo>
                  <a:pt x="24" y="102"/>
                </a:lnTo>
                <a:lnTo>
                  <a:pt x="37" y="111"/>
                </a:lnTo>
                <a:lnTo>
                  <a:pt x="52" y="123"/>
                </a:lnTo>
                <a:lnTo>
                  <a:pt x="52" y="129"/>
                </a:lnTo>
                <a:lnTo>
                  <a:pt x="52" y="133"/>
                </a:lnTo>
                <a:lnTo>
                  <a:pt x="54" y="139"/>
                </a:lnTo>
                <a:close/>
                <a:moveTo>
                  <a:pt x="12" y="91"/>
                </a:moveTo>
                <a:lnTo>
                  <a:pt x="20" y="120"/>
                </a:lnTo>
                <a:lnTo>
                  <a:pt x="11" y="112"/>
                </a:lnTo>
                <a:lnTo>
                  <a:pt x="6" y="95"/>
                </a:lnTo>
                <a:lnTo>
                  <a:pt x="12" y="91"/>
                </a:lnTo>
                <a:close/>
                <a:moveTo>
                  <a:pt x="56" y="111"/>
                </a:moveTo>
                <a:lnTo>
                  <a:pt x="54" y="115"/>
                </a:lnTo>
                <a:lnTo>
                  <a:pt x="35" y="105"/>
                </a:lnTo>
                <a:lnTo>
                  <a:pt x="31" y="102"/>
                </a:lnTo>
                <a:lnTo>
                  <a:pt x="25" y="87"/>
                </a:lnTo>
                <a:lnTo>
                  <a:pt x="30" y="89"/>
                </a:lnTo>
                <a:lnTo>
                  <a:pt x="38" y="92"/>
                </a:lnTo>
                <a:lnTo>
                  <a:pt x="44" y="95"/>
                </a:lnTo>
                <a:lnTo>
                  <a:pt x="46" y="95"/>
                </a:lnTo>
                <a:lnTo>
                  <a:pt x="48" y="96"/>
                </a:lnTo>
                <a:lnTo>
                  <a:pt x="49" y="98"/>
                </a:lnTo>
                <a:lnTo>
                  <a:pt x="53" y="105"/>
                </a:lnTo>
                <a:lnTo>
                  <a:pt x="56" y="111"/>
                </a:lnTo>
                <a:close/>
                <a:moveTo>
                  <a:pt x="98" y="138"/>
                </a:moveTo>
                <a:lnTo>
                  <a:pt x="91" y="139"/>
                </a:lnTo>
                <a:lnTo>
                  <a:pt x="89" y="135"/>
                </a:lnTo>
                <a:lnTo>
                  <a:pt x="77" y="121"/>
                </a:lnTo>
                <a:lnTo>
                  <a:pt x="70" y="112"/>
                </a:lnTo>
                <a:lnTo>
                  <a:pt x="85" y="109"/>
                </a:lnTo>
                <a:lnTo>
                  <a:pt x="85" y="102"/>
                </a:lnTo>
                <a:lnTo>
                  <a:pt x="100" y="96"/>
                </a:lnTo>
                <a:lnTo>
                  <a:pt x="112" y="79"/>
                </a:lnTo>
                <a:lnTo>
                  <a:pt x="113" y="81"/>
                </a:lnTo>
                <a:lnTo>
                  <a:pt x="117" y="84"/>
                </a:lnTo>
                <a:lnTo>
                  <a:pt x="116" y="91"/>
                </a:lnTo>
                <a:lnTo>
                  <a:pt x="111" y="107"/>
                </a:lnTo>
                <a:lnTo>
                  <a:pt x="109" y="114"/>
                </a:lnTo>
                <a:lnTo>
                  <a:pt x="108" y="115"/>
                </a:lnTo>
                <a:lnTo>
                  <a:pt x="108" y="118"/>
                </a:lnTo>
                <a:lnTo>
                  <a:pt x="108" y="130"/>
                </a:lnTo>
                <a:lnTo>
                  <a:pt x="98" y="133"/>
                </a:lnTo>
                <a:lnTo>
                  <a:pt x="98" y="138"/>
                </a:lnTo>
                <a:close/>
                <a:moveTo>
                  <a:pt x="14" y="83"/>
                </a:moveTo>
                <a:lnTo>
                  <a:pt x="11" y="89"/>
                </a:lnTo>
                <a:lnTo>
                  <a:pt x="3" y="86"/>
                </a:lnTo>
                <a:lnTo>
                  <a:pt x="5" y="66"/>
                </a:lnTo>
                <a:lnTo>
                  <a:pt x="11" y="75"/>
                </a:lnTo>
                <a:lnTo>
                  <a:pt x="10" y="81"/>
                </a:lnTo>
                <a:lnTo>
                  <a:pt x="15" y="82"/>
                </a:lnTo>
                <a:lnTo>
                  <a:pt x="14" y="83"/>
                </a:lnTo>
                <a:close/>
                <a:moveTo>
                  <a:pt x="53" y="91"/>
                </a:moveTo>
                <a:lnTo>
                  <a:pt x="51" y="96"/>
                </a:lnTo>
                <a:lnTo>
                  <a:pt x="30" y="81"/>
                </a:lnTo>
                <a:lnTo>
                  <a:pt x="25" y="72"/>
                </a:lnTo>
                <a:lnTo>
                  <a:pt x="23" y="66"/>
                </a:lnTo>
                <a:lnTo>
                  <a:pt x="23" y="59"/>
                </a:lnTo>
                <a:lnTo>
                  <a:pt x="24" y="55"/>
                </a:lnTo>
                <a:lnTo>
                  <a:pt x="39" y="65"/>
                </a:lnTo>
                <a:lnTo>
                  <a:pt x="40" y="66"/>
                </a:lnTo>
                <a:lnTo>
                  <a:pt x="42" y="73"/>
                </a:lnTo>
                <a:lnTo>
                  <a:pt x="43" y="78"/>
                </a:lnTo>
                <a:lnTo>
                  <a:pt x="53" y="91"/>
                </a:lnTo>
                <a:close/>
                <a:moveTo>
                  <a:pt x="1" y="37"/>
                </a:moveTo>
                <a:lnTo>
                  <a:pt x="3" y="40"/>
                </a:lnTo>
                <a:lnTo>
                  <a:pt x="5" y="38"/>
                </a:lnTo>
                <a:lnTo>
                  <a:pt x="6" y="42"/>
                </a:lnTo>
                <a:lnTo>
                  <a:pt x="6" y="46"/>
                </a:lnTo>
                <a:lnTo>
                  <a:pt x="5" y="47"/>
                </a:lnTo>
                <a:lnTo>
                  <a:pt x="1" y="47"/>
                </a:lnTo>
                <a:lnTo>
                  <a:pt x="0" y="43"/>
                </a:lnTo>
                <a:lnTo>
                  <a:pt x="0" y="42"/>
                </a:lnTo>
                <a:lnTo>
                  <a:pt x="0" y="38"/>
                </a:lnTo>
                <a:lnTo>
                  <a:pt x="1" y="37"/>
                </a:lnTo>
                <a:close/>
                <a:moveTo>
                  <a:pt x="28" y="41"/>
                </a:moveTo>
                <a:lnTo>
                  <a:pt x="30" y="54"/>
                </a:lnTo>
                <a:lnTo>
                  <a:pt x="24" y="47"/>
                </a:lnTo>
                <a:lnTo>
                  <a:pt x="21" y="37"/>
                </a:lnTo>
                <a:lnTo>
                  <a:pt x="28" y="41"/>
                </a:lnTo>
                <a:close/>
                <a:moveTo>
                  <a:pt x="180" y="15"/>
                </a:moveTo>
                <a:lnTo>
                  <a:pt x="178" y="26"/>
                </a:lnTo>
                <a:lnTo>
                  <a:pt x="185" y="33"/>
                </a:lnTo>
                <a:lnTo>
                  <a:pt x="196" y="43"/>
                </a:lnTo>
                <a:lnTo>
                  <a:pt x="208" y="32"/>
                </a:lnTo>
                <a:lnTo>
                  <a:pt x="213" y="35"/>
                </a:lnTo>
                <a:lnTo>
                  <a:pt x="214" y="35"/>
                </a:lnTo>
                <a:lnTo>
                  <a:pt x="219" y="29"/>
                </a:lnTo>
                <a:lnTo>
                  <a:pt x="222" y="36"/>
                </a:lnTo>
                <a:lnTo>
                  <a:pt x="220" y="40"/>
                </a:lnTo>
                <a:lnTo>
                  <a:pt x="224" y="45"/>
                </a:lnTo>
                <a:lnTo>
                  <a:pt x="240" y="37"/>
                </a:lnTo>
                <a:lnTo>
                  <a:pt x="240" y="29"/>
                </a:lnTo>
                <a:lnTo>
                  <a:pt x="245" y="31"/>
                </a:lnTo>
                <a:lnTo>
                  <a:pt x="247" y="38"/>
                </a:lnTo>
                <a:lnTo>
                  <a:pt x="251" y="37"/>
                </a:lnTo>
                <a:lnTo>
                  <a:pt x="250" y="43"/>
                </a:lnTo>
                <a:lnTo>
                  <a:pt x="257" y="41"/>
                </a:lnTo>
                <a:lnTo>
                  <a:pt x="259" y="47"/>
                </a:lnTo>
                <a:lnTo>
                  <a:pt x="257" y="49"/>
                </a:lnTo>
                <a:lnTo>
                  <a:pt x="247" y="54"/>
                </a:lnTo>
                <a:lnTo>
                  <a:pt x="245" y="56"/>
                </a:lnTo>
                <a:lnTo>
                  <a:pt x="246" y="59"/>
                </a:lnTo>
                <a:lnTo>
                  <a:pt x="247" y="61"/>
                </a:lnTo>
                <a:lnTo>
                  <a:pt x="257" y="61"/>
                </a:lnTo>
                <a:lnTo>
                  <a:pt x="263" y="58"/>
                </a:lnTo>
                <a:lnTo>
                  <a:pt x="272" y="63"/>
                </a:lnTo>
                <a:lnTo>
                  <a:pt x="270" y="66"/>
                </a:lnTo>
                <a:lnTo>
                  <a:pt x="264" y="65"/>
                </a:lnTo>
                <a:lnTo>
                  <a:pt x="261" y="81"/>
                </a:lnTo>
                <a:lnTo>
                  <a:pt x="274" y="82"/>
                </a:lnTo>
                <a:lnTo>
                  <a:pt x="273" y="88"/>
                </a:lnTo>
                <a:lnTo>
                  <a:pt x="273" y="95"/>
                </a:lnTo>
                <a:lnTo>
                  <a:pt x="286" y="98"/>
                </a:lnTo>
                <a:lnTo>
                  <a:pt x="289" y="102"/>
                </a:lnTo>
                <a:lnTo>
                  <a:pt x="300" y="102"/>
                </a:lnTo>
                <a:lnTo>
                  <a:pt x="301" y="102"/>
                </a:lnTo>
                <a:lnTo>
                  <a:pt x="325" y="110"/>
                </a:lnTo>
                <a:lnTo>
                  <a:pt x="330" y="112"/>
                </a:lnTo>
                <a:lnTo>
                  <a:pt x="326" y="114"/>
                </a:lnTo>
                <a:lnTo>
                  <a:pt x="332" y="115"/>
                </a:lnTo>
                <a:lnTo>
                  <a:pt x="339" y="116"/>
                </a:lnTo>
                <a:lnTo>
                  <a:pt x="349" y="124"/>
                </a:lnTo>
                <a:lnTo>
                  <a:pt x="348" y="143"/>
                </a:lnTo>
                <a:lnTo>
                  <a:pt x="351" y="144"/>
                </a:lnTo>
                <a:lnTo>
                  <a:pt x="358" y="153"/>
                </a:lnTo>
                <a:lnTo>
                  <a:pt x="351" y="178"/>
                </a:lnTo>
                <a:lnTo>
                  <a:pt x="349" y="179"/>
                </a:lnTo>
                <a:lnTo>
                  <a:pt x="346" y="204"/>
                </a:lnTo>
                <a:lnTo>
                  <a:pt x="344" y="208"/>
                </a:lnTo>
                <a:lnTo>
                  <a:pt x="334" y="220"/>
                </a:lnTo>
                <a:lnTo>
                  <a:pt x="330" y="236"/>
                </a:lnTo>
                <a:lnTo>
                  <a:pt x="316" y="254"/>
                </a:lnTo>
                <a:lnTo>
                  <a:pt x="307" y="272"/>
                </a:lnTo>
                <a:lnTo>
                  <a:pt x="300" y="277"/>
                </a:lnTo>
                <a:lnTo>
                  <a:pt x="286" y="280"/>
                </a:lnTo>
                <a:lnTo>
                  <a:pt x="280" y="284"/>
                </a:lnTo>
                <a:lnTo>
                  <a:pt x="269" y="302"/>
                </a:lnTo>
                <a:lnTo>
                  <a:pt x="268" y="303"/>
                </a:lnTo>
                <a:lnTo>
                  <a:pt x="268" y="313"/>
                </a:lnTo>
                <a:lnTo>
                  <a:pt x="268" y="317"/>
                </a:lnTo>
                <a:lnTo>
                  <a:pt x="259" y="327"/>
                </a:lnTo>
                <a:lnTo>
                  <a:pt x="242" y="328"/>
                </a:lnTo>
                <a:lnTo>
                  <a:pt x="215" y="341"/>
                </a:lnTo>
                <a:lnTo>
                  <a:pt x="214" y="342"/>
                </a:lnTo>
                <a:lnTo>
                  <a:pt x="212" y="342"/>
                </a:lnTo>
                <a:lnTo>
                  <a:pt x="209" y="342"/>
                </a:lnTo>
                <a:lnTo>
                  <a:pt x="205" y="341"/>
                </a:lnTo>
                <a:lnTo>
                  <a:pt x="201" y="337"/>
                </a:lnTo>
                <a:lnTo>
                  <a:pt x="208" y="325"/>
                </a:lnTo>
                <a:lnTo>
                  <a:pt x="209" y="308"/>
                </a:lnTo>
                <a:lnTo>
                  <a:pt x="206" y="304"/>
                </a:lnTo>
                <a:lnTo>
                  <a:pt x="189" y="304"/>
                </a:lnTo>
                <a:lnTo>
                  <a:pt x="176" y="314"/>
                </a:lnTo>
                <a:lnTo>
                  <a:pt x="163" y="314"/>
                </a:lnTo>
                <a:lnTo>
                  <a:pt x="154" y="325"/>
                </a:lnTo>
                <a:lnTo>
                  <a:pt x="153" y="332"/>
                </a:lnTo>
                <a:lnTo>
                  <a:pt x="148" y="336"/>
                </a:lnTo>
                <a:lnTo>
                  <a:pt x="141" y="348"/>
                </a:lnTo>
                <a:lnTo>
                  <a:pt x="139" y="360"/>
                </a:lnTo>
                <a:lnTo>
                  <a:pt x="136" y="360"/>
                </a:lnTo>
                <a:lnTo>
                  <a:pt x="131" y="359"/>
                </a:lnTo>
                <a:lnTo>
                  <a:pt x="123" y="357"/>
                </a:lnTo>
                <a:lnTo>
                  <a:pt x="112" y="359"/>
                </a:lnTo>
                <a:lnTo>
                  <a:pt x="112" y="354"/>
                </a:lnTo>
                <a:lnTo>
                  <a:pt x="104" y="351"/>
                </a:lnTo>
                <a:lnTo>
                  <a:pt x="104" y="350"/>
                </a:lnTo>
                <a:lnTo>
                  <a:pt x="102" y="348"/>
                </a:lnTo>
                <a:lnTo>
                  <a:pt x="97" y="341"/>
                </a:lnTo>
                <a:lnTo>
                  <a:pt x="104" y="342"/>
                </a:lnTo>
                <a:lnTo>
                  <a:pt x="111" y="337"/>
                </a:lnTo>
                <a:lnTo>
                  <a:pt x="109" y="334"/>
                </a:lnTo>
                <a:lnTo>
                  <a:pt x="99" y="336"/>
                </a:lnTo>
                <a:lnTo>
                  <a:pt x="93" y="337"/>
                </a:lnTo>
                <a:lnTo>
                  <a:pt x="93" y="331"/>
                </a:lnTo>
                <a:lnTo>
                  <a:pt x="98" y="327"/>
                </a:lnTo>
                <a:lnTo>
                  <a:pt x="103" y="323"/>
                </a:lnTo>
                <a:lnTo>
                  <a:pt x="112" y="319"/>
                </a:lnTo>
                <a:lnTo>
                  <a:pt x="112" y="317"/>
                </a:lnTo>
                <a:lnTo>
                  <a:pt x="113" y="314"/>
                </a:lnTo>
                <a:lnTo>
                  <a:pt x="114" y="312"/>
                </a:lnTo>
                <a:lnTo>
                  <a:pt x="117" y="317"/>
                </a:lnTo>
                <a:lnTo>
                  <a:pt x="120" y="319"/>
                </a:lnTo>
                <a:lnTo>
                  <a:pt x="131" y="322"/>
                </a:lnTo>
                <a:lnTo>
                  <a:pt x="132" y="322"/>
                </a:lnTo>
                <a:lnTo>
                  <a:pt x="136" y="321"/>
                </a:lnTo>
                <a:lnTo>
                  <a:pt x="136" y="319"/>
                </a:lnTo>
                <a:lnTo>
                  <a:pt x="140" y="312"/>
                </a:lnTo>
                <a:lnTo>
                  <a:pt x="150" y="307"/>
                </a:lnTo>
                <a:lnTo>
                  <a:pt x="154" y="303"/>
                </a:lnTo>
                <a:lnTo>
                  <a:pt x="160" y="302"/>
                </a:lnTo>
                <a:lnTo>
                  <a:pt x="163" y="300"/>
                </a:lnTo>
                <a:lnTo>
                  <a:pt x="168" y="299"/>
                </a:lnTo>
                <a:lnTo>
                  <a:pt x="169" y="299"/>
                </a:lnTo>
                <a:lnTo>
                  <a:pt x="171" y="294"/>
                </a:lnTo>
                <a:lnTo>
                  <a:pt x="167" y="295"/>
                </a:lnTo>
                <a:lnTo>
                  <a:pt x="166" y="296"/>
                </a:lnTo>
                <a:lnTo>
                  <a:pt x="163" y="299"/>
                </a:lnTo>
                <a:lnTo>
                  <a:pt x="153" y="300"/>
                </a:lnTo>
                <a:lnTo>
                  <a:pt x="151" y="300"/>
                </a:lnTo>
                <a:lnTo>
                  <a:pt x="146" y="304"/>
                </a:lnTo>
                <a:lnTo>
                  <a:pt x="141" y="307"/>
                </a:lnTo>
                <a:lnTo>
                  <a:pt x="141" y="308"/>
                </a:lnTo>
                <a:lnTo>
                  <a:pt x="135" y="309"/>
                </a:lnTo>
                <a:lnTo>
                  <a:pt x="132" y="314"/>
                </a:lnTo>
                <a:lnTo>
                  <a:pt x="131" y="314"/>
                </a:lnTo>
                <a:lnTo>
                  <a:pt x="125" y="316"/>
                </a:lnTo>
                <a:lnTo>
                  <a:pt x="121" y="314"/>
                </a:lnTo>
                <a:lnTo>
                  <a:pt x="117" y="309"/>
                </a:lnTo>
                <a:lnTo>
                  <a:pt x="120" y="304"/>
                </a:lnTo>
                <a:lnTo>
                  <a:pt x="122" y="299"/>
                </a:lnTo>
                <a:lnTo>
                  <a:pt x="122" y="299"/>
                </a:lnTo>
                <a:lnTo>
                  <a:pt x="122" y="294"/>
                </a:lnTo>
                <a:lnTo>
                  <a:pt x="122" y="290"/>
                </a:lnTo>
                <a:lnTo>
                  <a:pt x="120" y="291"/>
                </a:lnTo>
                <a:lnTo>
                  <a:pt x="117" y="299"/>
                </a:lnTo>
                <a:lnTo>
                  <a:pt x="114" y="304"/>
                </a:lnTo>
                <a:lnTo>
                  <a:pt x="111" y="308"/>
                </a:lnTo>
                <a:lnTo>
                  <a:pt x="107" y="311"/>
                </a:lnTo>
                <a:lnTo>
                  <a:pt x="104" y="307"/>
                </a:lnTo>
                <a:lnTo>
                  <a:pt x="102" y="303"/>
                </a:lnTo>
                <a:lnTo>
                  <a:pt x="100" y="300"/>
                </a:lnTo>
                <a:lnTo>
                  <a:pt x="99" y="295"/>
                </a:lnTo>
                <a:lnTo>
                  <a:pt x="94" y="291"/>
                </a:lnTo>
                <a:lnTo>
                  <a:pt x="89" y="293"/>
                </a:lnTo>
                <a:lnTo>
                  <a:pt x="88" y="293"/>
                </a:lnTo>
                <a:lnTo>
                  <a:pt x="85" y="290"/>
                </a:lnTo>
                <a:lnTo>
                  <a:pt x="88" y="285"/>
                </a:lnTo>
                <a:lnTo>
                  <a:pt x="93" y="284"/>
                </a:lnTo>
                <a:lnTo>
                  <a:pt x="95" y="280"/>
                </a:lnTo>
                <a:lnTo>
                  <a:pt x="97" y="275"/>
                </a:lnTo>
                <a:lnTo>
                  <a:pt x="100" y="271"/>
                </a:lnTo>
                <a:lnTo>
                  <a:pt x="102" y="271"/>
                </a:lnTo>
                <a:lnTo>
                  <a:pt x="107" y="270"/>
                </a:lnTo>
                <a:lnTo>
                  <a:pt x="112" y="268"/>
                </a:lnTo>
                <a:lnTo>
                  <a:pt x="113" y="268"/>
                </a:lnTo>
                <a:lnTo>
                  <a:pt x="114" y="268"/>
                </a:lnTo>
                <a:lnTo>
                  <a:pt x="118" y="267"/>
                </a:lnTo>
                <a:lnTo>
                  <a:pt x="120" y="267"/>
                </a:lnTo>
                <a:lnTo>
                  <a:pt x="121" y="267"/>
                </a:lnTo>
                <a:lnTo>
                  <a:pt x="123" y="267"/>
                </a:lnTo>
                <a:lnTo>
                  <a:pt x="127" y="266"/>
                </a:lnTo>
                <a:lnTo>
                  <a:pt x="129" y="265"/>
                </a:lnTo>
                <a:lnTo>
                  <a:pt x="131" y="261"/>
                </a:lnTo>
                <a:lnTo>
                  <a:pt x="131" y="259"/>
                </a:lnTo>
                <a:lnTo>
                  <a:pt x="129" y="257"/>
                </a:lnTo>
                <a:lnTo>
                  <a:pt x="130" y="252"/>
                </a:lnTo>
                <a:lnTo>
                  <a:pt x="131" y="248"/>
                </a:lnTo>
                <a:lnTo>
                  <a:pt x="135" y="242"/>
                </a:lnTo>
                <a:lnTo>
                  <a:pt x="141" y="236"/>
                </a:lnTo>
                <a:lnTo>
                  <a:pt x="143" y="236"/>
                </a:lnTo>
                <a:lnTo>
                  <a:pt x="149" y="236"/>
                </a:lnTo>
                <a:lnTo>
                  <a:pt x="157" y="235"/>
                </a:lnTo>
                <a:lnTo>
                  <a:pt x="158" y="235"/>
                </a:lnTo>
                <a:lnTo>
                  <a:pt x="162" y="234"/>
                </a:lnTo>
                <a:lnTo>
                  <a:pt x="167" y="231"/>
                </a:lnTo>
                <a:lnTo>
                  <a:pt x="171" y="229"/>
                </a:lnTo>
                <a:lnTo>
                  <a:pt x="171" y="226"/>
                </a:lnTo>
                <a:lnTo>
                  <a:pt x="172" y="221"/>
                </a:lnTo>
                <a:lnTo>
                  <a:pt x="168" y="219"/>
                </a:lnTo>
                <a:lnTo>
                  <a:pt x="167" y="221"/>
                </a:lnTo>
                <a:lnTo>
                  <a:pt x="166" y="225"/>
                </a:lnTo>
                <a:lnTo>
                  <a:pt x="154" y="231"/>
                </a:lnTo>
                <a:lnTo>
                  <a:pt x="153" y="229"/>
                </a:lnTo>
                <a:lnTo>
                  <a:pt x="153" y="227"/>
                </a:lnTo>
                <a:lnTo>
                  <a:pt x="150" y="221"/>
                </a:lnTo>
                <a:lnTo>
                  <a:pt x="149" y="221"/>
                </a:lnTo>
                <a:lnTo>
                  <a:pt x="148" y="211"/>
                </a:lnTo>
                <a:lnTo>
                  <a:pt x="148" y="210"/>
                </a:lnTo>
                <a:lnTo>
                  <a:pt x="149" y="206"/>
                </a:lnTo>
                <a:lnTo>
                  <a:pt x="154" y="206"/>
                </a:lnTo>
                <a:lnTo>
                  <a:pt x="155" y="204"/>
                </a:lnTo>
                <a:lnTo>
                  <a:pt x="163" y="202"/>
                </a:lnTo>
                <a:lnTo>
                  <a:pt x="164" y="197"/>
                </a:lnTo>
                <a:lnTo>
                  <a:pt x="167" y="193"/>
                </a:lnTo>
                <a:lnTo>
                  <a:pt x="171" y="185"/>
                </a:lnTo>
                <a:lnTo>
                  <a:pt x="178" y="183"/>
                </a:lnTo>
                <a:lnTo>
                  <a:pt x="183" y="179"/>
                </a:lnTo>
                <a:lnTo>
                  <a:pt x="185" y="176"/>
                </a:lnTo>
                <a:lnTo>
                  <a:pt x="185" y="171"/>
                </a:lnTo>
                <a:lnTo>
                  <a:pt x="187" y="171"/>
                </a:lnTo>
                <a:lnTo>
                  <a:pt x="189" y="171"/>
                </a:lnTo>
                <a:lnTo>
                  <a:pt x="195" y="173"/>
                </a:lnTo>
                <a:lnTo>
                  <a:pt x="203" y="170"/>
                </a:lnTo>
                <a:lnTo>
                  <a:pt x="205" y="165"/>
                </a:lnTo>
                <a:lnTo>
                  <a:pt x="212" y="158"/>
                </a:lnTo>
                <a:lnTo>
                  <a:pt x="213" y="157"/>
                </a:lnTo>
                <a:lnTo>
                  <a:pt x="218" y="160"/>
                </a:lnTo>
                <a:lnTo>
                  <a:pt x="224" y="166"/>
                </a:lnTo>
                <a:lnTo>
                  <a:pt x="223" y="167"/>
                </a:lnTo>
                <a:lnTo>
                  <a:pt x="218" y="178"/>
                </a:lnTo>
                <a:lnTo>
                  <a:pt x="213" y="190"/>
                </a:lnTo>
                <a:lnTo>
                  <a:pt x="210" y="198"/>
                </a:lnTo>
                <a:lnTo>
                  <a:pt x="208" y="206"/>
                </a:lnTo>
                <a:lnTo>
                  <a:pt x="205" y="213"/>
                </a:lnTo>
                <a:lnTo>
                  <a:pt x="203" y="220"/>
                </a:lnTo>
                <a:lnTo>
                  <a:pt x="203" y="221"/>
                </a:lnTo>
                <a:lnTo>
                  <a:pt x="201" y="227"/>
                </a:lnTo>
                <a:lnTo>
                  <a:pt x="199" y="233"/>
                </a:lnTo>
                <a:lnTo>
                  <a:pt x="197" y="236"/>
                </a:lnTo>
                <a:lnTo>
                  <a:pt x="197" y="238"/>
                </a:lnTo>
                <a:lnTo>
                  <a:pt x="199" y="242"/>
                </a:lnTo>
                <a:lnTo>
                  <a:pt x="200" y="243"/>
                </a:lnTo>
                <a:lnTo>
                  <a:pt x="203" y="234"/>
                </a:lnTo>
                <a:lnTo>
                  <a:pt x="205" y="230"/>
                </a:lnTo>
                <a:lnTo>
                  <a:pt x="206" y="224"/>
                </a:lnTo>
                <a:lnTo>
                  <a:pt x="206" y="222"/>
                </a:lnTo>
                <a:lnTo>
                  <a:pt x="213" y="206"/>
                </a:lnTo>
                <a:lnTo>
                  <a:pt x="215" y="196"/>
                </a:lnTo>
                <a:lnTo>
                  <a:pt x="220" y="181"/>
                </a:lnTo>
                <a:lnTo>
                  <a:pt x="224" y="175"/>
                </a:lnTo>
                <a:lnTo>
                  <a:pt x="227" y="171"/>
                </a:lnTo>
                <a:lnTo>
                  <a:pt x="231" y="175"/>
                </a:lnTo>
                <a:lnTo>
                  <a:pt x="231" y="171"/>
                </a:lnTo>
                <a:lnTo>
                  <a:pt x="229" y="170"/>
                </a:lnTo>
                <a:lnTo>
                  <a:pt x="233" y="165"/>
                </a:lnTo>
                <a:lnTo>
                  <a:pt x="237" y="161"/>
                </a:lnTo>
                <a:lnTo>
                  <a:pt x="247" y="152"/>
                </a:lnTo>
                <a:lnTo>
                  <a:pt x="249" y="152"/>
                </a:lnTo>
                <a:lnTo>
                  <a:pt x="254" y="153"/>
                </a:lnTo>
                <a:lnTo>
                  <a:pt x="255" y="153"/>
                </a:lnTo>
                <a:lnTo>
                  <a:pt x="266" y="152"/>
                </a:lnTo>
                <a:lnTo>
                  <a:pt x="272" y="155"/>
                </a:lnTo>
                <a:lnTo>
                  <a:pt x="274" y="157"/>
                </a:lnTo>
                <a:lnTo>
                  <a:pt x="274" y="158"/>
                </a:lnTo>
                <a:lnTo>
                  <a:pt x="279" y="155"/>
                </a:lnTo>
                <a:lnTo>
                  <a:pt x="283" y="152"/>
                </a:lnTo>
                <a:lnTo>
                  <a:pt x="282" y="150"/>
                </a:lnTo>
                <a:lnTo>
                  <a:pt x="279" y="150"/>
                </a:lnTo>
                <a:lnTo>
                  <a:pt x="275" y="150"/>
                </a:lnTo>
                <a:lnTo>
                  <a:pt x="269" y="146"/>
                </a:lnTo>
                <a:lnTo>
                  <a:pt x="264" y="147"/>
                </a:lnTo>
                <a:lnTo>
                  <a:pt x="263" y="147"/>
                </a:lnTo>
                <a:lnTo>
                  <a:pt x="259" y="147"/>
                </a:lnTo>
                <a:lnTo>
                  <a:pt x="264" y="141"/>
                </a:lnTo>
                <a:lnTo>
                  <a:pt x="270" y="133"/>
                </a:lnTo>
                <a:lnTo>
                  <a:pt x="272" y="130"/>
                </a:lnTo>
                <a:lnTo>
                  <a:pt x="270" y="128"/>
                </a:lnTo>
                <a:lnTo>
                  <a:pt x="265" y="132"/>
                </a:lnTo>
                <a:lnTo>
                  <a:pt x="261" y="138"/>
                </a:lnTo>
                <a:lnTo>
                  <a:pt x="261" y="132"/>
                </a:lnTo>
                <a:lnTo>
                  <a:pt x="259" y="133"/>
                </a:lnTo>
                <a:lnTo>
                  <a:pt x="256" y="139"/>
                </a:lnTo>
                <a:lnTo>
                  <a:pt x="257" y="142"/>
                </a:lnTo>
                <a:lnTo>
                  <a:pt x="254" y="148"/>
                </a:lnTo>
                <a:lnTo>
                  <a:pt x="252" y="150"/>
                </a:lnTo>
                <a:lnTo>
                  <a:pt x="247" y="147"/>
                </a:lnTo>
                <a:lnTo>
                  <a:pt x="242" y="150"/>
                </a:lnTo>
                <a:lnTo>
                  <a:pt x="237" y="152"/>
                </a:lnTo>
                <a:lnTo>
                  <a:pt x="229" y="160"/>
                </a:lnTo>
                <a:lnTo>
                  <a:pt x="226" y="157"/>
                </a:lnTo>
                <a:lnTo>
                  <a:pt x="222" y="152"/>
                </a:lnTo>
                <a:lnTo>
                  <a:pt x="223" y="151"/>
                </a:lnTo>
                <a:lnTo>
                  <a:pt x="231" y="144"/>
                </a:lnTo>
                <a:lnTo>
                  <a:pt x="234" y="139"/>
                </a:lnTo>
                <a:lnTo>
                  <a:pt x="233" y="138"/>
                </a:lnTo>
                <a:lnTo>
                  <a:pt x="228" y="143"/>
                </a:lnTo>
                <a:lnTo>
                  <a:pt x="223" y="147"/>
                </a:lnTo>
                <a:lnTo>
                  <a:pt x="219" y="148"/>
                </a:lnTo>
                <a:lnTo>
                  <a:pt x="218" y="152"/>
                </a:lnTo>
                <a:lnTo>
                  <a:pt x="212" y="152"/>
                </a:lnTo>
                <a:lnTo>
                  <a:pt x="209" y="152"/>
                </a:lnTo>
                <a:lnTo>
                  <a:pt x="205" y="153"/>
                </a:lnTo>
                <a:lnTo>
                  <a:pt x="199" y="156"/>
                </a:lnTo>
                <a:lnTo>
                  <a:pt x="195" y="156"/>
                </a:lnTo>
                <a:lnTo>
                  <a:pt x="192" y="160"/>
                </a:lnTo>
                <a:lnTo>
                  <a:pt x="186" y="160"/>
                </a:lnTo>
                <a:lnTo>
                  <a:pt x="178" y="164"/>
                </a:lnTo>
                <a:lnTo>
                  <a:pt x="177" y="162"/>
                </a:lnTo>
                <a:lnTo>
                  <a:pt x="174" y="155"/>
                </a:lnTo>
                <a:lnTo>
                  <a:pt x="174" y="152"/>
                </a:lnTo>
                <a:lnTo>
                  <a:pt x="173" y="143"/>
                </a:lnTo>
                <a:lnTo>
                  <a:pt x="169" y="144"/>
                </a:lnTo>
                <a:lnTo>
                  <a:pt x="171" y="156"/>
                </a:lnTo>
                <a:lnTo>
                  <a:pt x="173" y="161"/>
                </a:lnTo>
                <a:lnTo>
                  <a:pt x="174" y="164"/>
                </a:lnTo>
                <a:lnTo>
                  <a:pt x="176" y="166"/>
                </a:lnTo>
                <a:lnTo>
                  <a:pt x="166" y="166"/>
                </a:lnTo>
                <a:lnTo>
                  <a:pt x="160" y="167"/>
                </a:lnTo>
                <a:lnTo>
                  <a:pt x="167" y="175"/>
                </a:lnTo>
                <a:lnTo>
                  <a:pt x="167" y="178"/>
                </a:lnTo>
                <a:lnTo>
                  <a:pt x="163" y="179"/>
                </a:lnTo>
                <a:lnTo>
                  <a:pt x="160" y="180"/>
                </a:lnTo>
                <a:lnTo>
                  <a:pt x="162" y="183"/>
                </a:lnTo>
                <a:lnTo>
                  <a:pt x="162" y="189"/>
                </a:lnTo>
                <a:lnTo>
                  <a:pt x="157" y="198"/>
                </a:lnTo>
                <a:lnTo>
                  <a:pt x="154" y="197"/>
                </a:lnTo>
                <a:lnTo>
                  <a:pt x="143" y="188"/>
                </a:lnTo>
                <a:lnTo>
                  <a:pt x="141" y="190"/>
                </a:lnTo>
                <a:lnTo>
                  <a:pt x="141" y="192"/>
                </a:lnTo>
                <a:lnTo>
                  <a:pt x="137" y="197"/>
                </a:lnTo>
                <a:lnTo>
                  <a:pt x="131" y="206"/>
                </a:lnTo>
                <a:lnTo>
                  <a:pt x="131" y="206"/>
                </a:lnTo>
                <a:lnTo>
                  <a:pt x="130" y="211"/>
                </a:lnTo>
                <a:lnTo>
                  <a:pt x="129" y="215"/>
                </a:lnTo>
                <a:lnTo>
                  <a:pt x="121" y="215"/>
                </a:lnTo>
                <a:lnTo>
                  <a:pt x="120" y="221"/>
                </a:lnTo>
                <a:lnTo>
                  <a:pt x="121" y="226"/>
                </a:lnTo>
                <a:lnTo>
                  <a:pt x="122" y="231"/>
                </a:lnTo>
                <a:lnTo>
                  <a:pt x="121" y="238"/>
                </a:lnTo>
                <a:lnTo>
                  <a:pt x="120" y="242"/>
                </a:lnTo>
                <a:lnTo>
                  <a:pt x="118" y="245"/>
                </a:lnTo>
                <a:lnTo>
                  <a:pt x="114" y="252"/>
                </a:lnTo>
                <a:lnTo>
                  <a:pt x="111" y="254"/>
                </a:lnTo>
                <a:lnTo>
                  <a:pt x="108" y="256"/>
                </a:lnTo>
                <a:lnTo>
                  <a:pt x="108" y="250"/>
                </a:lnTo>
                <a:lnTo>
                  <a:pt x="102" y="254"/>
                </a:lnTo>
                <a:lnTo>
                  <a:pt x="100" y="256"/>
                </a:lnTo>
                <a:lnTo>
                  <a:pt x="98" y="256"/>
                </a:lnTo>
                <a:lnTo>
                  <a:pt x="99" y="253"/>
                </a:lnTo>
                <a:lnTo>
                  <a:pt x="99" y="249"/>
                </a:lnTo>
                <a:lnTo>
                  <a:pt x="99" y="244"/>
                </a:lnTo>
                <a:lnTo>
                  <a:pt x="98" y="238"/>
                </a:lnTo>
                <a:lnTo>
                  <a:pt x="99" y="235"/>
                </a:lnTo>
                <a:lnTo>
                  <a:pt x="104" y="236"/>
                </a:lnTo>
                <a:lnTo>
                  <a:pt x="107" y="236"/>
                </a:lnTo>
                <a:lnTo>
                  <a:pt x="111" y="231"/>
                </a:lnTo>
                <a:lnTo>
                  <a:pt x="107" y="230"/>
                </a:lnTo>
                <a:lnTo>
                  <a:pt x="104" y="231"/>
                </a:lnTo>
                <a:lnTo>
                  <a:pt x="102" y="229"/>
                </a:lnTo>
                <a:lnTo>
                  <a:pt x="102" y="222"/>
                </a:lnTo>
                <a:lnTo>
                  <a:pt x="103" y="211"/>
                </a:lnTo>
                <a:lnTo>
                  <a:pt x="109" y="207"/>
                </a:lnTo>
                <a:lnTo>
                  <a:pt x="116" y="204"/>
                </a:lnTo>
                <a:lnTo>
                  <a:pt x="117" y="203"/>
                </a:lnTo>
                <a:lnTo>
                  <a:pt x="117" y="201"/>
                </a:lnTo>
                <a:lnTo>
                  <a:pt x="116" y="201"/>
                </a:lnTo>
                <a:lnTo>
                  <a:pt x="102" y="204"/>
                </a:lnTo>
                <a:lnTo>
                  <a:pt x="95" y="207"/>
                </a:lnTo>
                <a:lnTo>
                  <a:pt x="93" y="211"/>
                </a:lnTo>
                <a:lnTo>
                  <a:pt x="86" y="211"/>
                </a:lnTo>
                <a:lnTo>
                  <a:pt x="85" y="211"/>
                </a:lnTo>
                <a:lnTo>
                  <a:pt x="85" y="206"/>
                </a:lnTo>
                <a:lnTo>
                  <a:pt x="86" y="198"/>
                </a:lnTo>
                <a:lnTo>
                  <a:pt x="94" y="194"/>
                </a:lnTo>
                <a:lnTo>
                  <a:pt x="95" y="193"/>
                </a:lnTo>
                <a:lnTo>
                  <a:pt x="106" y="193"/>
                </a:lnTo>
                <a:lnTo>
                  <a:pt x="106" y="190"/>
                </a:lnTo>
                <a:lnTo>
                  <a:pt x="94" y="189"/>
                </a:lnTo>
                <a:lnTo>
                  <a:pt x="98" y="181"/>
                </a:lnTo>
                <a:lnTo>
                  <a:pt x="91" y="184"/>
                </a:lnTo>
                <a:lnTo>
                  <a:pt x="97" y="176"/>
                </a:lnTo>
                <a:lnTo>
                  <a:pt x="98" y="175"/>
                </a:lnTo>
                <a:lnTo>
                  <a:pt x="99" y="171"/>
                </a:lnTo>
                <a:lnTo>
                  <a:pt x="100" y="169"/>
                </a:lnTo>
                <a:lnTo>
                  <a:pt x="104" y="162"/>
                </a:lnTo>
                <a:lnTo>
                  <a:pt x="106" y="161"/>
                </a:lnTo>
                <a:lnTo>
                  <a:pt x="112" y="158"/>
                </a:lnTo>
                <a:lnTo>
                  <a:pt x="114" y="155"/>
                </a:lnTo>
                <a:lnTo>
                  <a:pt x="112" y="152"/>
                </a:lnTo>
                <a:lnTo>
                  <a:pt x="111" y="150"/>
                </a:lnTo>
                <a:lnTo>
                  <a:pt x="109" y="151"/>
                </a:lnTo>
                <a:lnTo>
                  <a:pt x="107" y="156"/>
                </a:lnTo>
                <a:lnTo>
                  <a:pt x="100" y="156"/>
                </a:lnTo>
                <a:lnTo>
                  <a:pt x="95" y="167"/>
                </a:lnTo>
                <a:lnTo>
                  <a:pt x="89" y="176"/>
                </a:lnTo>
                <a:lnTo>
                  <a:pt x="89" y="178"/>
                </a:lnTo>
                <a:lnTo>
                  <a:pt x="86" y="180"/>
                </a:lnTo>
                <a:lnTo>
                  <a:pt x="85" y="183"/>
                </a:lnTo>
                <a:lnTo>
                  <a:pt x="84" y="184"/>
                </a:lnTo>
                <a:lnTo>
                  <a:pt x="83" y="190"/>
                </a:lnTo>
                <a:lnTo>
                  <a:pt x="80" y="197"/>
                </a:lnTo>
                <a:lnTo>
                  <a:pt x="79" y="198"/>
                </a:lnTo>
                <a:lnTo>
                  <a:pt x="77" y="199"/>
                </a:lnTo>
                <a:lnTo>
                  <a:pt x="72" y="202"/>
                </a:lnTo>
                <a:lnTo>
                  <a:pt x="70" y="203"/>
                </a:lnTo>
                <a:lnTo>
                  <a:pt x="68" y="204"/>
                </a:lnTo>
                <a:lnTo>
                  <a:pt x="66" y="212"/>
                </a:lnTo>
                <a:lnTo>
                  <a:pt x="65" y="207"/>
                </a:lnTo>
                <a:lnTo>
                  <a:pt x="63" y="206"/>
                </a:lnTo>
                <a:lnTo>
                  <a:pt x="60" y="201"/>
                </a:lnTo>
                <a:lnTo>
                  <a:pt x="54" y="197"/>
                </a:lnTo>
                <a:lnTo>
                  <a:pt x="60" y="193"/>
                </a:lnTo>
                <a:lnTo>
                  <a:pt x="58" y="189"/>
                </a:lnTo>
                <a:lnTo>
                  <a:pt x="57" y="188"/>
                </a:lnTo>
                <a:lnTo>
                  <a:pt x="49" y="190"/>
                </a:lnTo>
                <a:lnTo>
                  <a:pt x="48" y="189"/>
                </a:lnTo>
                <a:lnTo>
                  <a:pt x="46" y="188"/>
                </a:lnTo>
                <a:lnTo>
                  <a:pt x="47" y="184"/>
                </a:lnTo>
                <a:lnTo>
                  <a:pt x="49" y="184"/>
                </a:lnTo>
                <a:lnTo>
                  <a:pt x="53" y="181"/>
                </a:lnTo>
                <a:lnTo>
                  <a:pt x="56" y="179"/>
                </a:lnTo>
                <a:lnTo>
                  <a:pt x="56" y="175"/>
                </a:lnTo>
                <a:lnTo>
                  <a:pt x="52" y="175"/>
                </a:lnTo>
                <a:lnTo>
                  <a:pt x="47" y="181"/>
                </a:lnTo>
                <a:lnTo>
                  <a:pt x="44" y="181"/>
                </a:lnTo>
                <a:lnTo>
                  <a:pt x="44" y="180"/>
                </a:lnTo>
                <a:lnTo>
                  <a:pt x="43" y="178"/>
                </a:lnTo>
                <a:lnTo>
                  <a:pt x="42" y="174"/>
                </a:lnTo>
                <a:lnTo>
                  <a:pt x="42" y="169"/>
                </a:lnTo>
                <a:lnTo>
                  <a:pt x="44" y="162"/>
                </a:lnTo>
                <a:lnTo>
                  <a:pt x="48" y="164"/>
                </a:lnTo>
                <a:lnTo>
                  <a:pt x="51" y="164"/>
                </a:lnTo>
                <a:lnTo>
                  <a:pt x="54" y="166"/>
                </a:lnTo>
                <a:lnTo>
                  <a:pt x="54" y="166"/>
                </a:lnTo>
                <a:lnTo>
                  <a:pt x="57" y="169"/>
                </a:lnTo>
                <a:lnTo>
                  <a:pt x="58" y="169"/>
                </a:lnTo>
                <a:lnTo>
                  <a:pt x="60" y="165"/>
                </a:lnTo>
                <a:lnTo>
                  <a:pt x="61" y="160"/>
                </a:lnTo>
                <a:lnTo>
                  <a:pt x="56" y="161"/>
                </a:lnTo>
                <a:lnTo>
                  <a:pt x="51" y="160"/>
                </a:lnTo>
                <a:lnTo>
                  <a:pt x="47" y="157"/>
                </a:lnTo>
                <a:lnTo>
                  <a:pt x="44" y="155"/>
                </a:lnTo>
                <a:lnTo>
                  <a:pt x="44" y="151"/>
                </a:lnTo>
                <a:lnTo>
                  <a:pt x="44" y="150"/>
                </a:lnTo>
                <a:lnTo>
                  <a:pt x="46" y="146"/>
                </a:lnTo>
                <a:lnTo>
                  <a:pt x="51" y="146"/>
                </a:lnTo>
                <a:lnTo>
                  <a:pt x="56" y="147"/>
                </a:lnTo>
                <a:lnTo>
                  <a:pt x="61" y="144"/>
                </a:lnTo>
                <a:lnTo>
                  <a:pt x="60" y="141"/>
                </a:lnTo>
                <a:lnTo>
                  <a:pt x="60" y="139"/>
                </a:lnTo>
                <a:lnTo>
                  <a:pt x="57" y="134"/>
                </a:lnTo>
                <a:lnTo>
                  <a:pt x="58" y="128"/>
                </a:lnTo>
                <a:lnTo>
                  <a:pt x="57" y="123"/>
                </a:lnTo>
                <a:lnTo>
                  <a:pt x="57" y="118"/>
                </a:lnTo>
                <a:lnTo>
                  <a:pt x="61" y="115"/>
                </a:lnTo>
                <a:lnTo>
                  <a:pt x="61" y="114"/>
                </a:lnTo>
                <a:lnTo>
                  <a:pt x="68" y="118"/>
                </a:lnTo>
                <a:lnTo>
                  <a:pt x="72" y="125"/>
                </a:lnTo>
                <a:lnTo>
                  <a:pt x="79" y="133"/>
                </a:lnTo>
                <a:lnTo>
                  <a:pt x="83" y="142"/>
                </a:lnTo>
                <a:lnTo>
                  <a:pt x="85" y="144"/>
                </a:lnTo>
                <a:lnTo>
                  <a:pt x="88" y="144"/>
                </a:lnTo>
                <a:lnTo>
                  <a:pt x="93" y="144"/>
                </a:lnTo>
                <a:lnTo>
                  <a:pt x="98" y="143"/>
                </a:lnTo>
                <a:lnTo>
                  <a:pt x="99" y="142"/>
                </a:lnTo>
                <a:lnTo>
                  <a:pt x="102" y="139"/>
                </a:lnTo>
                <a:lnTo>
                  <a:pt x="106" y="137"/>
                </a:lnTo>
                <a:lnTo>
                  <a:pt x="111" y="138"/>
                </a:lnTo>
                <a:lnTo>
                  <a:pt x="112" y="134"/>
                </a:lnTo>
                <a:lnTo>
                  <a:pt x="113" y="130"/>
                </a:lnTo>
                <a:lnTo>
                  <a:pt x="114" y="115"/>
                </a:lnTo>
                <a:lnTo>
                  <a:pt x="117" y="114"/>
                </a:lnTo>
                <a:lnTo>
                  <a:pt x="120" y="105"/>
                </a:lnTo>
                <a:lnTo>
                  <a:pt x="120" y="97"/>
                </a:lnTo>
                <a:lnTo>
                  <a:pt x="122" y="91"/>
                </a:lnTo>
                <a:lnTo>
                  <a:pt x="122" y="84"/>
                </a:lnTo>
                <a:lnTo>
                  <a:pt x="123" y="81"/>
                </a:lnTo>
                <a:lnTo>
                  <a:pt x="126" y="78"/>
                </a:lnTo>
                <a:lnTo>
                  <a:pt x="114" y="75"/>
                </a:lnTo>
                <a:lnTo>
                  <a:pt x="116" y="72"/>
                </a:lnTo>
                <a:lnTo>
                  <a:pt x="117" y="69"/>
                </a:lnTo>
                <a:lnTo>
                  <a:pt x="120" y="66"/>
                </a:lnTo>
                <a:lnTo>
                  <a:pt x="123" y="63"/>
                </a:lnTo>
                <a:lnTo>
                  <a:pt x="131" y="55"/>
                </a:lnTo>
                <a:lnTo>
                  <a:pt x="131" y="52"/>
                </a:lnTo>
                <a:lnTo>
                  <a:pt x="131" y="52"/>
                </a:lnTo>
                <a:lnTo>
                  <a:pt x="132" y="50"/>
                </a:lnTo>
                <a:lnTo>
                  <a:pt x="131" y="51"/>
                </a:lnTo>
                <a:lnTo>
                  <a:pt x="126" y="55"/>
                </a:lnTo>
                <a:lnTo>
                  <a:pt x="118" y="61"/>
                </a:lnTo>
                <a:lnTo>
                  <a:pt x="116" y="68"/>
                </a:lnTo>
                <a:lnTo>
                  <a:pt x="114" y="70"/>
                </a:lnTo>
                <a:lnTo>
                  <a:pt x="112" y="69"/>
                </a:lnTo>
                <a:lnTo>
                  <a:pt x="106" y="75"/>
                </a:lnTo>
                <a:lnTo>
                  <a:pt x="102" y="77"/>
                </a:lnTo>
                <a:lnTo>
                  <a:pt x="99" y="75"/>
                </a:lnTo>
                <a:lnTo>
                  <a:pt x="99" y="77"/>
                </a:lnTo>
                <a:lnTo>
                  <a:pt x="99" y="83"/>
                </a:lnTo>
                <a:lnTo>
                  <a:pt x="98" y="88"/>
                </a:lnTo>
                <a:lnTo>
                  <a:pt x="91" y="91"/>
                </a:lnTo>
                <a:lnTo>
                  <a:pt x="84" y="95"/>
                </a:lnTo>
                <a:lnTo>
                  <a:pt x="77" y="96"/>
                </a:lnTo>
                <a:lnTo>
                  <a:pt x="74" y="97"/>
                </a:lnTo>
                <a:lnTo>
                  <a:pt x="75" y="104"/>
                </a:lnTo>
                <a:lnTo>
                  <a:pt x="62" y="107"/>
                </a:lnTo>
                <a:lnTo>
                  <a:pt x="61" y="106"/>
                </a:lnTo>
                <a:lnTo>
                  <a:pt x="58" y="104"/>
                </a:lnTo>
                <a:lnTo>
                  <a:pt x="57" y="104"/>
                </a:lnTo>
                <a:lnTo>
                  <a:pt x="57" y="91"/>
                </a:lnTo>
                <a:lnTo>
                  <a:pt x="53" y="83"/>
                </a:lnTo>
                <a:lnTo>
                  <a:pt x="49" y="79"/>
                </a:lnTo>
                <a:lnTo>
                  <a:pt x="52" y="77"/>
                </a:lnTo>
                <a:lnTo>
                  <a:pt x="56" y="81"/>
                </a:lnTo>
                <a:lnTo>
                  <a:pt x="58" y="84"/>
                </a:lnTo>
                <a:lnTo>
                  <a:pt x="60" y="79"/>
                </a:lnTo>
                <a:lnTo>
                  <a:pt x="58" y="77"/>
                </a:lnTo>
                <a:lnTo>
                  <a:pt x="52" y="65"/>
                </a:lnTo>
                <a:lnTo>
                  <a:pt x="57" y="65"/>
                </a:lnTo>
                <a:lnTo>
                  <a:pt x="57" y="63"/>
                </a:lnTo>
                <a:lnTo>
                  <a:pt x="53" y="60"/>
                </a:lnTo>
                <a:lnTo>
                  <a:pt x="47" y="59"/>
                </a:lnTo>
                <a:lnTo>
                  <a:pt x="43" y="54"/>
                </a:lnTo>
                <a:lnTo>
                  <a:pt x="40" y="47"/>
                </a:lnTo>
                <a:lnTo>
                  <a:pt x="38" y="45"/>
                </a:lnTo>
                <a:lnTo>
                  <a:pt x="31" y="38"/>
                </a:lnTo>
                <a:lnTo>
                  <a:pt x="35" y="37"/>
                </a:lnTo>
                <a:lnTo>
                  <a:pt x="37" y="37"/>
                </a:lnTo>
                <a:lnTo>
                  <a:pt x="42" y="36"/>
                </a:lnTo>
                <a:lnTo>
                  <a:pt x="49" y="49"/>
                </a:lnTo>
                <a:lnTo>
                  <a:pt x="54" y="50"/>
                </a:lnTo>
                <a:lnTo>
                  <a:pt x="60" y="54"/>
                </a:lnTo>
                <a:lnTo>
                  <a:pt x="63" y="59"/>
                </a:lnTo>
                <a:lnTo>
                  <a:pt x="74" y="64"/>
                </a:lnTo>
                <a:lnTo>
                  <a:pt x="74" y="78"/>
                </a:lnTo>
                <a:lnTo>
                  <a:pt x="81" y="83"/>
                </a:lnTo>
                <a:lnTo>
                  <a:pt x="80" y="73"/>
                </a:lnTo>
                <a:lnTo>
                  <a:pt x="81" y="73"/>
                </a:lnTo>
                <a:lnTo>
                  <a:pt x="85" y="81"/>
                </a:lnTo>
                <a:lnTo>
                  <a:pt x="88" y="79"/>
                </a:lnTo>
                <a:lnTo>
                  <a:pt x="86" y="70"/>
                </a:lnTo>
                <a:lnTo>
                  <a:pt x="85" y="68"/>
                </a:lnTo>
                <a:lnTo>
                  <a:pt x="83" y="65"/>
                </a:lnTo>
                <a:lnTo>
                  <a:pt x="77" y="56"/>
                </a:lnTo>
                <a:lnTo>
                  <a:pt x="74" y="58"/>
                </a:lnTo>
                <a:lnTo>
                  <a:pt x="68" y="52"/>
                </a:lnTo>
                <a:lnTo>
                  <a:pt x="74" y="46"/>
                </a:lnTo>
                <a:lnTo>
                  <a:pt x="75" y="45"/>
                </a:lnTo>
                <a:lnTo>
                  <a:pt x="80" y="43"/>
                </a:lnTo>
                <a:lnTo>
                  <a:pt x="85" y="42"/>
                </a:lnTo>
                <a:lnTo>
                  <a:pt x="83" y="36"/>
                </a:lnTo>
                <a:lnTo>
                  <a:pt x="85" y="32"/>
                </a:lnTo>
                <a:lnTo>
                  <a:pt x="85" y="32"/>
                </a:lnTo>
                <a:lnTo>
                  <a:pt x="86" y="32"/>
                </a:lnTo>
                <a:lnTo>
                  <a:pt x="95" y="32"/>
                </a:lnTo>
                <a:lnTo>
                  <a:pt x="99" y="36"/>
                </a:lnTo>
                <a:lnTo>
                  <a:pt x="103" y="35"/>
                </a:lnTo>
                <a:lnTo>
                  <a:pt x="109" y="35"/>
                </a:lnTo>
                <a:lnTo>
                  <a:pt x="111" y="33"/>
                </a:lnTo>
                <a:lnTo>
                  <a:pt x="111" y="32"/>
                </a:lnTo>
                <a:lnTo>
                  <a:pt x="109" y="32"/>
                </a:lnTo>
                <a:lnTo>
                  <a:pt x="106" y="31"/>
                </a:lnTo>
                <a:lnTo>
                  <a:pt x="103" y="31"/>
                </a:lnTo>
                <a:lnTo>
                  <a:pt x="99" y="28"/>
                </a:lnTo>
                <a:lnTo>
                  <a:pt x="104" y="23"/>
                </a:lnTo>
                <a:lnTo>
                  <a:pt x="100" y="22"/>
                </a:lnTo>
                <a:lnTo>
                  <a:pt x="94" y="27"/>
                </a:lnTo>
                <a:lnTo>
                  <a:pt x="85" y="27"/>
                </a:lnTo>
                <a:lnTo>
                  <a:pt x="83" y="27"/>
                </a:lnTo>
                <a:lnTo>
                  <a:pt x="79" y="36"/>
                </a:lnTo>
                <a:lnTo>
                  <a:pt x="74" y="40"/>
                </a:lnTo>
                <a:lnTo>
                  <a:pt x="68" y="38"/>
                </a:lnTo>
                <a:lnTo>
                  <a:pt x="63" y="37"/>
                </a:lnTo>
                <a:lnTo>
                  <a:pt x="61" y="31"/>
                </a:lnTo>
                <a:lnTo>
                  <a:pt x="57" y="33"/>
                </a:lnTo>
                <a:lnTo>
                  <a:pt x="53" y="35"/>
                </a:lnTo>
                <a:lnTo>
                  <a:pt x="56" y="27"/>
                </a:lnTo>
                <a:lnTo>
                  <a:pt x="60" y="19"/>
                </a:lnTo>
                <a:lnTo>
                  <a:pt x="68" y="14"/>
                </a:lnTo>
                <a:lnTo>
                  <a:pt x="75" y="14"/>
                </a:lnTo>
                <a:lnTo>
                  <a:pt x="76" y="10"/>
                </a:lnTo>
                <a:lnTo>
                  <a:pt x="77" y="13"/>
                </a:lnTo>
                <a:lnTo>
                  <a:pt x="80" y="19"/>
                </a:lnTo>
                <a:lnTo>
                  <a:pt x="81" y="19"/>
                </a:lnTo>
                <a:lnTo>
                  <a:pt x="93" y="17"/>
                </a:lnTo>
                <a:lnTo>
                  <a:pt x="100" y="19"/>
                </a:lnTo>
                <a:lnTo>
                  <a:pt x="103" y="19"/>
                </a:lnTo>
                <a:lnTo>
                  <a:pt x="117" y="8"/>
                </a:lnTo>
                <a:lnTo>
                  <a:pt x="126" y="15"/>
                </a:lnTo>
                <a:lnTo>
                  <a:pt x="131" y="13"/>
                </a:lnTo>
                <a:lnTo>
                  <a:pt x="139" y="9"/>
                </a:lnTo>
                <a:lnTo>
                  <a:pt x="146" y="19"/>
                </a:lnTo>
                <a:lnTo>
                  <a:pt x="148" y="19"/>
                </a:lnTo>
                <a:lnTo>
                  <a:pt x="155" y="5"/>
                </a:lnTo>
                <a:lnTo>
                  <a:pt x="167" y="0"/>
                </a:lnTo>
                <a:lnTo>
                  <a:pt x="173" y="10"/>
                </a:lnTo>
                <a:lnTo>
                  <a:pt x="180" y="15"/>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7">
            <a:extLst>
              <a:ext uri="{FF2B5EF4-FFF2-40B4-BE49-F238E27FC236}">
                <a16:creationId xmlns:a16="http://schemas.microsoft.com/office/drawing/2014/main" id="{09273822-23D5-9449-82C8-423CE144C25A}"/>
              </a:ext>
            </a:extLst>
          </p:cNvPr>
          <p:cNvSpPr>
            <a:spLocks noEditPoints="1"/>
          </p:cNvSpPr>
          <p:nvPr/>
        </p:nvSpPr>
        <p:spPr bwMode="auto">
          <a:xfrm>
            <a:off x="7310231" y="4211286"/>
            <a:ext cx="717550" cy="657225"/>
          </a:xfrm>
          <a:custGeom>
            <a:avLst/>
            <a:gdLst>
              <a:gd name="T0" fmla="*/ 26 w 452"/>
              <a:gd name="T1" fmla="*/ 307 h 414"/>
              <a:gd name="T2" fmla="*/ 37 w 452"/>
              <a:gd name="T3" fmla="*/ 275 h 414"/>
              <a:gd name="T4" fmla="*/ 50 w 452"/>
              <a:gd name="T5" fmla="*/ 199 h 414"/>
              <a:gd name="T6" fmla="*/ 102 w 452"/>
              <a:gd name="T7" fmla="*/ 85 h 414"/>
              <a:gd name="T8" fmla="*/ 97 w 452"/>
              <a:gd name="T9" fmla="*/ 54 h 414"/>
              <a:gd name="T10" fmla="*/ 139 w 452"/>
              <a:gd name="T11" fmla="*/ 48 h 414"/>
              <a:gd name="T12" fmla="*/ 210 w 452"/>
              <a:gd name="T13" fmla="*/ 73 h 414"/>
              <a:gd name="T14" fmla="*/ 254 w 452"/>
              <a:gd name="T15" fmla="*/ 63 h 414"/>
              <a:gd name="T16" fmla="*/ 353 w 452"/>
              <a:gd name="T17" fmla="*/ 82 h 414"/>
              <a:gd name="T18" fmla="*/ 406 w 452"/>
              <a:gd name="T19" fmla="*/ 159 h 414"/>
              <a:gd name="T20" fmla="*/ 446 w 452"/>
              <a:gd name="T21" fmla="*/ 237 h 414"/>
              <a:gd name="T22" fmla="*/ 413 w 452"/>
              <a:gd name="T23" fmla="*/ 293 h 414"/>
              <a:gd name="T24" fmla="*/ 391 w 452"/>
              <a:gd name="T25" fmla="*/ 365 h 414"/>
              <a:gd name="T26" fmla="*/ 287 w 452"/>
              <a:gd name="T27" fmla="*/ 404 h 414"/>
              <a:gd name="T28" fmla="*/ 255 w 452"/>
              <a:gd name="T29" fmla="*/ 351 h 414"/>
              <a:gd name="T30" fmla="*/ 206 w 452"/>
              <a:gd name="T31" fmla="*/ 334 h 414"/>
              <a:gd name="T32" fmla="*/ 98 w 452"/>
              <a:gd name="T33" fmla="*/ 321 h 414"/>
              <a:gd name="T34" fmla="*/ 47 w 452"/>
              <a:gd name="T35" fmla="*/ 316 h 414"/>
              <a:gd name="T36" fmla="*/ 65 w 452"/>
              <a:gd name="T37" fmla="*/ 302 h 414"/>
              <a:gd name="T38" fmla="*/ 69 w 452"/>
              <a:gd name="T39" fmla="*/ 278 h 414"/>
              <a:gd name="T40" fmla="*/ 110 w 452"/>
              <a:gd name="T41" fmla="*/ 288 h 414"/>
              <a:gd name="T42" fmla="*/ 143 w 452"/>
              <a:gd name="T43" fmla="*/ 287 h 414"/>
              <a:gd name="T44" fmla="*/ 187 w 452"/>
              <a:gd name="T45" fmla="*/ 288 h 414"/>
              <a:gd name="T46" fmla="*/ 211 w 452"/>
              <a:gd name="T47" fmla="*/ 312 h 414"/>
              <a:gd name="T48" fmla="*/ 264 w 452"/>
              <a:gd name="T49" fmla="*/ 289 h 414"/>
              <a:gd name="T50" fmla="*/ 261 w 452"/>
              <a:gd name="T51" fmla="*/ 351 h 414"/>
              <a:gd name="T52" fmla="*/ 303 w 452"/>
              <a:gd name="T53" fmla="*/ 348 h 414"/>
              <a:gd name="T54" fmla="*/ 315 w 452"/>
              <a:gd name="T55" fmla="*/ 296 h 414"/>
              <a:gd name="T56" fmla="*/ 342 w 452"/>
              <a:gd name="T57" fmla="*/ 291 h 414"/>
              <a:gd name="T58" fmla="*/ 330 w 452"/>
              <a:gd name="T59" fmla="*/ 259 h 414"/>
              <a:gd name="T60" fmla="*/ 346 w 452"/>
              <a:gd name="T61" fmla="*/ 223 h 414"/>
              <a:gd name="T62" fmla="*/ 330 w 452"/>
              <a:gd name="T63" fmla="*/ 248 h 414"/>
              <a:gd name="T64" fmla="*/ 321 w 452"/>
              <a:gd name="T65" fmla="*/ 291 h 414"/>
              <a:gd name="T66" fmla="*/ 285 w 452"/>
              <a:gd name="T67" fmla="*/ 291 h 414"/>
              <a:gd name="T68" fmla="*/ 301 w 452"/>
              <a:gd name="T69" fmla="*/ 269 h 414"/>
              <a:gd name="T70" fmla="*/ 241 w 452"/>
              <a:gd name="T71" fmla="*/ 268 h 414"/>
              <a:gd name="T72" fmla="*/ 259 w 452"/>
              <a:gd name="T73" fmla="*/ 230 h 414"/>
              <a:gd name="T74" fmla="*/ 232 w 452"/>
              <a:gd name="T75" fmla="*/ 257 h 414"/>
              <a:gd name="T76" fmla="*/ 187 w 452"/>
              <a:gd name="T77" fmla="*/ 271 h 414"/>
              <a:gd name="T78" fmla="*/ 147 w 452"/>
              <a:gd name="T79" fmla="*/ 262 h 414"/>
              <a:gd name="T80" fmla="*/ 91 w 452"/>
              <a:gd name="T81" fmla="*/ 270 h 414"/>
              <a:gd name="T82" fmla="*/ 60 w 452"/>
              <a:gd name="T83" fmla="*/ 252 h 414"/>
              <a:gd name="T84" fmla="*/ 56 w 452"/>
              <a:gd name="T85" fmla="*/ 232 h 414"/>
              <a:gd name="T86" fmla="*/ 116 w 452"/>
              <a:gd name="T87" fmla="*/ 213 h 414"/>
              <a:gd name="T88" fmla="*/ 78 w 452"/>
              <a:gd name="T89" fmla="*/ 206 h 414"/>
              <a:gd name="T90" fmla="*/ 68 w 452"/>
              <a:gd name="T91" fmla="*/ 183 h 414"/>
              <a:gd name="T92" fmla="*/ 130 w 452"/>
              <a:gd name="T93" fmla="*/ 196 h 414"/>
              <a:gd name="T94" fmla="*/ 135 w 452"/>
              <a:gd name="T95" fmla="*/ 183 h 414"/>
              <a:gd name="T96" fmla="*/ 83 w 452"/>
              <a:gd name="T97" fmla="*/ 170 h 414"/>
              <a:gd name="T98" fmla="*/ 63 w 452"/>
              <a:gd name="T99" fmla="*/ 150 h 414"/>
              <a:gd name="T100" fmla="*/ 68 w 452"/>
              <a:gd name="T101" fmla="*/ 132 h 414"/>
              <a:gd name="T102" fmla="*/ 96 w 452"/>
              <a:gd name="T103" fmla="*/ 109 h 414"/>
              <a:gd name="T104" fmla="*/ 114 w 452"/>
              <a:gd name="T105" fmla="*/ 87 h 414"/>
              <a:gd name="T106" fmla="*/ 152 w 452"/>
              <a:gd name="T107" fmla="*/ 103 h 414"/>
              <a:gd name="T108" fmla="*/ 197 w 452"/>
              <a:gd name="T109" fmla="*/ 109 h 414"/>
              <a:gd name="T110" fmla="*/ 247 w 452"/>
              <a:gd name="T111" fmla="*/ 122 h 414"/>
              <a:gd name="T112" fmla="*/ 273 w 452"/>
              <a:gd name="T113" fmla="*/ 100 h 414"/>
              <a:gd name="T114" fmla="*/ 198 w 452"/>
              <a:gd name="T115" fmla="*/ 96 h 414"/>
              <a:gd name="T116" fmla="*/ 129 w 452"/>
              <a:gd name="T117" fmla="*/ 72 h 414"/>
              <a:gd name="T118" fmla="*/ 129 w 452"/>
              <a:gd name="T119" fmla="*/ 49 h 414"/>
              <a:gd name="T120" fmla="*/ 137 w 452"/>
              <a:gd name="T121" fmla="*/ 49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2" h="414">
                <a:moveTo>
                  <a:pt x="27" y="328"/>
                </a:moveTo>
                <a:lnTo>
                  <a:pt x="22" y="324"/>
                </a:lnTo>
                <a:lnTo>
                  <a:pt x="22" y="320"/>
                </a:lnTo>
                <a:lnTo>
                  <a:pt x="19" y="319"/>
                </a:lnTo>
                <a:lnTo>
                  <a:pt x="17" y="317"/>
                </a:lnTo>
                <a:lnTo>
                  <a:pt x="15" y="314"/>
                </a:lnTo>
                <a:lnTo>
                  <a:pt x="18" y="312"/>
                </a:lnTo>
                <a:lnTo>
                  <a:pt x="26" y="314"/>
                </a:lnTo>
                <a:lnTo>
                  <a:pt x="28" y="319"/>
                </a:lnTo>
                <a:lnTo>
                  <a:pt x="27" y="328"/>
                </a:lnTo>
                <a:close/>
                <a:moveTo>
                  <a:pt x="40" y="320"/>
                </a:moveTo>
                <a:lnTo>
                  <a:pt x="40" y="330"/>
                </a:lnTo>
                <a:lnTo>
                  <a:pt x="33" y="329"/>
                </a:lnTo>
                <a:lnTo>
                  <a:pt x="31" y="319"/>
                </a:lnTo>
                <a:lnTo>
                  <a:pt x="26" y="307"/>
                </a:lnTo>
                <a:lnTo>
                  <a:pt x="38" y="308"/>
                </a:lnTo>
                <a:lnTo>
                  <a:pt x="40" y="320"/>
                </a:lnTo>
                <a:close/>
                <a:moveTo>
                  <a:pt x="14" y="282"/>
                </a:moveTo>
                <a:lnTo>
                  <a:pt x="9" y="291"/>
                </a:lnTo>
                <a:lnTo>
                  <a:pt x="4" y="288"/>
                </a:lnTo>
                <a:lnTo>
                  <a:pt x="0" y="279"/>
                </a:lnTo>
                <a:lnTo>
                  <a:pt x="6" y="268"/>
                </a:lnTo>
                <a:lnTo>
                  <a:pt x="12" y="269"/>
                </a:lnTo>
                <a:lnTo>
                  <a:pt x="10" y="276"/>
                </a:lnTo>
                <a:lnTo>
                  <a:pt x="13" y="279"/>
                </a:lnTo>
                <a:lnTo>
                  <a:pt x="14" y="282"/>
                </a:lnTo>
                <a:close/>
                <a:moveTo>
                  <a:pt x="51" y="250"/>
                </a:moveTo>
                <a:lnTo>
                  <a:pt x="49" y="265"/>
                </a:lnTo>
                <a:lnTo>
                  <a:pt x="41" y="271"/>
                </a:lnTo>
                <a:lnTo>
                  <a:pt x="37" y="275"/>
                </a:lnTo>
                <a:lnTo>
                  <a:pt x="35" y="266"/>
                </a:lnTo>
                <a:lnTo>
                  <a:pt x="24" y="274"/>
                </a:lnTo>
                <a:lnTo>
                  <a:pt x="17" y="282"/>
                </a:lnTo>
                <a:lnTo>
                  <a:pt x="17" y="266"/>
                </a:lnTo>
                <a:lnTo>
                  <a:pt x="26" y="262"/>
                </a:lnTo>
                <a:lnTo>
                  <a:pt x="27" y="252"/>
                </a:lnTo>
                <a:lnTo>
                  <a:pt x="31" y="250"/>
                </a:lnTo>
                <a:lnTo>
                  <a:pt x="36" y="257"/>
                </a:lnTo>
                <a:lnTo>
                  <a:pt x="37" y="238"/>
                </a:lnTo>
                <a:lnTo>
                  <a:pt x="51" y="246"/>
                </a:lnTo>
                <a:lnTo>
                  <a:pt x="51" y="250"/>
                </a:lnTo>
                <a:close/>
                <a:moveTo>
                  <a:pt x="56" y="211"/>
                </a:moveTo>
                <a:lnTo>
                  <a:pt x="51" y="215"/>
                </a:lnTo>
                <a:lnTo>
                  <a:pt x="42" y="205"/>
                </a:lnTo>
                <a:lnTo>
                  <a:pt x="50" y="199"/>
                </a:lnTo>
                <a:lnTo>
                  <a:pt x="56" y="201"/>
                </a:lnTo>
                <a:lnTo>
                  <a:pt x="58" y="210"/>
                </a:lnTo>
                <a:lnTo>
                  <a:pt x="56" y="211"/>
                </a:lnTo>
                <a:close/>
                <a:moveTo>
                  <a:pt x="55" y="131"/>
                </a:moveTo>
                <a:lnTo>
                  <a:pt x="50" y="131"/>
                </a:lnTo>
                <a:lnTo>
                  <a:pt x="51" y="119"/>
                </a:lnTo>
                <a:lnTo>
                  <a:pt x="58" y="115"/>
                </a:lnTo>
                <a:lnTo>
                  <a:pt x="56" y="128"/>
                </a:lnTo>
                <a:lnTo>
                  <a:pt x="55" y="131"/>
                </a:lnTo>
                <a:close/>
                <a:moveTo>
                  <a:pt x="59" y="101"/>
                </a:moveTo>
                <a:lnTo>
                  <a:pt x="52" y="107"/>
                </a:lnTo>
                <a:lnTo>
                  <a:pt x="49" y="95"/>
                </a:lnTo>
                <a:lnTo>
                  <a:pt x="56" y="94"/>
                </a:lnTo>
                <a:lnTo>
                  <a:pt x="59" y="101"/>
                </a:lnTo>
                <a:close/>
                <a:moveTo>
                  <a:pt x="102" y="85"/>
                </a:moveTo>
                <a:lnTo>
                  <a:pt x="102" y="92"/>
                </a:lnTo>
                <a:lnTo>
                  <a:pt x="88" y="92"/>
                </a:lnTo>
                <a:lnTo>
                  <a:pt x="69" y="103"/>
                </a:lnTo>
                <a:lnTo>
                  <a:pt x="63" y="94"/>
                </a:lnTo>
                <a:lnTo>
                  <a:pt x="72" y="87"/>
                </a:lnTo>
                <a:lnTo>
                  <a:pt x="55" y="80"/>
                </a:lnTo>
                <a:lnTo>
                  <a:pt x="66" y="77"/>
                </a:lnTo>
                <a:lnTo>
                  <a:pt x="63" y="72"/>
                </a:lnTo>
                <a:lnTo>
                  <a:pt x="70" y="69"/>
                </a:lnTo>
                <a:lnTo>
                  <a:pt x="84" y="81"/>
                </a:lnTo>
                <a:lnTo>
                  <a:pt x="102" y="85"/>
                </a:lnTo>
                <a:close/>
                <a:moveTo>
                  <a:pt x="87" y="40"/>
                </a:moveTo>
                <a:lnTo>
                  <a:pt x="91" y="46"/>
                </a:lnTo>
                <a:lnTo>
                  <a:pt x="97" y="44"/>
                </a:lnTo>
                <a:lnTo>
                  <a:pt x="97" y="54"/>
                </a:lnTo>
                <a:lnTo>
                  <a:pt x="92" y="63"/>
                </a:lnTo>
                <a:lnTo>
                  <a:pt x="89" y="66"/>
                </a:lnTo>
                <a:lnTo>
                  <a:pt x="87" y="68"/>
                </a:lnTo>
                <a:lnTo>
                  <a:pt x="84" y="68"/>
                </a:lnTo>
                <a:lnTo>
                  <a:pt x="82" y="66"/>
                </a:lnTo>
                <a:lnTo>
                  <a:pt x="79" y="62"/>
                </a:lnTo>
                <a:lnTo>
                  <a:pt x="81" y="58"/>
                </a:lnTo>
                <a:lnTo>
                  <a:pt x="83" y="57"/>
                </a:lnTo>
                <a:lnTo>
                  <a:pt x="83" y="48"/>
                </a:lnTo>
                <a:lnTo>
                  <a:pt x="78" y="48"/>
                </a:lnTo>
                <a:lnTo>
                  <a:pt x="82" y="39"/>
                </a:lnTo>
                <a:lnTo>
                  <a:pt x="87" y="40"/>
                </a:lnTo>
                <a:close/>
                <a:moveTo>
                  <a:pt x="137" y="49"/>
                </a:moveTo>
                <a:lnTo>
                  <a:pt x="137" y="50"/>
                </a:lnTo>
                <a:lnTo>
                  <a:pt x="139" y="48"/>
                </a:lnTo>
                <a:lnTo>
                  <a:pt x="139" y="54"/>
                </a:lnTo>
                <a:lnTo>
                  <a:pt x="137" y="55"/>
                </a:lnTo>
                <a:lnTo>
                  <a:pt x="130" y="62"/>
                </a:lnTo>
                <a:lnTo>
                  <a:pt x="134" y="59"/>
                </a:lnTo>
                <a:lnTo>
                  <a:pt x="138" y="63"/>
                </a:lnTo>
                <a:lnTo>
                  <a:pt x="142" y="66"/>
                </a:lnTo>
                <a:lnTo>
                  <a:pt x="160" y="67"/>
                </a:lnTo>
                <a:lnTo>
                  <a:pt x="164" y="64"/>
                </a:lnTo>
                <a:lnTo>
                  <a:pt x="172" y="69"/>
                </a:lnTo>
                <a:lnTo>
                  <a:pt x="192" y="66"/>
                </a:lnTo>
                <a:lnTo>
                  <a:pt x="193" y="68"/>
                </a:lnTo>
                <a:lnTo>
                  <a:pt x="197" y="73"/>
                </a:lnTo>
                <a:lnTo>
                  <a:pt x="198" y="76"/>
                </a:lnTo>
                <a:lnTo>
                  <a:pt x="208" y="73"/>
                </a:lnTo>
                <a:lnTo>
                  <a:pt x="210" y="73"/>
                </a:lnTo>
                <a:lnTo>
                  <a:pt x="211" y="73"/>
                </a:lnTo>
                <a:lnTo>
                  <a:pt x="211" y="71"/>
                </a:lnTo>
                <a:lnTo>
                  <a:pt x="210" y="69"/>
                </a:lnTo>
                <a:lnTo>
                  <a:pt x="211" y="69"/>
                </a:lnTo>
                <a:lnTo>
                  <a:pt x="217" y="64"/>
                </a:lnTo>
                <a:lnTo>
                  <a:pt x="226" y="67"/>
                </a:lnTo>
                <a:lnTo>
                  <a:pt x="224" y="69"/>
                </a:lnTo>
                <a:lnTo>
                  <a:pt x="222" y="71"/>
                </a:lnTo>
                <a:lnTo>
                  <a:pt x="229" y="77"/>
                </a:lnTo>
                <a:lnTo>
                  <a:pt x="231" y="78"/>
                </a:lnTo>
                <a:lnTo>
                  <a:pt x="239" y="76"/>
                </a:lnTo>
                <a:lnTo>
                  <a:pt x="241" y="75"/>
                </a:lnTo>
                <a:lnTo>
                  <a:pt x="244" y="67"/>
                </a:lnTo>
                <a:lnTo>
                  <a:pt x="254" y="68"/>
                </a:lnTo>
                <a:lnTo>
                  <a:pt x="254" y="63"/>
                </a:lnTo>
                <a:lnTo>
                  <a:pt x="259" y="59"/>
                </a:lnTo>
                <a:lnTo>
                  <a:pt x="268" y="61"/>
                </a:lnTo>
                <a:lnTo>
                  <a:pt x="273" y="57"/>
                </a:lnTo>
                <a:lnTo>
                  <a:pt x="277" y="63"/>
                </a:lnTo>
                <a:lnTo>
                  <a:pt x="280" y="69"/>
                </a:lnTo>
                <a:lnTo>
                  <a:pt x="282" y="76"/>
                </a:lnTo>
                <a:lnTo>
                  <a:pt x="287" y="84"/>
                </a:lnTo>
                <a:lnTo>
                  <a:pt x="293" y="86"/>
                </a:lnTo>
                <a:lnTo>
                  <a:pt x="305" y="81"/>
                </a:lnTo>
                <a:lnTo>
                  <a:pt x="317" y="84"/>
                </a:lnTo>
                <a:lnTo>
                  <a:pt x="321" y="78"/>
                </a:lnTo>
                <a:lnTo>
                  <a:pt x="331" y="78"/>
                </a:lnTo>
                <a:lnTo>
                  <a:pt x="340" y="75"/>
                </a:lnTo>
                <a:lnTo>
                  <a:pt x="340" y="78"/>
                </a:lnTo>
                <a:lnTo>
                  <a:pt x="353" y="82"/>
                </a:lnTo>
                <a:lnTo>
                  <a:pt x="355" y="85"/>
                </a:lnTo>
                <a:lnTo>
                  <a:pt x="358" y="86"/>
                </a:lnTo>
                <a:lnTo>
                  <a:pt x="356" y="98"/>
                </a:lnTo>
                <a:lnTo>
                  <a:pt x="356" y="109"/>
                </a:lnTo>
                <a:lnTo>
                  <a:pt x="356" y="109"/>
                </a:lnTo>
                <a:lnTo>
                  <a:pt x="356" y="114"/>
                </a:lnTo>
                <a:lnTo>
                  <a:pt x="356" y="121"/>
                </a:lnTo>
                <a:lnTo>
                  <a:pt x="356" y="122"/>
                </a:lnTo>
                <a:lnTo>
                  <a:pt x="364" y="146"/>
                </a:lnTo>
                <a:lnTo>
                  <a:pt x="363" y="154"/>
                </a:lnTo>
                <a:lnTo>
                  <a:pt x="378" y="153"/>
                </a:lnTo>
                <a:lnTo>
                  <a:pt x="387" y="151"/>
                </a:lnTo>
                <a:lnTo>
                  <a:pt x="392" y="150"/>
                </a:lnTo>
                <a:lnTo>
                  <a:pt x="401" y="156"/>
                </a:lnTo>
                <a:lnTo>
                  <a:pt x="406" y="159"/>
                </a:lnTo>
                <a:lnTo>
                  <a:pt x="410" y="161"/>
                </a:lnTo>
                <a:lnTo>
                  <a:pt x="407" y="170"/>
                </a:lnTo>
                <a:lnTo>
                  <a:pt x="406" y="179"/>
                </a:lnTo>
                <a:lnTo>
                  <a:pt x="410" y="201"/>
                </a:lnTo>
                <a:lnTo>
                  <a:pt x="410" y="202"/>
                </a:lnTo>
                <a:lnTo>
                  <a:pt x="415" y="205"/>
                </a:lnTo>
                <a:lnTo>
                  <a:pt x="429" y="213"/>
                </a:lnTo>
                <a:lnTo>
                  <a:pt x="430" y="211"/>
                </a:lnTo>
                <a:lnTo>
                  <a:pt x="434" y="210"/>
                </a:lnTo>
                <a:lnTo>
                  <a:pt x="438" y="207"/>
                </a:lnTo>
                <a:lnTo>
                  <a:pt x="439" y="207"/>
                </a:lnTo>
                <a:lnTo>
                  <a:pt x="447" y="211"/>
                </a:lnTo>
                <a:lnTo>
                  <a:pt x="452" y="232"/>
                </a:lnTo>
                <a:lnTo>
                  <a:pt x="450" y="233"/>
                </a:lnTo>
                <a:lnTo>
                  <a:pt x="446" y="237"/>
                </a:lnTo>
                <a:lnTo>
                  <a:pt x="436" y="234"/>
                </a:lnTo>
                <a:lnTo>
                  <a:pt x="430" y="237"/>
                </a:lnTo>
                <a:lnTo>
                  <a:pt x="429" y="243"/>
                </a:lnTo>
                <a:lnTo>
                  <a:pt x="429" y="251"/>
                </a:lnTo>
                <a:lnTo>
                  <a:pt x="434" y="256"/>
                </a:lnTo>
                <a:lnTo>
                  <a:pt x="439" y="260"/>
                </a:lnTo>
                <a:lnTo>
                  <a:pt x="438" y="264"/>
                </a:lnTo>
                <a:lnTo>
                  <a:pt x="433" y="268"/>
                </a:lnTo>
                <a:lnTo>
                  <a:pt x="425" y="273"/>
                </a:lnTo>
                <a:lnTo>
                  <a:pt x="423" y="274"/>
                </a:lnTo>
                <a:lnTo>
                  <a:pt x="423" y="275"/>
                </a:lnTo>
                <a:lnTo>
                  <a:pt x="414" y="284"/>
                </a:lnTo>
                <a:lnTo>
                  <a:pt x="409" y="283"/>
                </a:lnTo>
                <a:lnTo>
                  <a:pt x="414" y="287"/>
                </a:lnTo>
                <a:lnTo>
                  <a:pt x="413" y="293"/>
                </a:lnTo>
                <a:lnTo>
                  <a:pt x="411" y="296"/>
                </a:lnTo>
                <a:lnTo>
                  <a:pt x="415" y="297"/>
                </a:lnTo>
                <a:lnTo>
                  <a:pt x="416" y="299"/>
                </a:lnTo>
                <a:lnTo>
                  <a:pt x="416" y="302"/>
                </a:lnTo>
                <a:lnTo>
                  <a:pt x="420" y="315"/>
                </a:lnTo>
                <a:lnTo>
                  <a:pt x="433" y="325"/>
                </a:lnTo>
                <a:lnTo>
                  <a:pt x="428" y="329"/>
                </a:lnTo>
                <a:lnTo>
                  <a:pt x="436" y="335"/>
                </a:lnTo>
                <a:lnTo>
                  <a:pt x="432" y="342"/>
                </a:lnTo>
                <a:lnTo>
                  <a:pt x="428" y="342"/>
                </a:lnTo>
                <a:lnTo>
                  <a:pt x="427" y="352"/>
                </a:lnTo>
                <a:lnTo>
                  <a:pt x="420" y="347"/>
                </a:lnTo>
                <a:lnTo>
                  <a:pt x="419" y="348"/>
                </a:lnTo>
                <a:lnTo>
                  <a:pt x="404" y="367"/>
                </a:lnTo>
                <a:lnTo>
                  <a:pt x="391" y="365"/>
                </a:lnTo>
                <a:lnTo>
                  <a:pt x="384" y="357"/>
                </a:lnTo>
                <a:lnTo>
                  <a:pt x="374" y="363"/>
                </a:lnTo>
                <a:lnTo>
                  <a:pt x="370" y="370"/>
                </a:lnTo>
                <a:lnTo>
                  <a:pt x="367" y="376"/>
                </a:lnTo>
                <a:lnTo>
                  <a:pt x="360" y="388"/>
                </a:lnTo>
                <a:lnTo>
                  <a:pt x="361" y="395"/>
                </a:lnTo>
                <a:lnTo>
                  <a:pt x="359" y="400"/>
                </a:lnTo>
                <a:lnTo>
                  <a:pt x="347" y="398"/>
                </a:lnTo>
                <a:lnTo>
                  <a:pt x="344" y="402"/>
                </a:lnTo>
                <a:lnTo>
                  <a:pt x="341" y="403"/>
                </a:lnTo>
                <a:lnTo>
                  <a:pt x="328" y="414"/>
                </a:lnTo>
                <a:lnTo>
                  <a:pt x="323" y="412"/>
                </a:lnTo>
                <a:lnTo>
                  <a:pt x="299" y="404"/>
                </a:lnTo>
                <a:lnTo>
                  <a:pt x="298" y="404"/>
                </a:lnTo>
                <a:lnTo>
                  <a:pt x="287" y="404"/>
                </a:lnTo>
                <a:lnTo>
                  <a:pt x="284" y="400"/>
                </a:lnTo>
                <a:lnTo>
                  <a:pt x="271" y="397"/>
                </a:lnTo>
                <a:lnTo>
                  <a:pt x="271" y="390"/>
                </a:lnTo>
                <a:lnTo>
                  <a:pt x="272" y="384"/>
                </a:lnTo>
                <a:lnTo>
                  <a:pt x="259" y="383"/>
                </a:lnTo>
                <a:lnTo>
                  <a:pt x="262" y="367"/>
                </a:lnTo>
                <a:lnTo>
                  <a:pt x="268" y="368"/>
                </a:lnTo>
                <a:lnTo>
                  <a:pt x="270" y="365"/>
                </a:lnTo>
                <a:lnTo>
                  <a:pt x="261" y="360"/>
                </a:lnTo>
                <a:lnTo>
                  <a:pt x="255" y="363"/>
                </a:lnTo>
                <a:lnTo>
                  <a:pt x="245" y="363"/>
                </a:lnTo>
                <a:lnTo>
                  <a:pt x="244" y="361"/>
                </a:lnTo>
                <a:lnTo>
                  <a:pt x="243" y="358"/>
                </a:lnTo>
                <a:lnTo>
                  <a:pt x="245" y="356"/>
                </a:lnTo>
                <a:lnTo>
                  <a:pt x="255" y="351"/>
                </a:lnTo>
                <a:lnTo>
                  <a:pt x="257" y="349"/>
                </a:lnTo>
                <a:lnTo>
                  <a:pt x="255" y="343"/>
                </a:lnTo>
                <a:lnTo>
                  <a:pt x="248" y="345"/>
                </a:lnTo>
                <a:lnTo>
                  <a:pt x="249" y="339"/>
                </a:lnTo>
                <a:lnTo>
                  <a:pt x="245" y="340"/>
                </a:lnTo>
                <a:lnTo>
                  <a:pt x="243" y="333"/>
                </a:lnTo>
                <a:lnTo>
                  <a:pt x="238" y="331"/>
                </a:lnTo>
                <a:lnTo>
                  <a:pt x="238" y="339"/>
                </a:lnTo>
                <a:lnTo>
                  <a:pt x="222" y="347"/>
                </a:lnTo>
                <a:lnTo>
                  <a:pt x="218" y="342"/>
                </a:lnTo>
                <a:lnTo>
                  <a:pt x="220" y="338"/>
                </a:lnTo>
                <a:lnTo>
                  <a:pt x="217" y="331"/>
                </a:lnTo>
                <a:lnTo>
                  <a:pt x="212" y="337"/>
                </a:lnTo>
                <a:lnTo>
                  <a:pt x="211" y="337"/>
                </a:lnTo>
                <a:lnTo>
                  <a:pt x="206" y="334"/>
                </a:lnTo>
                <a:lnTo>
                  <a:pt x="194" y="345"/>
                </a:lnTo>
                <a:lnTo>
                  <a:pt x="183" y="335"/>
                </a:lnTo>
                <a:lnTo>
                  <a:pt x="176" y="328"/>
                </a:lnTo>
                <a:lnTo>
                  <a:pt x="178" y="317"/>
                </a:lnTo>
                <a:lnTo>
                  <a:pt x="171" y="312"/>
                </a:lnTo>
                <a:lnTo>
                  <a:pt x="165" y="302"/>
                </a:lnTo>
                <a:lnTo>
                  <a:pt x="153" y="307"/>
                </a:lnTo>
                <a:lnTo>
                  <a:pt x="146" y="321"/>
                </a:lnTo>
                <a:lnTo>
                  <a:pt x="144" y="321"/>
                </a:lnTo>
                <a:lnTo>
                  <a:pt x="137" y="311"/>
                </a:lnTo>
                <a:lnTo>
                  <a:pt x="129" y="315"/>
                </a:lnTo>
                <a:lnTo>
                  <a:pt x="124" y="317"/>
                </a:lnTo>
                <a:lnTo>
                  <a:pt x="115" y="310"/>
                </a:lnTo>
                <a:lnTo>
                  <a:pt x="101" y="321"/>
                </a:lnTo>
                <a:lnTo>
                  <a:pt x="98" y="321"/>
                </a:lnTo>
                <a:lnTo>
                  <a:pt x="91" y="319"/>
                </a:lnTo>
                <a:lnTo>
                  <a:pt x="79" y="321"/>
                </a:lnTo>
                <a:lnTo>
                  <a:pt x="78" y="321"/>
                </a:lnTo>
                <a:lnTo>
                  <a:pt x="75" y="315"/>
                </a:lnTo>
                <a:lnTo>
                  <a:pt x="74" y="312"/>
                </a:lnTo>
                <a:lnTo>
                  <a:pt x="73" y="316"/>
                </a:lnTo>
                <a:lnTo>
                  <a:pt x="66" y="316"/>
                </a:lnTo>
                <a:lnTo>
                  <a:pt x="58" y="321"/>
                </a:lnTo>
                <a:lnTo>
                  <a:pt x="54" y="329"/>
                </a:lnTo>
                <a:lnTo>
                  <a:pt x="51" y="337"/>
                </a:lnTo>
                <a:lnTo>
                  <a:pt x="50" y="337"/>
                </a:lnTo>
                <a:lnTo>
                  <a:pt x="45" y="333"/>
                </a:lnTo>
                <a:lnTo>
                  <a:pt x="45" y="331"/>
                </a:lnTo>
                <a:lnTo>
                  <a:pt x="46" y="325"/>
                </a:lnTo>
                <a:lnTo>
                  <a:pt x="47" y="316"/>
                </a:lnTo>
                <a:lnTo>
                  <a:pt x="44" y="308"/>
                </a:lnTo>
                <a:lnTo>
                  <a:pt x="44" y="303"/>
                </a:lnTo>
                <a:lnTo>
                  <a:pt x="52" y="308"/>
                </a:lnTo>
                <a:lnTo>
                  <a:pt x="54" y="312"/>
                </a:lnTo>
                <a:lnTo>
                  <a:pt x="55" y="311"/>
                </a:lnTo>
                <a:lnTo>
                  <a:pt x="56" y="311"/>
                </a:lnTo>
                <a:lnTo>
                  <a:pt x="56" y="308"/>
                </a:lnTo>
                <a:lnTo>
                  <a:pt x="56" y="306"/>
                </a:lnTo>
                <a:lnTo>
                  <a:pt x="60" y="306"/>
                </a:lnTo>
                <a:lnTo>
                  <a:pt x="61" y="306"/>
                </a:lnTo>
                <a:lnTo>
                  <a:pt x="72" y="306"/>
                </a:lnTo>
                <a:lnTo>
                  <a:pt x="72" y="303"/>
                </a:lnTo>
                <a:lnTo>
                  <a:pt x="66" y="303"/>
                </a:lnTo>
                <a:lnTo>
                  <a:pt x="66" y="302"/>
                </a:lnTo>
                <a:lnTo>
                  <a:pt x="65" y="302"/>
                </a:lnTo>
                <a:lnTo>
                  <a:pt x="64" y="299"/>
                </a:lnTo>
                <a:lnTo>
                  <a:pt x="64" y="298"/>
                </a:lnTo>
                <a:lnTo>
                  <a:pt x="63" y="297"/>
                </a:lnTo>
                <a:lnTo>
                  <a:pt x="54" y="298"/>
                </a:lnTo>
                <a:lnTo>
                  <a:pt x="51" y="301"/>
                </a:lnTo>
                <a:lnTo>
                  <a:pt x="49" y="299"/>
                </a:lnTo>
                <a:lnTo>
                  <a:pt x="49" y="297"/>
                </a:lnTo>
                <a:lnTo>
                  <a:pt x="50" y="288"/>
                </a:lnTo>
                <a:lnTo>
                  <a:pt x="49" y="284"/>
                </a:lnTo>
                <a:lnTo>
                  <a:pt x="49" y="283"/>
                </a:lnTo>
                <a:lnTo>
                  <a:pt x="52" y="279"/>
                </a:lnTo>
                <a:lnTo>
                  <a:pt x="54" y="279"/>
                </a:lnTo>
                <a:lnTo>
                  <a:pt x="65" y="275"/>
                </a:lnTo>
                <a:lnTo>
                  <a:pt x="66" y="276"/>
                </a:lnTo>
                <a:lnTo>
                  <a:pt x="69" y="278"/>
                </a:lnTo>
                <a:lnTo>
                  <a:pt x="77" y="282"/>
                </a:lnTo>
                <a:lnTo>
                  <a:pt x="78" y="283"/>
                </a:lnTo>
                <a:lnTo>
                  <a:pt x="79" y="284"/>
                </a:lnTo>
                <a:lnTo>
                  <a:pt x="82" y="285"/>
                </a:lnTo>
                <a:lnTo>
                  <a:pt x="83" y="292"/>
                </a:lnTo>
                <a:lnTo>
                  <a:pt x="93" y="294"/>
                </a:lnTo>
                <a:lnTo>
                  <a:pt x="98" y="293"/>
                </a:lnTo>
                <a:lnTo>
                  <a:pt x="98" y="296"/>
                </a:lnTo>
                <a:lnTo>
                  <a:pt x="98" y="302"/>
                </a:lnTo>
                <a:lnTo>
                  <a:pt x="100" y="302"/>
                </a:lnTo>
                <a:lnTo>
                  <a:pt x="101" y="302"/>
                </a:lnTo>
                <a:lnTo>
                  <a:pt x="104" y="293"/>
                </a:lnTo>
                <a:lnTo>
                  <a:pt x="104" y="289"/>
                </a:lnTo>
                <a:lnTo>
                  <a:pt x="105" y="289"/>
                </a:lnTo>
                <a:lnTo>
                  <a:pt x="110" y="288"/>
                </a:lnTo>
                <a:lnTo>
                  <a:pt x="112" y="287"/>
                </a:lnTo>
                <a:lnTo>
                  <a:pt x="115" y="285"/>
                </a:lnTo>
                <a:lnTo>
                  <a:pt x="116" y="285"/>
                </a:lnTo>
                <a:lnTo>
                  <a:pt x="120" y="288"/>
                </a:lnTo>
                <a:lnTo>
                  <a:pt x="121" y="289"/>
                </a:lnTo>
                <a:lnTo>
                  <a:pt x="124" y="288"/>
                </a:lnTo>
                <a:lnTo>
                  <a:pt x="123" y="287"/>
                </a:lnTo>
                <a:lnTo>
                  <a:pt x="121" y="284"/>
                </a:lnTo>
                <a:lnTo>
                  <a:pt x="125" y="279"/>
                </a:lnTo>
                <a:lnTo>
                  <a:pt x="129" y="282"/>
                </a:lnTo>
                <a:lnTo>
                  <a:pt x="130" y="282"/>
                </a:lnTo>
                <a:lnTo>
                  <a:pt x="139" y="280"/>
                </a:lnTo>
                <a:lnTo>
                  <a:pt x="141" y="278"/>
                </a:lnTo>
                <a:lnTo>
                  <a:pt x="144" y="279"/>
                </a:lnTo>
                <a:lnTo>
                  <a:pt x="143" y="287"/>
                </a:lnTo>
                <a:lnTo>
                  <a:pt x="141" y="291"/>
                </a:lnTo>
                <a:lnTo>
                  <a:pt x="141" y="293"/>
                </a:lnTo>
                <a:lnTo>
                  <a:pt x="144" y="292"/>
                </a:lnTo>
                <a:lnTo>
                  <a:pt x="146" y="287"/>
                </a:lnTo>
                <a:lnTo>
                  <a:pt x="148" y="285"/>
                </a:lnTo>
                <a:lnTo>
                  <a:pt x="149" y="285"/>
                </a:lnTo>
                <a:lnTo>
                  <a:pt x="149" y="282"/>
                </a:lnTo>
                <a:lnTo>
                  <a:pt x="153" y="276"/>
                </a:lnTo>
                <a:lnTo>
                  <a:pt x="164" y="279"/>
                </a:lnTo>
                <a:lnTo>
                  <a:pt x="165" y="280"/>
                </a:lnTo>
                <a:lnTo>
                  <a:pt x="171" y="285"/>
                </a:lnTo>
                <a:lnTo>
                  <a:pt x="174" y="285"/>
                </a:lnTo>
                <a:lnTo>
                  <a:pt x="181" y="285"/>
                </a:lnTo>
                <a:lnTo>
                  <a:pt x="184" y="287"/>
                </a:lnTo>
                <a:lnTo>
                  <a:pt x="187" y="288"/>
                </a:lnTo>
                <a:lnTo>
                  <a:pt x="192" y="291"/>
                </a:lnTo>
                <a:lnTo>
                  <a:pt x="195" y="291"/>
                </a:lnTo>
                <a:lnTo>
                  <a:pt x="201" y="292"/>
                </a:lnTo>
                <a:lnTo>
                  <a:pt x="202" y="296"/>
                </a:lnTo>
                <a:lnTo>
                  <a:pt x="201" y="298"/>
                </a:lnTo>
                <a:lnTo>
                  <a:pt x="198" y="302"/>
                </a:lnTo>
                <a:lnTo>
                  <a:pt x="197" y="303"/>
                </a:lnTo>
                <a:lnTo>
                  <a:pt x="199" y="306"/>
                </a:lnTo>
                <a:lnTo>
                  <a:pt x="203" y="302"/>
                </a:lnTo>
                <a:lnTo>
                  <a:pt x="204" y="299"/>
                </a:lnTo>
                <a:lnTo>
                  <a:pt x="211" y="301"/>
                </a:lnTo>
                <a:lnTo>
                  <a:pt x="210" y="302"/>
                </a:lnTo>
                <a:lnTo>
                  <a:pt x="207" y="311"/>
                </a:lnTo>
                <a:lnTo>
                  <a:pt x="210" y="314"/>
                </a:lnTo>
                <a:lnTo>
                  <a:pt x="211" y="312"/>
                </a:lnTo>
                <a:lnTo>
                  <a:pt x="215" y="307"/>
                </a:lnTo>
                <a:lnTo>
                  <a:pt x="216" y="302"/>
                </a:lnTo>
                <a:lnTo>
                  <a:pt x="224" y="298"/>
                </a:lnTo>
                <a:lnTo>
                  <a:pt x="230" y="293"/>
                </a:lnTo>
                <a:lnTo>
                  <a:pt x="234" y="296"/>
                </a:lnTo>
                <a:lnTo>
                  <a:pt x="235" y="298"/>
                </a:lnTo>
                <a:lnTo>
                  <a:pt x="236" y="294"/>
                </a:lnTo>
                <a:lnTo>
                  <a:pt x="241" y="282"/>
                </a:lnTo>
                <a:lnTo>
                  <a:pt x="243" y="279"/>
                </a:lnTo>
                <a:lnTo>
                  <a:pt x="245" y="282"/>
                </a:lnTo>
                <a:lnTo>
                  <a:pt x="252" y="287"/>
                </a:lnTo>
                <a:lnTo>
                  <a:pt x="254" y="288"/>
                </a:lnTo>
                <a:lnTo>
                  <a:pt x="257" y="288"/>
                </a:lnTo>
                <a:lnTo>
                  <a:pt x="259" y="288"/>
                </a:lnTo>
                <a:lnTo>
                  <a:pt x="264" y="289"/>
                </a:lnTo>
                <a:lnTo>
                  <a:pt x="268" y="294"/>
                </a:lnTo>
                <a:lnTo>
                  <a:pt x="268" y="301"/>
                </a:lnTo>
                <a:lnTo>
                  <a:pt x="268" y="302"/>
                </a:lnTo>
                <a:lnTo>
                  <a:pt x="271" y="307"/>
                </a:lnTo>
                <a:lnTo>
                  <a:pt x="276" y="307"/>
                </a:lnTo>
                <a:lnTo>
                  <a:pt x="277" y="307"/>
                </a:lnTo>
                <a:lnTo>
                  <a:pt x="280" y="307"/>
                </a:lnTo>
                <a:lnTo>
                  <a:pt x="281" y="315"/>
                </a:lnTo>
                <a:lnTo>
                  <a:pt x="282" y="320"/>
                </a:lnTo>
                <a:lnTo>
                  <a:pt x="282" y="321"/>
                </a:lnTo>
                <a:lnTo>
                  <a:pt x="282" y="326"/>
                </a:lnTo>
                <a:lnTo>
                  <a:pt x="278" y="330"/>
                </a:lnTo>
                <a:lnTo>
                  <a:pt x="268" y="337"/>
                </a:lnTo>
                <a:lnTo>
                  <a:pt x="264" y="340"/>
                </a:lnTo>
                <a:lnTo>
                  <a:pt x="261" y="351"/>
                </a:lnTo>
                <a:lnTo>
                  <a:pt x="264" y="349"/>
                </a:lnTo>
                <a:lnTo>
                  <a:pt x="267" y="343"/>
                </a:lnTo>
                <a:lnTo>
                  <a:pt x="273" y="340"/>
                </a:lnTo>
                <a:lnTo>
                  <a:pt x="278" y="337"/>
                </a:lnTo>
                <a:lnTo>
                  <a:pt x="285" y="333"/>
                </a:lnTo>
                <a:lnTo>
                  <a:pt x="290" y="340"/>
                </a:lnTo>
                <a:lnTo>
                  <a:pt x="296" y="345"/>
                </a:lnTo>
                <a:lnTo>
                  <a:pt x="296" y="351"/>
                </a:lnTo>
                <a:lnTo>
                  <a:pt x="294" y="354"/>
                </a:lnTo>
                <a:lnTo>
                  <a:pt x="293" y="358"/>
                </a:lnTo>
                <a:lnTo>
                  <a:pt x="293" y="361"/>
                </a:lnTo>
                <a:lnTo>
                  <a:pt x="299" y="354"/>
                </a:lnTo>
                <a:lnTo>
                  <a:pt x="299" y="353"/>
                </a:lnTo>
                <a:lnTo>
                  <a:pt x="300" y="353"/>
                </a:lnTo>
                <a:lnTo>
                  <a:pt x="303" y="348"/>
                </a:lnTo>
                <a:lnTo>
                  <a:pt x="303" y="343"/>
                </a:lnTo>
                <a:lnTo>
                  <a:pt x="303" y="342"/>
                </a:lnTo>
                <a:lnTo>
                  <a:pt x="296" y="338"/>
                </a:lnTo>
                <a:lnTo>
                  <a:pt x="293" y="334"/>
                </a:lnTo>
                <a:lnTo>
                  <a:pt x="290" y="322"/>
                </a:lnTo>
                <a:lnTo>
                  <a:pt x="289" y="317"/>
                </a:lnTo>
                <a:lnTo>
                  <a:pt x="287" y="315"/>
                </a:lnTo>
                <a:lnTo>
                  <a:pt x="289" y="312"/>
                </a:lnTo>
                <a:lnTo>
                  <a:pt x="289" y="311"/>
                </a:lnTo>
                <a:lnTo>
                  <a:pt x="287" y="305"/>
                </a:lnTo>
                <a:lnTo>
                  <a:pt x="290" y="302"/>
                </a:lnTo>
                <a:lnTo>
                  <a:pt x="293" y="301"/>
                </a:lnTo>
                <a:lnTo>
                  <a:pt x="305" y="302"/>
                </a:lnTo>
                <a:lnTo>
                  <a:pt x="308" y="302"/>
                </a:lnTo>
                <a:lnTo>
                  <a:pt x="315" y="296"/>
                </a:lnTo>
                <a:lnTo>
                  <a:pt x="319" y="297"/>
                </a:lnTo>
                <a:lnTo>
                  <a:pt x="322" y="298"/>
                </a:lnTo>
                <a:lnTo>
                  <a:pt x="324" y="298"/>
                </a:lnTo>
                <a:lnTo>
                  <a:pt x="327" y="299"/>
                </a:lnTo>
                <a:lnTo>
                  <a:pt x="328" y="301"/>
                </a:lnTo>
                <a:lnTo>
                  <a:pt x="330" y="302"/>
                </a:lnTo>
                <a:lnTo>
                  <a:pt x="332" y="306"/>
                </a:lnTo>
                <a:lnTo>
                  <a:pt x="333" y="308"/>
                </a:lnTo>
                <a:lnTo>
                  <a:pt x="340" y="308"/>
                </a:lnTo>
                <a:lnTo>
                  <a:pt x="337" y="302"/>
                </a:lnTo>
                <a:lnTo>
                  <a:pt x="332" y="297"/>
                </a:lnTo>
                <a:lnTo>
                  <a:pt x="330" y="296"/>
                </a:lnTo>
                <a:lnTo>
                  <a:pt x="330" y="294"/>
                </a:lnTo>
                <a:lnTo>
                  <a:pt x="333" y="293"/>
                </a:lnTo>
                <a:lnTo>
                  <a:pt x="342" y="291"/>
                </a:lnTo>
                <a:lnTo>
                  <a:pt x="345" y="291"/>
                </a:lnTo>
                <a:lnTo>
                  <a:pt x="354" y="288"/>
                </a:lnTo>
                <a:lnTo>
                  <a:pt x="360" y="289"/>
                </a:lnTo>
                <a:lnTo>
                  <a:pt x="361" y="288"/>
                </a:lnTo>
                <a:lnTo>
                  <a:pt x="367" y="283"/>
                </a:lnTo>
                <a:lnTo>
                  <a:pt x="372" y="280"/>
                </a:lnTo>
                <a:lnTo>
                  <a:pt x="369" y="276"/>
                </a:lnTo>
                <a:lnTo>
                  <a:pt x="364" y="276"/>
                </a:lnTo>
                <a:lnTo>
                  <a:pt x="360" y="280"/>
                </a:lnTo>
                <a:lnTo>
                  <a:pt x="350" y="280"/>
                </a:lnTo>
                <a:lnTo>
                  <a:pt x="340" y="283"/>
                </a:lnTo>
                <a:lnTo>
                  <a:pt x="336" y="282"/>
                </a:lnTo>
                <a:lnTo>
                  <a:pt x="333" y="279"/>
                </a:lnTo>
                <a:lnTo>
                  <a:pt x="335" y="265"/>
                </a:lnTo>
                <a:lnTo>
                  <a:pt x="330" y="259"/>
                </a:lnTo>
                <a:lnTo>
                  <a:pt x="328" y="257"/>
                </a:lnTo>
                <a:lnTo>
                  <a:pt x="335" y="252"/>
                </a:lnTo>
                <a:lnTo>
                  <a:pt x="337" y="250"/>
                </a:lnTo>
                <a:lnTo>
                  <a:pt x="340" y="242"/>
                </a:lnTo>
                <a:lnTo>
                  <a:pt x="345" y="234"/>
                </a:lnTo>
                <a:lnTo>
                  <a:pt x="353" y="232"/>
                </a:lnTo>
                <a:lnTo>
                  <a:pt x="356" y="225"/>
                </a:lnTo>
                <a:lnTo>
                  <a:pt x="363" y="219"/>
                </a:lnTo>
                <a:lnTo>
                  <a:pt x="367" y="215"/>
                </a:lnTo>
                <a:lnTo>
                  <a:pt x="367" y="214"/>
                </a:lnTo>
                <a:lnTo>
                  <a:pt x="365" y="213"/>
                </a:lnTo>
                <a:lnTo>
                  <a:pt x="355" y="220"/>
                </a:lnTo>
                <a:lnTo>
                  <a:pt x="351" y="222"/>
                </a:lnTo>
                <a:lnTo>
                  <a:pt x="349" y="223"/>
                </a:lnTo>
                <a:lnTo>
                  <a:pt x="346" y="223"/>
                </a:lnTo>
                <a:lnTo>
                  <a:pt x="346" y="227"/>
                </a:lnTo>
                <a:lnTo>
                  <a:pt x="346" y="230"/>
                </a:lnTo>
                <a:lnTo>
                  <a:pt x="337" y="234"/>
                </a:lnTo>
                <a:lnTo>
                  <a:pt x="336" y="234"/>
                </a:lnTo>
                <a:lnTo>
                  <a:pt x="335" y="236"/>
                </a:lnTo>
                <a:lnTo>
                  <a:pt x="331" y="234"/>
                </a:lnTo>
                <a:lnTo>
                  <a:pt x="331" y="233"/>
                </a:lnTo>
                <a:lnTo>
                  <a:pt x="328" y="232"/>
                </a:lnTo>
                <a:lnTo>
                  <a:pt x="328" y="232"/>
                </a:lnTo>
                <a:lnTo>
                  <a:pt x="328" y="233"/>
                </a:lnTo>
                <a:lnTo>
                  <a:pt x="327" y="237"/>
                </a:lnTo>
                <a:lnTo>
                  <a:pt x="328" y="237"/>
                </a:lnTo>
                <a:lnTo>
                  <a:pt x="330" y="238"/>
                </a:lnTo>
                <a:lnTo>
                  <a:pt x="332" y="242"/>
                </a:lnTo>
                <a:lnTo>
                  <a:pt x="330" y="248"/>
                </a:lnTo>
                <a:lnTo>
                  <a:pt x="322" y="255"/>
                </a:lnTo>
                <a:lnTo>
                  <a:pt x="321" y="256"/>
                </a:lnTo>
                <a:lnTo>
                  <a:pt x="321" y="259"/>
                </a:lnTo>
                <a:lnTo>
                  <a:pt x="328" y="266"/>
                </a:lnTo>
                <a:lnTo>
                  <a:pt x="330" y="278"/>
                </a:lnTo>
                <a:lnTo>
                  <a:pt x="330" y="280"/>
                </a:lnTo>
                <a:lnTo>
                  <a:pt x="330" y="284"/>
                </a:lnTo>
                <a:lnTo>
                  <a:pt x="331" y="287"/>
                </a:lnTo>
                <a:lnTo>
                  <a:pt x="332" y="287"/>
                </a:lnTo>
                <a:lnTo>
                  <a:pt x="333" y="288"/>
                </a:lnTo>
                <a:lnTo>
                  <a:pt x="331" y="289"/>
                </a:lnTo>
                <a:lnTo>
                  <a:pt x="328" y="291"/>
                </a:lnTo>
                <a:lnTo>
                  <a:pt x="326" y="291"/>
                </a:lnTo>
                <a:lnTo>
                  <a:pt x="323" y="292"/>
                </a:lnTo>
                <a:lnTo>
                  <a:pt x="321" y="291"/>
                </a:lnTo>
                <a:lnTo>
                  <a:pt x="315" y="287"/>
                </a:lnTo>
                <a:lnTo>
                  <a:pt x="314" y="285"/>
                </a:lnTo>
                <a:lnTo>
                  <a:pt x="310" y="287"/>
                </a:lnTo>
                <a:lnTo>
                  <a:pt x="305" y="291"/>
                </a:lnTo>
                <a:lnTo>
                  <a:pt x="304" y="293"/>
                </a:lnTo>
                <a:lnTo>
                  <a:pt x="296" y="293"/>
                </a:lnTo>
                <a:lnTo>
                  <a:pt x="294" y="292"/>
                </a:lnTo>
                <a:lnTo>
                  <a:pt x="291" y="293"/>
                </a:lnTo>
                <a:lnTo>
                  <a:pt x="290" y="293"/>
                </a:lnTo>
                <a:lnTo>
                  <a:pt x="284" y="298"/>
                </a:lnTo>
                <a:lnTo>
                  <a:pt x="282" y="297"/>
                </a:lnTo>
                <a:lnTo>
                  <a:pt x="278" y="296"/>
                </a:lnTo>
                <a:lnTo>
                  <a:pt x="277" y="291"/>
                </a:lnTo>
                <a:lnTo>
                  <a:pt x="278" y="291"/>
                </a:lnTo>
                <a:lnTo>
                  <a:pt x="285" y="291"/>
                </a:lnTo>
                <a:lnTo>
                  <a:pt x="286" y="289"/>
                </a:lnTo>
                <a:lnTo>
                  <a:pt x="290" y="287"/>
                </a:lnTo>
                <a:lnTo>
                  <a:pt x="296" y="280"/>
                </a:lnTo>
                <a:lnTo>
                  <a:pt x="300" y="280"/>
                </a:lnTo>
                <a:lnTo>
                  <a:pt x="305" y="279"/>
                </a:lnTo>
                <a:lnTo>
                  <a:pt x="307" y="279"/>
                </a:lnTo>
                <a:lnTo>
                  <a:pt x="301" y="276"/>
                </a:lnTo>
                <a:lnTo>
                  <a:pt x="303" y="274"/>
                </a:lnTo>
                <a:lnTo>
                  <a:pt x="303" y="273"/>
                </a:lnTo>
                <a:lnTo>
                  <a:pt x="305" y="269"/>
                </a:lnTo>
                <a:lnTo>
                  <a:pt x="309" y="266"/>
                </a:lnTo>
                <a:lnTo>
                  <a:pt x="309" y="264"/>
                </a:lnTo>
                <a:lnTo>
                  <a:pt x="309" y="262"/>
                </a:lnTo>
                <a:lnTo>
                  <a:pt x="303" y="266"/>
                </a:lnTo>
                <a:lnTo>
                  <a:pt x="301" y="269"/>
                </a:lnTo>
                <a:lnTo>
                  <a:pt x="300" y="269"/>
                </a:lnTo>
                <a:lnTo>
                  <a:pt x="298" y="273"/>
                </a:lnTo>
                <a:lnTo>
                  <a:pt x="298" y="274"/>
                </a:lnTo>
                <a:lnTo>
                  <a:pt x="293" y="278"/>
                </a:lnTo>
                <a:lnTo>
                  <a:pt x="286" y="284"/>
                </a:lnTo>
                <a:lnTo>
                  <a:pt x="281" y="287"/>
                </a:lnTo>
                <a:lnTo>
                  <a:pt x="273" y="283"/>
                </a:lnTo>
                <a:lnTo>
                  <a:pt x="272" y="282"/>
                </a:lnTo>
                <a:lnTo>
                  <a:pt x="271" y="282"/>
                </a:lnTo>
                <a:lnTo>
                  <a:pt x="264" y="276"/>
                </a:lnTo>
                <a:lnTo>
                  <a:pt x="255" y="276"/>
                </a:lnTo>
                <a:lnTo>
                  <a:pt x="253" y="276"/>
                </a:lnTo>
                <a:lnTo>
                  <a:pt x="250" y="273"/>
                </a:lnTo>
                <a:lnTo>
                  <a:pt x="249" y="271"/>
                </a:lnTo>
                <a:lnTo>
                  <a:pt x="241" y="268"/>
                </a:lnTo>
                <a:lnTo>
                  <a:pt x="240" y="268"/>
                </a:lnTo>
                <a:lnTo>
                  <a:pt x="239" y="265"/>
                </a:lnTo>
                <a:lnTo>
                  <a:pt x="239" y="264"/>
                </a:lnTo>
                <a:lnTo>
                  <a:pt x="241" y="261"/>
                </a:lnTo>
                <a:lnTo>
                  <a:pt x="244" y="260"/>
                </a:lnTo>
                <a:lnTo>
                  <a:pt x="249" y="256"/>
                </a:lnTo>
                <a:lnTo>
                  <a:pt x="253" y="253"/>
                </a:lnTo>
                <a:lnTo>
                  <a:pt x="254" y="250"/>
                </a:lnTo>
                <a:lnTo>
                  <a:pt x="259" y="239"/>
                </a:lnTo>
                <a:lnTo>
                  <a:pt x="264" y="228"/>
                </a:lnTo>
                <a:lnTo>
                  <a:pt x="266" y="227"/>
                </a:lnTo>
                <a:lnTo>
                  <a:pt x="267" y="220"/>
                </a:lnTo>
                <a:lnTo>
                  <a:pt x="267" y="219"/>
                </a:lnTo>
                <a:lnTo>
                  <a:pt x="262" y="222"/>
                </a:lnTo>
                <a:lnTo>
                  <a:pt x="259" y="230"/>
                </a:lnTo>
                <a:lnTo>
                  <a:pt x="258" y="234"/>
                </a:lnTo>
                <a:lnTo>
                  <a:pt x="252" y="241"/>
                </a:lnTo>
                <a:lnTo>
                  <a:pt x="248" y="250"/>
                </a:lnTo>
                <a:lnTo>
                  <a:pt x="247" y="250"/>
                </a:lnTo>
                <a:lnTo>
                  <a:pt x="245" y="252"/>
                </a:lnTo>
                <a:lnTo>
                  <a:pt x="243" y="255"/>
                </a:lnTo>
                <a:lnTo>
                  <a:pt x="239" y="257"/>
                </a:lnTo>
                <a:lnTo>
                  <a:pt x="239" y="250"/>
                </a:lnTo>
                <a:lnTo>
                  <a:pt x="239" y="245"/>
                </a:lnTo>
                <a:lnTo>
                  <a:pt x="239" y="246"/>
                </a:lnTo>
                <a:lnTo>
                  <a:pt x="236" y="247"/>
                </a:lnTo>
                <a:lnTo>
                  <a:pt x="235" y="252"/>
                </a:lnTo>
                <a:lnTo>
                  <a:pt x="231" y="251"/>
                </a:lnTo>
                <a:lnTo>
                  <a:pt x="232" y="253"/>
                </a:lnTo>
                <a:lnTo>
                  <a:pt x="232" y="257"/>
                </a:lnTo>
                <a:lnTo>
                  <a:pt x="234" y="260"/>
                </a:lnTo>
                <a:lnTo>
                  <a:pt x="235" y="265"/>
                </a:lnTo>
                <a:lnTo>
                  <a:pt x="229" y="262"/>
                </a:lnTo>
                <a:lnTo>
                  <a:pt x="229" y="268"/>
                </a:lnTo>
                <a:lnTo>
                  <a:pt x="234" y="269"/>
                </a:lnTo>
                <a:lnTo>
                  <a:pt x="232" y="278"/>
                </a:lnTo>
                <a:lnTo>
                  <a:pt x="232" y="280"/>
                </a:lnTo>
                <a:lnTo>
                  <a:pt x="231" y="284"/>
                </a:lnTo>
                <a:lnTo>
                  <a:pt x="222" y="287"/>
                </a:lnTo>
                <a:lnTo>
                  <a:pt x="222" y="291"/>
                </a:lnTo>
                <a:lnTo>
                  <a:pt x="212" y="289"/>
                </a:lnTo>
                <a:lnTo>
                  <a:pt x="195" y="276"/>
                </a:lnTo>
                <a:lnTo>
                  <a:pt x="194" y="274"/>
                </a:lnTo>
                <a:lnTo>
                  <a:pt x="194" y="268"/>
                </a:lnTo>
                <a:lnTo>
                  <a:pt x="187" y="271"/>
                </a:lnTo>
                <a:lnTo>
                  <a:pt x="183" y="273"/>
                </a:lnTo>
                <a:lnTo>
                  <a:pt x="181" y="273"/>
                </a:lnTo>
                <a:lnTo>
                  <a:pt x="180" y="274"/>
                </a:lnTo>
                <a:lnTo>
                  <a:pt x="176" y="274"/>
                </a:lnTo>
                <a:lnTo>
                  <a:pt x="170" y="270"/>
                </a:lnTo>
                <a:lnTo>
                  <a:pt x="176" y="265"/>
                </a:lnTo>
                <a:lnTo>
                  <a:pt x="179" y="262"/>
                </a:lnTo>
                <a:lnTo>
                  <a:pt x="178" y="260"/>
                </a:lnTo>
                <a:lnTo>
                  <a:pt x="176" y="259"/>
                </a:lnTo>
                <a:lnTo>
                  <a:pt x="175" y="262"/>
                </a:lnTo>
                <a:lnTo>
                  <a:pt x="167" y="265"/>
                </a:lnTo>
                <a:lnTo>
                  <a:pt x="161" y="270"/>
                </a:lnTo>
                <a:lnTo>
                  <a:pt x="153" y="270"/>
                </a:lnTo>
                <a:lnTo>
                  <a:pt x="147" y="266"/>
                </a:lnTo>
                <a:lnTo>
                  <a:pt x="147" y="262"/>
                </a:lnTo>
                <a:lnTo>
                  <a:pt x="147" y="257"/>
                </a:lnTo>
                <a:lnTo>
                  <a:pt x="143" y="262"/>
                </a:lnTo>
                <a:lnTo>
                  <a:pt x="143" y="262"/>
                </a:lnTo>
                <a:lnTo>
                  <a:pt x="142" y="266"/>
                </a:lnTo>
                <a:lnTo>
                  <a:pt x="134" y="264"/>
                </a:lnTo>
                <a:lnTo>
                  <a:pt x="132" y="270"/>
                </a:lnTo>
                <a:lnTo>
                  <a:pt x="129" y="269"/>
                </a:lnTo>
                <a:lnTo>
                  <a:pt x="121" y="266"/>
                </a:lnTo>
                <a:lnTo>
                  <a:pt x="118" y="273"/>
                </a:lnTo>
                <a:lnTo>
                  <a:pt x="107" y="279"/>
                </a:lnTo>
                <a:lnTo>
                  <a:pt x="106" y="280"/>
                </a:lnTo>
                <a:lnTo>
                  <a:pt x="98" y="280"/>
                </a:lnTo>
                <a:lnTo>
                  <a:pt x="97" y="280"/>
                </a:lnTo>
                <a:lnTo>
                  <a:pt x="93" y="282"/>
                </a:lnTo>
                <a:lnTo>
                  <a:pt x="91" y="270"/>
                </a:lnTo>
                <a:lnTo>
                  <a:pt x="89" y="264"/>
                </a:lnTo>
                <a:lnTo>
                  <a:pt x="84" y="266"/>
                </a:lnTo>
                <a:lnTo>
                  <a:pt x="78" y="271"/>
                </a:lnTo>
                <a:lnTo>
                  <a:pt x="75" y="271"/>
                </a:lnTo>
                <a:lnTo>
                  <a:pt x="73" y="270"/>
                </a:lnTo>
                <a:lnTo>
                  <a:pt x="74" y="266"/>
                </a:lnTo>
                <a:lnTo>
                  <a:pt x="75" y="264"/>
                </a:lnTo>
                <a:lnTo>
                  <a:pt x="79" y="264"/>
                </a:lnTo>
                <a:lnTo>
                  <a:pt x="81" y="262"/>
                </a:lnTo>
                <a:lnTo>
                  <a:pt x="79" y="261"/>
                </a:lnTo>
                <a:lnTo>
                  <a:pt x="75" y="257"/>
                </a:lnTo>
                <a:lnTo>
                  <a:pt x="70" y="259"/>
                </a:lnTo>
                <a:lnTo>
                  <a:pt x="64" y="253"/>
                </a:lnTo>
                <a:lnTo>
                  <a:pt x="61" y="252"/>
                </a:lnTo>
                <a:lnTo>
                  <a:pt x="60" y="252"/>
                </a:lnTo>
                <a:lnTo>
                  <a:pt x="64" y="247"/>
                </a:lnTo>
                <a:lnTo>
                  <a:pt x="64" y="246"/>
                </a:lnTo>
                <a:lnTo>
                  <a:pt x="68" y="247"/>
                </a:lnTo>
                <a:lnTo>
                  <a:pt x="70" y="247"/>
                </a:lnTo>
                <a:lnTo>
                  <a:pt x="75" y="251"/>
                </a:lnTo>
                <a:lnTo>
                  <a:pt x="77" y="252"/>
                </a:lnTo>
                <a:lnTo>
                  <a:pt x="82" y="256"/>
                </a:lnTo>
                <a:lnTo>
                  <a:pt x="83" y="251"/>
                </a:lnTo>
                <a:lnTo>
                  <a:pt x="77" y="243"/>
                </a:lnTo>
                <a:lnTo>
                  <a:pt x="73" y="239"/>
                </a:lnTo>
                <a:lnTo>
                  <a:pt x="66" y="239"/>
                </a:lnTo>
                <a:lnTo>
                  <a:pt x="52" y="238"/>
                </a:lnTo>
                <a:lnTo>
                  <a:pt x="59" y="234"/>
                </a:lnTo>
                <a:lnTo>
                  <a:pt x="58" y="233"/>
                </a:lnTo>
                <a:lnTo>
                  <a:pt x="56" y="232"/>
                </a:lnTo>
                <a:lnTo>
                  <a:pt x="51" y="225"/>
                </a:lnTo>
                <a:lnTo>
                  <a:pt x="63" y="222"/>
                </a:lnTo>
                <a:lnTo>
                  <a:pt x="68" y="220"/>
                </a:lnTo>
                <a:lnTo>
                  <a:pt x="74" y="220"/>
                </a:lnTo>
                <a:lnTo>
                  <a:pt x="81" y="222"/>
                </a:lnTo>
                <a:lnTo>
                  <a:pt x="82" y="218"/>
                </a:lnTo>
                <a:lnTo>
                  <a:pt x="83" y="214"/>
                </a:lnTo>
                <a:lnTo>
                  <a:pt x="83" y="214"/>
                </a:lnTo>
                <a:lnTo>
                  <a:pt x="89" y="214"/>
                </a:lnTo>
                <a:lnTo>
                  <a:pt x="92" y="220"/>
                </a:lnTo>
                <a:lnTo>
                  <a:pt x="93" y="219"/>
                </a:lnTo>
                <a:lnTo>
                  <a:pt x="92" y="214"/>
                </a:lnTo>
                <a:lnTo>
                  <a:pt x="104" y="210"/>
                </a:lnTo>
                <a:lnTo>
                  <a:pt x="107" y="210"/>
                </a:lnTo>
                <a:lnTo>
                  <a:pt x="116" y="213"/>
                </a:lnTo>
                <a:lnTo>
                  <a:pt x="120" y="214"/>
                </a:lnTo>
                <a:lnTo>
                  <a:pt x="123" y="215"/>
                </a:lnTo>
                <a:lnTo>
                  <a:pt x="129" y="215"/>
                </a:lnTo>
                <a:lnTo>
                  <a:pt x="134" y="215"/>
                </a:lnTo>
                <a:lnTo>
                  <a:pt x="135" y="215"/>
                </a:lnTo>
                <a:lnTo>
                  <a:pt x="134" y="213"/>
                </a:lnTo>
                <a:lnTo>
                  <a:pt x="129" y="210"/>
                </a:lnTo>
                <a:lnTo>
                  <a:pt x="127" y="209"/>
                </a:lnTo>
                <a:lnTo>
                  <a:pt x="110" y="205"/>
                </a:lnTo>
                <a:lnTo>
                  <a:pt x="106" y="204"/>
                </a:lnTo>
                <a:lnTo>
                  <a:pt x="105" y="204"/>
                </a:lnTo>
                <a:lnTo>
                  <a:pt x="97" y="206"/>
                </a:lnTo>
                <a:lnTo>
                  <a:pt x="95" y="206"/>
                </a:lnTo>
                <a:lnTo>
                  <a:pt x="88" y="206"/>
                </a:lnTo>
                <a:lnTo>
                  <a:pt x="78" y="206"/>
                </a:lnTo>
                <a:lnTo>
                  <a:pt x="77" y="211"/>
                </a:lnTo>
                <a:lnTo>
                  <a:pt x="69" y="214"/>
                </a:lnTo>
                <a:lnTo>
                  <a:pt x="65" y="213"/>
                </a:lnTo>
                <a:lnTo>
                  <a:pt x="68" y="209"/>
                </a:lnTo>
                <a:lnTo>
                  <a:pt x="60" y="210"/>
                </a:lnTo>
                <a:lnTo>
                  <a:pt x="61" y="199"/>
                </a:lnTo>
                <a:lnTo>
                  <a:pt x="70" y="201"/>
                </a:lnTo>
                <a:lnTo>
                  <a:pt x="72" y="195"/>
                </a:lnTo>
                <a:lnTo>
                  <a:pt x="78" y="193"/>
                </a:lnTo>
                <a:lnTo>
                  <a:pt x="78" y="192"/>
                </a:lnTo>
                <a:lnTo>
                  <a:pt x="77" y="190"/>
                </a:lnTo>
                <a:lnTo>
                  <a:pt x="73" y="190"/>
                </a:lnTo>
                <a:lnTo>
                  <a:pt x="59" y="193"/>
                </a:lnTo>
                <a:lnTo>
                  <a:pt x="58" y="188"/>
                </a:lnTo>
                <a:lnTo>
                  <a:pt x="68" y="183"/>
                </a:lnTo>
                <a:lnTo>
                  <a:pt x="74" y="183"/>
                </a:lnTo>
                <a:lnTo>
                  <a:pt x="81" y="183"/>
                </a:lnTo>
                <a:lnTo>
                  <a:pt x="82" y="184"/>
                </a:lnTo>
                <a:lnTo>
                  <a:pt x="87" y="184"/>
                </a:lnTo>
                <a:lnTo>
                  <a:pt x="89" y="179"/>
                </a:lnTo>
                <a:lnTo>
                  <a:pt x="102" y="186"/>
                </a:lnTo>
                <a:lnTo>
                  <a:pt x="102" y="182"/>
                </a:lnTo>
                <a:lnTo>
                  <a:pt x="111" y="184"/>
                </a:lnTo>
                <a:lnTo>
                  <a:pt x="110" y="190"/>
                </a:lnTo>
                <a:lnTo>
                  <a:pt x="110" y="191"/>
                </a:lnTo>
                <a:lnTo>
                  <a:pt x="115" y="193"/>
                </a:lnTo>
                <a:lnTo>
                  <a:pt x="120" y="195"/>
                </a:lnTo>
                <a:lnTo>
                  <a:pt x="121" y="196"/>
                </a:lnTo>
                <a:lnTo>
                  <a:pt x="129" y="196"/>
                </a:lnTo>
                <a:lnTo>
                  <a:pt x="130" y="196"/>
                </a:lnTo>
                <a:lnTo>
                  <a:pt x="135" y="192"/>
                </a:lnTo>
                <a:lnTo>
                  <a:pt x="143" y="188"/>
                </a:lnTo>
                <a:lnTo>
                  <a:pt x="149" y="191"/>
                </a:lnTo>
                <a:lnTo>
                  <a:pt x="151" y="191"/>
                </a:lnTo>
                <a:lnTo>
                  <a:pt x="157" y="196"/>
                </a:lnTo>
                <a:lnTo>
                  <a:pt x="158" y="195"/>
                </a:lnTo>
                <a:lnTo>
                  <a:pt x="158" y="193"/>
                </a:lnTo>
                <a:lnTo>
                  <a:pt x="160" y="192"/>
                </a:lnTo>
                <a:lnTo>
                  <a:pt x="156" y="191"/>
                </a:lnTo>
                <a:lnTo>
                  <a:pt x="156" y="187"/>
                </a:lnTo>
                <a:lnTo>
                  <a:pt x="152" y="182"/>
                </a:lnTo>
                <a:lnTo>
                  <a:pt x="148" y="181"/>
                </a:lnTo>
                <a:lnTo>
                  <a:pt x="146" y="179"/>
                </a:lnTo>
                <a:lnTo>
                  <a:pt x="146" y="179"/>
                </a:lnTo>
                <a:lnTo>
                  <a:pt x="135" y="183"/>
                </a:lnTo>
                <a:lnTo>
                  <a:pt x="135" y="184"/>
                </a:lnTo>
                <a:lnTo>
                  <a:pt x="132" y="190"/>
                </a:lnTo>
                <a:lnTo>
                  <a:pt x="129" y="190"/>
                </a:lnTo>
                <a:lnTo>
                  <a:pt x="123" y="188"/>
                </a:lnTo>
                <a:lnTo>
                  <a:pt x="118" y="188"/>
                </a:lnTo>
                <a:lnTo>
                  <a:pt x="115" y="186"/>
                </a:lnTo>
                <a:lnTo>
                  <a:pt x="119" y="181"/>
                </a:lnTo>
                <a:lnTo>
                  <a:pt x="120" y="181"/>
                </a:lnTo>
                <a:lnTo>
                  <a:pt x="115" y="179"/>
                </a:lnTo>
                <a:lnTo>
                  <a:pt x="107" y="178"/>
                </a:lnTo>
                <a:lnTo>
                  <a:pt x="97" y="176"/>
                </a:lnTo>
                <a:lnTo>
                  <a:pt x="92" y="173"/>
                </a:lnTo>
                <a:lnTo>
                  <a:pt x="88" y="172"/>
                </a:lnTo>
                <a:lnTo>
                  <a:pt x="84" y="170"/>
                </a:lnTo>
                <a:lnTo>
                  <a:pt x="83" y="170"/>
                </a:lnTo>
                <a:lnTo>
                  <a:pt x="83" y="167"/>
                </a:lnTo>
                <a:lnTo>
                  <a:pt x="84" y="165"/>
                </a:lnTo>
                <a:lnTo>
                  <a:pt x="86" y="160"/>
                </a:lnTo>
                <a:lnTo>
                  <a:pt x="95" y="165"/>
                </a:lnTo>
                <a:lnTo>
                  <a:pt x="100" y="165"/>
                </a:lnTo>
                <a:lnTo>
                  <a:pt x="101" y="161"/>
                </a:lnTo>
                <a:lnTo>
                  <a:pt x="95" y="156"/>
                </a:lnTo>
                <a:lnTo>
                  <a:pt x="91" y="154"/>
                </a:lnTo>
                <a:lnTo>
                  <a:pt x="109" y="155"/>
                </a:lnTo>
                <a:lnTo>
                  <a:pt x="112" y="150"/>
                </a:lnTo>
                <a:lnTo>
                  <a:pt x="102" y="150"/>
                </a:lnTo>
                <a:lnTo>
                  <a:pt x="95" y="149"/>
                </a:lnTo>
                <a:lnTo>
                  <a:pt x="83" y="147"/>
                </a:lnTo>
                <a:lnTo>
                  <a:pt x="65" y="153"/>
                </a:lnTo>
                <a:lnTo>
                  <a:pt x="63" y="150"/>
                </a:lnTo>
                <a:lnTo>
                  <a:pt x="64" y="146"/>
                </a:lnTo>
                <a:lnTo>
                  <a:pt x="69" y="144"/>
                </a:lnTo>
                <a:lnTo>
                  <a:pt x="83" y="144"/>
                </a:lnTo>
                <a:lnTo>
                  <a:pt x="89" y="144"/>
                </a:lnTo>
                <a:lnTo>
                  <a:pt x="98" y="145"/>
                </a:lnTo>
                <a:lnTo>
                  <a:pt x="105" y="145"/>
                </a:lnTo>
                <a:lnTo>
                  <a:pt x="109" y="145"/>
                </a:lnTo>
                <a:lnTo>
                  <a:pt x="111" y="142"/>
                </a:lnTo>
                <a:lnTo>
                  <a:pt x="111" y="140"/>
                </a:lnTo>
                <a:lnTo>
                  <a:pt x="101" y="137"/>
                </a:lnTo>
                <a:lnTo>
                  <a:pt x="92" y="136"/>
                </a:lnTo>
                <a:lnTo>
                  <a:pt x="83" y="136"/>
                </a:lnTo>
                <a:lnTo>
                  <a:pt x="74" y="136"/>
                </a:lnTo>
                <a:lnTo>
                  <a:pt x="70" y="133"/>
                </a:lnTo>
                <a:lnTo>
                  <a:pt x="68" y="132"/>
                </a:lnTo>
                <a:lnTo>
                  <a:pt x="66" y="127"/>
                </a:lnTo>
                <a:lnTo>
                  <a:pt x="69" y="123"/>
                </a:lnTo>
                <a:lnTo>
                  <a:pt x="70" y="117"/>
                </a:lnTo>
                <a:lnTo>
                  <a:pt x="72" y="112"/>
                </a:lnTo>
                <a:lnTo>
                  <a:pt x="72" y="110"/>
                </a:lnTo>
                <a:lnTo>
                  <a:pt x="78" y="109"/>
                </a:lnTo>
                <a:lnTo>
                  <a:pt x="82" y="112"/>
                </a:lnTo>
                <a:lnTo>
                  <a:pt x="83" y="114"/>
                </a:lnTo>
                <a:lnTo>
                  <a:pt x="83" y="117"/>
                </a:lnTo>
                <a:lnTo>
                  <a:pt x="88" y="121"/>
                </a:lnTo>
                <a:lnTo>
                  <a:pt x="89" y="119"/>
                </a:lnTo>
                <a:lnTo>
                  <a:pt x="95" y="118"/>
                </a:lnTo>
                <a:lnTo>
                  <a:pt x="89" y="114"/>
                </a:lnTo>
                <a:lnTo>
                  <a:pt x="89" y="110"/>
                </a:lnTo>
                <a:lnTo>
                  <a:pt x="96" y="109"/>
                </a:lnTo>
                <a:lnTo>
                  <a:pt x="100" y="109"/>
                </a:lnTo>
                <a:lnTo>
                  <a:pt x="100" y="108"/>
                </a:lnTo>
                <a:lnTo>
                  <a:pt x="93" y="107"/>
                </a:lnTo>
                <a:lnTo>
                  <a:pt x="86" y="107"/>
                </a:lnTo>
                <a:lnTo>
                  <a:pt x="83" y="107"/>
                </a:lnTo>
                <a:lnTo>
                  <a:pt x="83" y="107"/>
                </a:lnTo>
                <a:lnTo>
                  <a:pt x="83" y="104"/>
                </a:lnTo>
                <a:lnTo>
                  <a:pt x="89" y="99"/>
                </a:lnTo>
                <a:lnTo>
                  <a:pt x="93" y="96"/>
                </a:lnTo>
                <a:lnTo>
                  <a:pt x="102" y="96"/>
                </a:lnTo>
                <a:lnTo>
                  <a:pt x="109" y="98"/>
                </a:lnTo>
                <a:lnTo>
                  <a:pt x="114" y="96"/>
                </a:lnTo>
                <a:lnTo>
                  <a:pt x="115" y="95"/>
                </a:lnTo>
                <a:lnTo>
                  <a:pt x="115" y="91"/>
                </a:lnTo>
                <a:lnTo>
                  <a:pt x="114" y="87"/>
                </a:lnTo>
                <a:lnTo>
                  <a:pt x="116" y="82"/>
                </a:lnTo>
                <a:lnTo>
                  <a:pt x="123" y="78"/>
                </a:lnTo>
                <a:lnTo>
                  <a:pt x="129" y="78"/>
                </a:lnTo>
                <a:lnTo>
                  <a:pt x="129" y="78"/>
                </a:lnTo>
                <a:lnTo>
                  <a:pt x="134" y="81"/>
                </a:lnTo>
                <a:lnTo>
                  <a:pt x="142" y="84"/>
                </a:lnTo>
                <a:lnTo>
                  <a:pt x="149" y="87"/>
                </a:lnTo>
                <a:lnTo>
                  <a:pt x="155" y="89"/>
                </a:lnTo>
                <a:lnTo>
                  <a:pt x="156" y="94"/>
                </a:lnTo>
                <a:lnTo>
                  <a:pt x="157" y="96"/>
                </a:lnTo>
                <a:lnTo>
                  <a:pt x="151" y="99"/>
                </a:lnTo>
                <a:lnTo>
                  <a:pt x="144" y="103"/>
                </a:lnTo>
                <a:lnTo>
                  <a:pt x="146" y="104"/>
                </a:lnTo>
                <a:lnTo>
                  <a:pt x="147" y="107"/>
                </a:lnTo>
                <a:lnTo>
                  <a:pt x="152" y="103"/>
                </a:lnTo>
                <a:lnTo>
                  <a:pt x="162" y="101"/>
                </a:lnTo>
                <a:lnTo>
                  <a:pt x="171" y="101"/>
                </a:lnTo>
                <a:lnTo>
                  <a:pt x="172" y="101"/>
                </a:lnTo>
                <a:lnTo>
                  <a:pt x="180" y="101"/>
                </a:lnTo>
                <a:lnTo>
                  <a:pt x="185" y="103"/>
                </a:lnTo>
                <a:lnTo>
                  <a:pt x="180" y="114"/>
                </a:lnTo>
                <a:lnTo>
                  <a:pt x="178" y="122"/>
                </a:lnTo>
                <a:lnTo>
                  <a:pt x="176" y="126"/>
                </a:lnTo>
                <a:lnTo>
                  <a:pt x="181" y="126"/>
                </a:lnTo>
                <a:lnTo>
                  <a:pt x="185" y="118"/>
                </a:lnTo>
                <a:lnTo>
                  <a:pt x="187" y="117"/>
                </a:lnTo>
                <a:lnTo>
                  <a:pt x="190" y="109"/>
                </a:lnTo>
                <a:lnTo>
                  <a:pt x="194" y="107"/>
                </a:lnTo>
                <a:lnTo>
                  <a:pt x="195" y="108"/>
                </a:lnTo>
                <a:lnTo>
                  <a:pt x="197" y="109"/>
                </a:lnTo>
                <a:lnTo>
                  <a:pt x="198" y="117"/>
                </a:lnTo>
                <a:lnTo>
                  <a:pt x="202" y="122"/>
                </a:lnTo>
                <a:lnTo>
                  <a:pt x="207" y="126"/>
                </a:lnTo>
                <a:lnTo>
                  <a:pt x="207" y="124"/>
                </a:lnTo>
                <a:lnTo>
                  <a:pt x="210" y="123"/>
                </a:lnTo>
                <a:lnTo>
                  <a:pt x="207" y="114"/>
                </a:lnTo>
                <a:lnTo>
                  <a:pt x="206" y="112"/>
                </a:lnTo>
                <a:lnTo>
                  <a:pt x="204" y="109"/>
                </a:lnTo>
                <a:lnTo>
                  <a:pt x="211" y="109"/>
                </a:lnTo>
                <a:lnTo>
                  <a:pt x="213" y="109"/>
                </a:lnTo>
                <a:lnTo>
                  <a:pt x="222" y="109"/>
                </a:lnTo>
                <a:lnTo>
                  <a:pt x="225" y="109"/>
                </a:lnTo>
                <a:lnTo>
                  <a:pt x="235" y="118"/>
                </a:lnTo>
                <a:lnTo>
                  <a:pt x="241" y="121"/>
                </a:lnTo>
                <a:lnTo>
                  <a:pt x="247" y="122"/>
                </a:lnTo>
                <a:lnTo>
                  <a:pt x="249" y="121"/>
                </a:lnTo>
                <a:lnTo>
                  <a:pt x="257" y="115"/>
                </a:lnTo>
                <a:lnTo>
                  <a:pt x="258" y="114"/>
                </a:lnTo>
                <a:lnTo>
                  <a:pt x="264" y="110"/>
                </a:lnTo>
                <a:lnTo>
                  <a:pt x="264" y="109"/>
                </a:lnTo>
                <a:lnTo>
                  <a:pt x="263" y="109"/>
                </a:lnTo>
                <a:lnTo>
                  <a:pt x="261" y="108"/>
                </a:lnTo>
                <a:lnTo>
                  <a:pt x="270" y="109"/>
                </a:lnTo>
                <a:lnTo>
                  <a:pt x="278" y="112"/>
                </a:lnTo>
                <a:lnTo>
                  <a:pt x="281" y="114"/>
                </a:lnTo>
                <a:lnTo>
                  <a:pt x="282" y="117"/>
                </a:lnTo>
                <a:lnTo>
                  <a:pt x="287" y="110"/>
                </a:lnTo>
                <a:lnTo>
                  <a:pt x="282" y="109"/>
                </a:lnTo>
                <a:lnTo>
                  <a:pt x="273" y="105"/>
                </a:lnTo>
                <a:lnTo>
                  <a:pt x="273" y="100"/>
                </a:lnTo>
                <a:lnTo>
                  <a:pt x="268" y="103"/>
                </a:lnTo>
                <a:lnTo>
                  <a:pt x="257" y="101"/>
                </a:lnTo>
                <a:lnTo>
                  <a:pt x="255" y="104"/>
                </a:lnTo>
                <a:lnTo>
                  <a:pt x="253" y="108"/>
                </a:lnTo>
                <a:lnTo>
                  <a:pt x="250" y="110"/>
                </a:lnTo>
                <a:lnTo>
                  <a:pt x="248" y="113"/>
                </a:lnTo>
                <a:lnTo>
                  <a:pt x="239" y="112"/>
                </a:lnTo>
                <a:lnTo>
                  <a:pt x="234" y="107"/>
                </a:lnTo>
                <a:lnTo>
                  <a:pt x="229" y="103"/>
                </a:lnTo>
                <a:lnTo>
                  <a:pt x="222" y="103"/>
                </a:lnTo>
                <a:lnTo>
                  <a:pt x="220" y="101"/>
                </a:lnTo>
                <a:lnTo>
                  <a:pt x="211" y="104"/>
                </a:lnTo>
                <a:lnTo>
                  <a:pt x="207" y="104"/>
                </a:lnTo>
                <a:lnTo>
                  <a:pt x="201" y="99"/>
                </a:lnTo>
                <a:lnTo>
                  <a:pt x="198" y="96"/>
                </a:lnTo>
                <a:lnTo>
                  <a:pt x="189" y="94"/>
                </a:lnTo>
                <a:lnTo>
                  <a:pt x="179" y="92"/>
                </a:lnTo>
                <a:lnTo>
                  <a:pt x="170" y="96"/>
                </a:lnTo>
                <a:lnTo>
                  <a:pt x="166" y="86"/>
                </a:lnTo>
                <a:lnTo>
                  <a:pt x="189" y="90"/>
                </a:lnTo>
                <a:lnTo>
                  <a:pt x="190" y="87"/>
                </a:lnTo>
                <a:lnTo>
                  <a:pt x="192" y="86"/>
                </a:lnTo>
                <a:lnTo>
                  <a:pt x="181" y="82"/>
                </a:lnTo>
                <a:lnTo>
                  <a:pt x="175" y="81"/>
                </a:lnTo>
                <a:lnTo>
                  <a:pt x="162" y="81"/>
                </a:lnTo>
                <a:lnTo>
                  <a:pt x="153" y="80"/>
                </a:lnTo>
                <a:lnTo>
                  <a:pt x="139" y="76"/>
                </a:lnTo>
                <a:lnTo>
                  <a:pt x="134" y="73"/>
                </a:lnTo>
                <a:lnTo>
                  <a:pt x="130" y="72"/>
                </a:lnTo>
                <a:lnTo>
                  <a:pt x="129" y="72"/>
                </a:lnTo>
                <a:lnTo>
                  <a:pt x="127" y="71"/>
                </a:lnTo>
                <a:lnTo>
                  <a:pt x="118" y="73"/>
                </a:lnTo>
                <a:lnTo>
                  <a:pt x="111" y="75"/>
                </a:lnTo>
                <a:lnTo>
                  <a:pt x="102" y="73"/>
                </a:lnTo>
                <a:lnTo>
                  <a:pt x="101" y="73"/>
                </a:lnTo>
                <a:lnTo>
                  <a:pt x="96" y="73"/>
                </a:lnTo>
                <a:lnTo>
                  <a:pt x="96" y="68"/>
                </a:lnTo>
                <a:lnTo>
                  <a:pt x="96" y="67"/>
                </a:lnTo>
                <a:lnTo>
                  <a:pt x="104" y="55"/>
                </a:lnTo>
                <a:lnTo>
                  <a:pt x="110" y="59"/>
                </a:lnTo>
                <a:lnTo>
                  <a:pt x="115" y="58"/>
                </a:lnTo>
                <a:lnTo>
                  <a:pt x="123" y="48"/>
                </a:lnTo>
                <a:lnTo>
                  <a:pt x="129" y="50"/>
                </a:lnTo>
                <a:lnTo>
                  <a:pt x="130" y="50"/>
                </a:lnTo>
                <a:lnTo>
                  <a:pt x="129" y="49"/>
                </a:lnTo>
                <a:lnTo>
                  <a:pt x="121" y="44"/>
                </a:lnTo>
                <a:lnTo>
                  <a:pt x="116" y="31"/>
                </a:lnTo>
                <a:lnTo>
                  <a:pt x="114" y="25"/>
                </a:lnTo>
                <a:lnTo>
                  <a:pt x="100" y="22"/>
                </a:lnTo>
                <a:lnTo>
                  <a:pt x="100" y="17"/>
                </a:lnTo>
                <a:lnTo>
                  <a:pt x="106" y="17"/>
                </a:lnTo>
                <a:lnTo>
                  <a:pt x="98" y="11"/>
                </a:lnTo>
                <a:lnTo>
                  <a:pt x="101" y="2"/>
                </a:lnTo>
                <a:lnTo>
                  <a:pt x="114" y="0"/>
                </a:lnTo>
                <a:lnTo>
                  <a:pt x="116" y="9"/>
                </a:lnTo>
                <a:lnTo>
                  <a:pt x="125" y="15"/>
                </a:lnTo>
                <a:lnTo>
                  <a:pt x="121" y="20"/>
                </a:lnTo>
                <a:lnTo>
                  <a:pt x="129" y="31"/>
                </a:lnTo>
                <a:lnTo>
                  <a:pt x="135" y="40"/>
                </a:lnTo>
                <a:lnTo>
                  <a:pt x="137"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8">
            <a:extLst>
              <a:ext uri="{FF2B5EF4-FFF2-40B4-BE49-F238E27FC236}">
                <a16:creationId xmlns:a16="http://schemas.microsoft.com/office/drawing/2014/main" id="{DEE27FBC-4B09-7B42-B0BF-43F0B0B93AC1}"/>
              </a:ext>
            </a:extLst>
          </p:cNvPr>
          <p:cNvSpPr>
            <a:spLocks noEditPoints="1"/>
          </p:cNvSpPr>
          <p:nvPr/>
        </p:nvSpPr>
        <p:spPr bwMode="auto">
          <a:xfrm>
            <a:off x="8753268" y="1541111"/>
            <a:ext cx="992188" cy="1724025"/>
          </a:xfrm>
          <a:custGeom>
            <a:avLst/>
            <a:gdLst>
              <a:gd name="T0" fmla="*/ 21 w 625"/>
              <a:gd name="T1" fmla="*/ 1037 h 1086"/>
              <a:gd name="T2" fmla="*/ 17 w 625"/>
              <a:gd name="T3" fmla="*/ 921 h 1086"/>
              <a:gd name="T4" fmla="*/ 79 w 625"/>
              <a:gd name="T5" fmla="*/ 876 h 1086"/>
              <a:gd name="T6" fmla="*/ 64 w 625"/>
              <a:gd name="T7" fmla="*/ 842 h 1086"/>
              <a:gd name="T8" fmla="*/ 95 w 625"/>
              <a:gd name="T9" fmla="*/ 825 h 1086"/>
              <a:gd name="T10" fmla="*/ 118 w 625"/>
              <a:gd name="T11" fmla="*/ 782 h 1086"/>
              <a:gd name="T12" fmla="*/ 127 w 625"/>
              <a:gd name="T13" fmla="*/ 766 h 1086"/>
              <a:gd name="T14" fmla="*/ 120 w 625"/>
              <a:gd name="T15" fmla="*/ 713 h 1086"/>
              <a:gd name="T16" fmla="*/ 105 w 625"/>
              <a:gd name="T17" fmla="*/ 677 h 1086"/>
              <a:gd name="T18" fmla="*/ 179 w 625"/>
              <a:gd name="T19" fmla="*/ 614 h 1086"/>
              <a:gd name="T20" fmla="*/ 116 w 625"/>
              <a:gd name="T21" fmla="*/ 417 h 1086"/>
              <a:gd name="T22" fmla="*/ 390 w 625"/>
              <a:gd name="T23" fmla="*/ 333 h 1086"/>
              <a:gd name="T24" fmla="*/ 171 w 625"/>
              <a:gd name="T25" fmla="*/ 319 h 1086"/>
              <a:gd name="T26" fmla="*/ 191 w 625"/>
              <a:gd name="T27" fmla="*/ 306 h 1086"/>
              <a:gd name="T28" fmla="*/ 256 w 625"/>
              <a:gd name="T29" fmla="*/ 242 h 1086"/>
              <a:gd name="T30" fmla="*/ 291 w 625"/>
              <a:gd name="T31" fmla="*/ 235 h 1086"/>
              <a:gd name="T32" fmla="*/ 450 w 625"/>
              <a:gd name="T33" fmla="*/ 222 h 1086"/>
              <a:gd name="T34" fmla="*/ 622 w 625"/>
              <a:gd name="T35" fmla="*/ 258 h 1086"/>
              <a:gd name="T36" fmla="*/ 523 w 625"/>
              <a:gd name="T37" fmla="*/ 324 h 1086"/>
              <a:gd name="T38" fmla="*/ 463 w 625"/>
              <a:gd name="T39" fmla="*/ 511 h 1086"/>
              <a:gd name="T40" fmla="*/ 387 w 625"/>
              <a:gd name="T41" fmla="*/ 687 h 1086"/>
              <a:gd name="T42" fmla="*/ 291 w 625"/>
              <a:gd name="T43" fmla="*/ 837 h 1086"/>
              <a:gd name="T44" fmla="*/ 266 w 625"/>
              <a:gd name="T45" fmla="*/ 1033 h 1086"/>
              <a:gd name="T46" fmla="*/ 42 w 625"/>
              <a:gd name="T47" fmla="*/ 1064 h 1086"/>
              <a:gd name="T48" fmla="*/ 102 w 625"/>
              <a:gd name="T49" fmla="*/ 1009 h 1086"/>
              <a:gd name="T50" fmla="*/ 60 w 625"/>
              <a:gd name="T51" fmla="*/ 994 h 1086"/>
              <a:gd name="T52" fmla="*/ 48 w 625"/>
              <a:gd name="T53" fmla="*/ 978 h 1086"/>
              <a:gd name="T54" fmla="*/ 73 w 625"/>
              <a:gd name="T55" fmla="*/ 962 h 1086"/>
              <a:gd name="T56" fmla="*/ 73 w 625"/>
              <a:gd name="T57" fmla="*/ 940 h 1086"/>
              <a:gd name="T58" fmla="*/ 92 w 625"/>
              <a:gd name="T59" fmla="*/ 892 h 1086"/>
              <a:gd name="T60" fmla="*/ 143 w 625"/>
              <a:gd name="T61" fmla="*/ 838 h 1086"/>
              <a:gd name="T62" fmla="*/ 192 w 625"/>
              <a:gd name="T63" fmla="*/ 777 h 1086"/>
              <a:gd name="T64" fmla="*/ 216 w 625"/>
              <a:gd name="T65" fmla="*/ 759 h 1086"/>
              <a:gd name="T66" fmla="*/ 155 w 625"/>
              <a:gd name="T67" fmla="*/ 747 h 1086"/>
              <a:gd name="T68" fmla="*/ 194 w 625"/>
              <a:gd name="T69" fmla="*/ 678 h 1086"/>
              <a:gd name="T70" fmla="*/ 185 w 625"/>
              <a:gd name="T71" fmla="*/ 647 h 1086"/>
              <a:gd name="T72" fmla="*/ 216 w 625"/>
              <a:gd name="T73" fmla="*/ 621 h 1086"/>
              <a:gd name="T74" fmla="*/ 265 w 625"/>
              <a:gd name="T75" fmla="*/ 570 h 1086"/>
              <a:gd name="T76" fmla="*/ 298 w 625"/>
              <a:gd name="T77" fmla="*/ 529 h 1086"/>
              <a:gd name="T78" fmla="*/ 369 w 625"/>
              <a:gd name="T79" fmla="*/ 531 h 1086"/>
              <a:gd name="T80" fmla="*/ 311 w 625"/>
              <a:gd name="T81" fmla="*/ 501 h 1086"/>
              <a:gd name="T82" fmla="*/ 341 w 625"/>
              <a:gd name="T83" fmla="*/ 430 h 1086"/>
              <a:gd name="T84" fmla="*/ 396 w 625"/>
              <a:gd name="T85" fmla="*/ 471 h 1086"/>
              <a:gd name="T86" fmla="*/ 351 w 625"/>
              <a:gd name="T87" fmla="*/ 420 h 1086"/>
              <a:gd name="T88" fmla="*/ 376 w 625"/>
              <a:gd name="T89" fmla="*/ 377 h 1086"/>
              <a:gd name="T90" fmla="*/ 332 w 625"/>
              <a:gd name="T91" fmla="*/ 383 h 1086"/>
              <a:gd name="T92" fmla="*/ 388 w 625"/>
              <a:gd name="T93" fmla="*/ 346 h 1086"/>
              <a:gd name="T94" fmla="*/ 362 w 625"/>
              <a:gd name="T95" fmla="*/ 314 h 1086"/>
              <a:gd name="T96" fmla="*/ 422 w 625"/>
              <a:gd name="T97" fmla="*/ 273 h 1086"/>
              <a:gd name="T98" fmla="*/ 470 w 625"/>
              <a:gd name="T99" fmla="*/ 361 h 1086"/>
              <a:gd name="T100" fmla="*/ 468 w 625"/>
              <a:gd name="T101" fmla="*/ 317 h 1086"/>
              <a:gd name="T102" fmla="*/ 450 w 625"/>
              <a:gd name="T103" fmla="*/ 274 h 1086"/>
              <a:gd name="T104" fmla="*/ 452 w 625"/>
              <a:gd name="T105" fmla="*/ 235 h 1086"/>
              <a:gd name="T106" fmla="*/ 546 w 625"/>
              <a:gd name="T107" fmla="*/ 218 h 1086"/>
              <a:gd name="T108" fmla="*/ 543 w 625"/>
              <a:gd name="T109" fmla="*/ 207 h 1086"/>
              <a:gd name="T110" fmla="*/ 571 w 625"/>
              <a:gd name="T111" fmla="*/ 175 h 1086"/>
              <a:gd name="T112" fmla="*/ 394 w 625"/>
              <a:gd name="T113" fmla="*/ 173 h 1086"/>
              <a:gd name="T114" fmla="*/ 426 w 625"/>
              <a:gd name="T115" fmla="*/ 225 h 1086"/>
              <a:gd name="T116" fmla="*/ 357 w 625"/>
              <a:gd name="T117" fmla="*/ 216 h 1086"/>
              <a:gd name="T118" fmla="*/ 382 w 625"/>
              <a:gd name="T119" fmla="*/ 129 h 1086"/>
              <a:gd name="T120" fmla="*/ 339 w 625"/>
              <a:gd name="T121" fmla="*/ 161 h 1086"/>
              <a:gd name="T122" fmla="*/ 340 w 625"/>
              <a:gd name="T123" fmla="*/ 106 h 1086"/>
              <a:gd name="T124" fmla="*/ 437 w 625"/>
              <a:gd name="T125" fmla="*/ 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5" h="1086">
                <a:moveTo>
                  <a:pt x="48" y="1037"/>
                </a:moveTo>
                <a:lnTo>
                  <a:pt x="48" y="1040"/>
                </a:lnTo>
                <a:lnTo>
                  <a:pt x="53" y="1038"/>
                </a:lnTo>
                <a:lnTo>
                  <a:pt x="54" y="1044"/>
                </a:lnTo>
                <a:lnTo>
                  <a:pt x="53" y="1045"/>
                </a:lnTo>
                <a:lnTo>
                  <a:pt x="50" y="1047"/>
                </a:lnTo>
                <a:lnTo>
                  <a:pt x="40" y="1051"/>
                </a:lnTo>
                <a:lnTo>
                  <a:pt x="33" y="1051"/>
                </a:lnTo>
                <a:lnTo>
                  <a:pt x="28" y="1050"/>
                </a:lnTo>
                <a:lnTo>
                  <a:pt x="27" y="1053"/>
                </a:lnTo>
                <a:lnTo>
                  <a:pt x="31" y="1055"/>
                </a:lnTo>
                <a:lnTo>
                  <a:pt x="37" y="1058"/>
                </a:lnTo>
                <a:lnTo>
                  <a:pt x="39" y="1064"/>
                </a:lnTo>
                <a:lnTo>
                  <a:pt x="37" y="1065"/>
                </a:lnTo>
                <a:lnTo>
                  <a:pt x="35" y="1063"/>
                </a:lnTo>
                <a:lnTo>
                  <a:pt x="33" y="1064"/>
                </a:lnTo>
                <a:lnTo>
                  <a:pt x="33" y="1068"/>
                </a:lnTo>
                <a:lnTo>
                  <a:pt x="28" y="1067"/>
                </a:lnTo>
                <a:lnTo>
                  <a:pt x="25" y="1063"/>
                </a:lnTo>
                <a:lnTo>
                  <a:pt x="26" y="1053"/>
                </a:lnTo>
                <a:lnTo>
                  <a:pt x="26" y="1051"/>
                </a:lnTo>
                <a:lnTo>
                  <a:pt x="25" y="1050"/>
                </a:lnTo>
                <a:lnTo>
                  <a:pt x="19" y="1049"/>
                </a:lnTo>
                <a:lnTo>
                  <a:pt x="16" y="1047"/>
                </a:lnTo>
                <a:lnTo>
                  <a:pt x="12" y="1049"/>
                </a:lnTo>
                <a:lnTo>
                  <a:pt x="7" y="1049"/>
                </a:lnTo>
                <a:lnTo>
                  <a:pt x="17" y="1037"/>
                </a:lnTo>
                <a:lnTo>
                  <a:pt x="16" y="1030"/>
                </a:lnTo>
                <a:lnTo>
                  <a:pt x="16" y="1028"/>
                </a:lnTo>
                <a:lnTo>
                  <a:pt x="13" y="1028"/>
                </a:lnTo>
                <a:lnTo>
                  <a:pt x="19" y="1024"/>
                </a:lnTo>
                <a:lnTo>
                  <a:pt x="22" y="1030"/>
                </a:lnTo>
                <a:lnTo>
                  <a:pt x="23" y="1032"/>
                </a:lnTo>
                <a:lnTo>
                  <a:pt x="21" y="1037"/>
                </a:lnTo>
                <a:lnTo>
                  <a:pt x="19" y="1038"/>
                </a:lnTo>
                <a:lnTo>
                  <a:pt x="18" y="1044"/>
                </a:lnTo>
                <a:lnTo>
                  <a:pt x="16" y="1046"/>
                </a:lnTo>
                <a:lnTo>
                  <a:pt x="17" y="1047"/>
                </a:lnTo>
                <a:lnTo>
                  <a:pt x="23" y="1045"/>
                </a:lnTo>
                <a:lnTo>
                  <a:pt x="25" y="1046"/>
                </a:lnTo>
                <a:lnTo>
                  <a:pt x="26" y="1047"/>
                </a:lnTo>
                <a:lnTo>
                  <a:pt x="27" y="1045"/>
                </a:lnTo>
                <a:lnTo>
                  <a:pt x="28" y="1045"/>
                </a:lnTo>
                <a:lnTo>
                  <a:pt x="28" y="1038"/>
                </a:lnTo>
                <a:lnTo>
                  <a:pt x="30" y="1035"/>
                </a:lnTo>
                <a:lnTo>
                  <a:pt x="33" y="1033"/>
                </a:lnTo>
                <a:lnTo>
                  <a:pt x="33" y="1022"/>
                </a:lnTo>
                <a:lnTo>
                  <a:pt x="45" y="1015"/>
                </a:lnTo>
                <a:lnTo>
                  <a:pt x="50" y="1024"/>
                </a:lnTo>
                <a:lnTo>
                  <a:pt x="51" y="1028"/>
                </a:lnTo>
                <a:lnTo>
                  <a:pt x="48" y="1037"/>
                </a:lnTo>
                <a:close/>
                <a:moveTo>
                  <a:pt x="37" y="963"/>
                </a:moveTo>
                <a:lnTo>
                  <a:pt x="28" y="964"/>
                </a:lnTo>
                <a:lnTo>
                  <a:pt x="41" y="943"/>
                </a:lnTo>
                <a:lnTo>
                  <a:pt x="37" y="963"/>
                </a:lnTo>
                <a:close/>
                <a:moveTo>
                  <a:pt x="40" y="922"/>
                </a:moveTo>
                <a:lnTo>
                  <a:pt x="37" y="922"/>
                </a:lnTo>
                <a:lnTo>
                  <a:pt x="39" y="918"/>
                </a:lnTo>
                <a:lnTo>
                  <a:pt x="40" y="915"/>
                </a:lnTo>
                <a:lnTo>
                  <a:pt x="42" y="909"/>
                </a:lnTo>
                <a:lnTo>
                  <a:pt x="42" y="908"/>
                </a:lnTo>
                <a:lnTo>
                  <a:pt x="45" y="907"/>
                </a:lnTo>
                <a:lnTo>
                  <a:pt x="46" y="909"/>
                </a:lnTo>
                <a:lnTo>
                  <a:pt x="45" y="915"/>
                </a:lnTo>
                <a:lnTo>
                  <a:pt x="44" y="918"/>
                </a:lnTo>
                <a:lnTo>
                  <a:pt x="40" y="922"/>
                </a:lnTo>
                <a:close/>
                <a:moveTo>
                  <a:pt x="27" y="906"/>
                </a:moveTo>
                <a:lnTo>
                  <a:pt x="17" y="921"/>
                </a:lnTo>
                <a:lnTo>
                  <a:pt x="16" y="920"/>
                </a:lnTo>
                <a:lnTo>
                  <a:pt x="7" y="915"/>
                </a:lnTo>
                <a:lnTo>
                  <a:pt x="0" y="912"/>
                </a:lnTo>
                <a:lnTo>
                  <a:pt x="3" y="906"/>
                </a:lnTo>
                <a:lnTo>
                  <a:pt x="8" y="893"/>
                </a:lnTo>
                <a:lnTo>
                  <a:pt x="13" y="892"/>
                </a:lnTo>
                <a:lnTo>
                  <a:pt x="27" y="894"/>
                </a:lnTo>
                <a:lnTo>
                  <a:pt x="41" y="897"/>
                </a:lnTo>
                <a:lnTo>
                  <a:pt x="39" y="903"/>
                </a:lnTo>
                <a:lnTo>
                  <a:pt x="27" y="906"/>
                </a:lnTo>
                <a:close/>
                <a:moveTo>
                  <a:pt x="63" y="907"/>
                </a:moveTo>
                <a:lnTo>
                  <a:pt x="59" y="907"/>
                </a:lnTo>
                <a:lnTo>
                  <a:pt x="59" y="903"/>
                </a:lnTo>
                <a:lnTo>
                  <a:pt x="63" y="898"/>
                </a:lnTo>
                <a:lnTo>
                  <a:pt x="67" y="897"/>
                </a:lnTo>
                <a:lnTo>
                  <a:pt x="67" y="894"/>
                </a:lnTo>
                <a:lnTo>
                  <a:pt x="71" y="890"/>
                </a:lnTo>
                <a:lnTo>
                  <a:pt x="73" y="889"/>
                </a:lnTo>
                <a:lnTo>
                  <a:pt x="72" y="892"/>
                </a:lnTo>
                <a:lnTo>
                  <a:pt x="69" y="897"/>
                </a:lnTo>
                <a:lnTo>
                  <a:pt x="67" y="900"/>
                </a:lnTo>
                <a:lnTo>
                  <a:pt x="64" y="904"/>
                </a:lnTo>
                <a:lnTo>
                  <a:pt x="63" y="907"/>
                </a:lnTo>
                <a:close/>
                <a:moveTo>
                  <a:pt x="73" y="881"/>
                </a:moveTo>
                <a:lnTo>
                  <a:pt x="68" y="885"/>
                </a:lnTo>
                <a:lnTo>
                  <a:pt x="67" y="884"/>
                </a:lnTo>
                <a:lnTo>
                  <a:pt x="71" y="879"/>
                </a:lnTo>
                <a:lnTo>
                  <a:pt x="71" y="875"/>
                </a:lnTo>
                <a:lnTo>
                  <a:pt x="74" y="872"/>
                </a:lnTo>
                <a:lnTo>
                  <a:pt x="77" y="871"/>
                </a:lnTo>
                <a:lnTo>
                  <a:pt x="78" y="870"/>
                </a:lnTo>
                <a:lnTo>
                  <a:pt x="79" y="871"/>
                </a:lnTo>
                <a:lnTo>
                  <a:pt x="78" y="872"/>
                </a:lnTo>
                <a:lnTo>
                  <a:pt x="79" y="876"/>
                </a:lnTo>
                <a:lnTo>
                  <a:pt x="76" y="881"/>
                </a:lnTo>
                <a:lnTo>
                  <a:pt x="73" y="881"/>
                </a:lnTo>
                <a:close/>
                <a:moveTo>
                  <a:pt x="72" y="865"/>
                </a:moveTo>
                <a:lnTo>
                  <a:pt x="71" y="866"/>
                </a:lnTo>
                <a:lnTo>
                  <a:pt x="69" y="860"/>
                </a:lnTo>
                <a:lnTo>
                  <a:pt x="74" y="856"/>
                </a:lnTo>
                <a:lnTo>
                  <a:pt x="79" y="852"/>
                </a:lnTo>
                <a:lnTo>
                  <a:pt x="82" y="849"/>
                </a:lnTo>
                <a:lnTo>
                  <a:pt x="85" y="849"/>
                </a:lnTo>
                <a:lnTo>
                  <a:pt x="81" y="854"/>
                </a:lnTo>
                <a:lnTo>
                  <a:pt x="79" y="858"/>
                </a:lnTo>
                <a:lnTo>
                  <a:pt x="79" y="861"/>
                </a:lnTo>
                <a:lnTo>
                  <a:pt x="76" y="863"/>
                </a:lnTo>
                <a:lnTo>
                  <a:pt x="72" y="865"/>
                </a:lnTo>
                <a:close/>
                <a:moveTo>
                  <a:pt x="31" y="849"/>
                </a:moveTo>
                <a:lnTo>
                  <a:pt x="30" y="849"/>
                </a:lnTo>
                <a:lnTo>
                  <a:pt x="31" y="846"/>
                </a:lnTo>
                <a:lnTo>
                  <a:pt x="33" y="843"/>
                </a:lnTo>
                <a:lnTo>
                  <a:pt x="35" y="846"/>
                </a:lnTo>
                <a:lnTo>
                  <a:pt x="33" y="848"/>
                </a:lnTo>
                <a:lnTo>
                  <a:pt x="31" y="849"/>
                </a:lnTo>
                <a:close/>
                <a:moveTo>
                  <a:pt x="56" y="858"/>
                </a:moveTo>
                <a:lnTo>
                  <a:pt x="56" y="862"/>
                </a:lnTo>
                <a:lnTo>
                  <a:pt x="54" y="861"/>
                </a:lnTo>
                <a:lnTo>
                  <a:pt x="54" y="856"/>
                </a:lnTo>
                <a:lnTo>
                  <a:pt x="55" y="853"/>
                </a:lnTo>
                <a:lnTo>
                  <a:pt x="56" y="848"/>
                </a:lnTo>
                <a:lnTo>
                  <a:pt x="59" y="847"/>
                </a:lnTo>
                <a:lnTo>
                  <a:pt x="62" y="843"/>
                </a:lnTo>
                <a:lnTo>
                  <a:pt x="62" y="840"/>
                </a:lnTo>
                <a:lnTo>
                  <a:pt x="62" y="838"/>
                </a:lnTo>
                <a:lnTo>
                  <a:pt x="65" y="838"/>
                </a:lnTo>
                <a:lnTo>
                  <a:pt x="68" y="839"/>
                </a:lnTo>
                <a:lnTo>
                  <a:pt x="64" y="842"/>
                </a:lnTo>
                <a:lnTo>
                  <a:pt x="62" y="848"/>
                </a:lnTo>
                <a:lnTo>
                  <a:pt x="62" y="851"/>
                </a:lnTo>
                <a:lnTo>
                  <a:pt x="58" y="853"/>
                </a:lnTo>
                <a:lnTo>
                  <a:pt x="56" y="858"/>
                </a:lnTo>
                <a:close/>
                <a:moveTo>
                  <a:pt x="55" y="816"/>
                </a:moveTo>
                <a:lnTo>
                  <a:pt x="59" y="820"/>
                </a:lnTo>
                <a:lnTo>
                  <a:pt x="64" y="819"/>
                </a:lnTo>
                <a:lnTo>
                  <a:pt x="68" y="817"/>
                </a:lnTo>
                <a:lnTo>
                  <a:pt x="69" y="819"/>
                </a:lnTo>
                <a:lnTo>
                  <a:pt x="63" y="828"/>
                </a:lnTo>
                <a:lnTo>
                  <a:pt x="59" y="833"/>
                </a:lnTo>
                <a:lnTo>
                  <a:pt x="53" y="835"/>
                </a:lnTo>
                <a:lnTo>
                  <a:pt x="53" y="831"/>
                </a:lnTo>
                <a:lnTo>
                  <a:pt x="53" y="825"/>
                </a:lnTo>
                <a:lnTo>
                  <a:pt x="50" y="816"/>
                </a:lnTo>
                <a:lnTo>
                  <a:pt x="51" y="816"/>
                </a:lnTo>
                <a:lnTo>
                  <a:pt x="55" y="816"/>
                </a:lnTo>
                <a:close/>
                <a:moveTo>
                  <a:pt x="120" y="824"/>
                </a:moveTo>
                <a:lnTo>
                  <a:pt x="111" y="828"/>
                </a:lnTo>
                <a:lnTo>
                  <a:pt x="109" y="828"/>
                </a:lnTo>
                <a:lnTo>
                  <a:pt x="100" y="831"/>
                </a:lnTo>
                <a:lnTo>
                  <a:pt x="96" y="833"/>
                </a:lnTo>
                <a:lnTo>
                  <a:pt x="91" y="840"/>
                </a:lnTo>
                <a:lnTo>
                  <a:pt x="85" y="847"/>
                </a:lnTo>
                <a:lnTo>
                  <a:pt x="82" y="848"/>
                </a:lnTo>
                <a:lnTo>
                  <a:pt x="69" y="848"/>
                </a:lnTo>
                <a:lnTo>
                  <a:pt x="68" y="847"/>
                </a:lnTo>
                <a:lnTo>
                  <a:pt x="72" y="839"/>
                </a:lnTo>
                <a:lnTo>
                  <a:pt x="78" y="838"/>
                </a:lnTo>
                <a:lnTo>
                  <a:pt x="78" y="831"/>
                </a:lnTo>
                <a:lnTo>
                  <a:pt x="91" y="817"/>
                </a:lnTo>
                <a:lnTo>
                  <a:pt x="94" y="817"/>
                </a:lnTo>
                <a:lnTo>
                  <a:pt x="96" y="819"/>
                </a:lnTo>
                <a:lnTo>
                  <a:pt x="95" y="825"/>
                </a:lnTo>
                <a:lnTo>
                  <a:pt x="99" y="824"/>
                </a:lnTo>
                <a:lnTo>
                  <a:pt x="104" y="820"/>
                </a:lnTo>
                <a:lnTo>
                  <a:pt x="109" y="819"/>
                </a:lnTo>
                <a:lnTo>
                  <a:pt x="111" y="817"/>
                </a:lnTo>
                <a:lnTo>
                  <a:pt x="122" y="815"/>
                </a:lnTo>
                <a:lnTo>
                  <a:pt x="122" y="817"/>
                </a:lnTo>
                <a:lnTo>
                  <a:pt x="120" y="824"/>
                </a:lnTo>
                <a:close/>
                <a:moveTo>
                  <a:pt x="67" y="788"/>
                </a:moveTo>
                <a:lnTo>
                  <a:pt x="62" y="788"/>
                </a:lnTo>
                <a:lnTo>
                  <a:pt x="62" y="784"/>
                </a:lnTo>
                <a:lnTo>
                  <a:pt x="64" y="779"/>
                </a:lnTo>
                <a:lnTo>
                  <a:pt x="67" y="778"/>
                </a:lnTo>
                <a:lnTo>
                  <a:pt x="68" y="779"/>
                </a:lnTo>
                <a:lnTo>
                  <a:pt x="68" y="782"/>
                </a:lnTo>
                <a:lnTo>
                  <a:pt x="67" y="783"/>
                </a:lnTo>
                <a:lnTo>
                  <a:pt x="71" y="784"/>
                </a:lnTo>
                <a:lnTo>
                  <a:pt x="67" y="788"/>
                </a:lnTo>
                <a:close/>
                <a:moveTo>
                  <a:pt x="109" y="787"/>
                </a:moveTo>
                <a:lnTo>
                  <a:pt x="102" y="787"/>
                </a:lnTo>
                <a:lnTo>
                  <a:pt x="100" y="784"/>
                </a:lnTo>
                <a:lnTo>
                  <a:pt x="102" y="780"/>
                </a:lnTo>
                <a:lnTo>
                  <a:pt x="100" y="777"/>
                </a:lnTo>
                <a:lnTo>
                  <a:pt x="105" y="775"/>
                </a:lnTo>
                <a:lnTo>
                  <a:pt x="109" y="778"/>
                </a:lnTo>
                <a:lnTo>
                  <a:pt x="108" y="779"/>
                </a:lnTo>
                <a:lnTo>
                  <a:pt x="110" y="779"/>
                </a:lnTo>
                <a:lnTo>
                  <a:pt x="111" y="780"/>
                </a:lnTo>
                <a:lnTo>
                  <a:pt x="113" y="780"/>
                </a:lnTo>
                <a:lnTo>
                  <a:pt x="114" y="784"/>
                </a:lnTo>
                <a:lnTo>
                  <a:pt x="111" y="785"/>
                </a:lnTo>
                <a:lnTo>
                  <a:pt x="109" y="787"/>
                </a:lnTo>
                <a:close/>
                <a:moveTo>
                  <a:pt x="127" y="782"/>
                </a:moveTo>
                <a:lnTo>
                  <a:pt x="123" y="783"/>
                </a:lnTo>
                <a:lnTo>
                  <a:pt x="118" y="782"/>
                </a:lnTo>
                <a:lnTo>
                  <a:pt x="122" y="778"/>
                </a:lnTo>
                <a:lnTo>
                  <a:pt x="122" y="774"/>
                </a:lnTo>
                <a:lnTo>
                  <a:pt x="125" y="771"/>
                </a:lnTo>
                <a:lnTo>
                  <a:pt x="129" y="770"/>
                </a:lnTo>
                <a:lnTo>
                  <a:pt x="131" y="780"/>
                </a:lnTo>
                <a:lnTo>
                  <a:pt x="127" y="782"/>
                </a:lnTo>
                <a:close/>
                <a:moveTo>
                  <a:pt x="91" y="766"/>
                </a:moveTo>
                <a:lnTo>
                  <a:pt x="95" y="783"/>
                </a:lnTo>
                <a:lnTo>
                  <a:pt x="87" y="789"/>
                </a:lnTo>
                <a:lnTo>
                  <a:pt x="88" y="792"/>
                </a:lnTo>
                <a:lnTo>
                  <a:pt x="91" y="791"/>
                </a:lnTo>
                <a:lnTo>
                  <a:pt x="94" y="789"/>
                </a:lnTo>
                <a:lnTo>
                  <a:pt x="95" y="800"/>
                </a:lnTo>
                <a:lnTo>
                  <a:pt x="95" y="800"/>
                </a:lnTo>
                <a:lnTo>
                  <a:pt x="90" y="803"/>
                </a:lnTo>
                <a:lnTo>
                  <a:pt x="82" y="810"/>
                </a:lnTo>
                <a:lnTo>
                  <a:pt x="63" y="815"/>
                </a:lnTo>
                <a:lnTo>
                  <a:pt x="63" y="814"/>
                </a:lnTo>
                <a:lnTo>
                  <a:pt x="62" y="810"/>
                </a:lnTo>
                <a:lnTo>
                  <a:pt x="64" y="810"/>
                </a:lnTo>
                <a:lnTo>
                  <a:pt x="74" y="806"/>
                </a:lnTo>
                <a:lnTo>
                  <a:pt x="74" y="802"/>
                </a:lnTo>
                <a:lnTo>
                  <a:pt x="67" y="802"/>
                </a:lnTo>
                <a:lnTo>
                  <a:pt x="67" y="798"/>
                </a:lnTo>
                <a:lnTo>
                  <a:pt x="77" y="794"/>
                </a:lnTo>
                <a:lnTo>
                  <a:pt x="85" y="779"/>
                </a:lnTo>
                <a:lnTo>
                  <a:pt x="77" y="782"/>
                </a:lnTo>
                <a:lnTo>
                  <a:pt x="78" y="774"/>
                </a:lnTo>
                <a:lnTo>
                  <a:pt x="91" y="766"/>
                </a:lnTo>
                <a:close/>
                <a:moveTo>
                  <a:pt x="151" y="754"/>
                </a:moveTo>
                <a:lnTo>
                  <a:pt x="145" y="757"/>
                </a:lnTo>
                <a:lnTo>
                  <a:pt x="133" y="766"/>
                </a:lnTo>
                <a:lnTo>
                  <a:pt x="128" y="768"/>
                </a:lnTo>
                <a:lnTo>
                  <a:pt x="127" y="766"/>
                </a:lnTo>
                <a:lnTo>
                  <a:pt x="127" y="765"/>
                </a:lnTo>
                <a:lnTo>
                  <a:pt x="136" y="754"/>
                </a:lnTo>
                <a:lnTo>
                  <a:pt x="138" y="754"/>
                </a:lnTo>
                <a:lnTo>
                  <a:pt x="142" y="752"/>
                </a:lnTo>
                <a:lnTo>
                  <a:pt x="151" y="754"/>
                </a:lnTo>
                <a:close/>
                <a:moveTo>
                  <a:pt x="111" y="770"/>
                </a:moveTo>
                <a:lnTo>
                  <a:pt x="102" y="761"/>
                </a:lnTo>
                <a:lnTo>
                  <a:pt x="111" y="751"/>
                </a:lnTo>
                <a:lnTo>
                  <a:pt x="116" y="748"/>
                </a:lnTo>
                <a:lnTo>
                  <a:pt x="123" y="755"/>
                </a:lnTo>
                <a:lnTo>
                  <a:pt x="122" y="764"/>
                </a:lnTo>
                <a:lnTo>
                  <a:pt x="116" y="769"/>
                </a:lnTo>
                <a:lnTo>
                  <a:pt x="111" y="770"/>
                </a:lnTo>
                <a:close/>
                <a:moveTo>
                  <a:pt x="94" y="727"/>
                </a:moveTo>
                <a:lnTo>
                  <a:pt x="87" y="731"/>
                </a:lnTo>
                <a:lnTo>
                  <a:pt x="88" y="723"/>
                </a:lnTo>
                <a:lnTo>
                  <a:pt x="94" y="727"/>
                </a:lnTo>
                <a:close/>
                <a:moveTo>
                  <a:pt x="146" y="725"/>
                </a:moveTo>
                <a:lnTo>
                  <a:pt x="136" y="729"/>
                </a:lnTo>
                <a:lnTo>
                  <a:pt x="132" y="724"/>
                </a:lnTo>
                <a:lnTo>
                  <a:pt x="136" y="719"/>
                </a:lnTo>
                <a:lnTo>
                  <a:pt x="139" y="715"/>
                </a:lnTo>
                <a:lnTo>
                  <a:pt x="143" y="715"/>
                </a:lnTo>
                <a:lnTo>
                  <a:pt x="148" y="719"/>
                </a:lnTo>
                <a:lnTo>
                  <a:pt x="146" y="725"/>
                </a:lnTo>
                <a:close/>
                <a:moveTo>
                  <a:pt x="131" y="719"/>
                </a:moveTo>
                <a:lnTo>
                  <a:pt x="129" y="725"/>
                </a:lnTo>
                <a:lnTo>
                  <a:pt x="127" y="724"/>
                </a:lnTo>
                <a:lnTo>
                  <a:pt x="125" y="723"/>
                </a:lnTo>
                <a:lnTo>
                  <a:pt x="124" y="728"/>
                </a:lnTo>
                <a:lnTo>
                  <a:pt x="120" y="731"/>
                </a:lnTo>
                <a:lnTo>
                  <a:pt x="114" y="725"/>
                </a:lnTo>
                <a:lnTo>
                  <a:pt x="120" y="718"/>
                </a:lnTo>
                <a:lnTo>
                  <a:pt x="120" y="713"/>
                </a:lnTo>
                <a:lnTo>
                  <a:pt x="127" y="710"/>
                </a:lnTo>
                <a:lnTo>
                  <a:pt x="129" y="709"/>
                </a:lnTo>
                <a:lnTo>
                  <a:pt x="133" y="708"/>
                </a:lnTo>
                <a:lnTo>
                  <a:pt x="132" y="714"/>
                </a:lnTo>
                <a:lnTo>
                  <a:pt x="131" y="719"/>
                </a:lnTo>
                <a:close/>
                <a:moveTo>
                  <a:pt x="50" y="696"/>
                </a:moveTo>
                <a:lnTo>
                  <a:pt x="48" y="700"/>
                </a:lnTo>
                <a:lnTo>
                  <a:pt x="44" y="699"/>
                </a:lnTo>
                <a:lnTo>
                  <a:pt x="40" y="696"/>
                </a:lnTo>
                <a:lnTo>
                  <a:pt x="36" y="695"/>
                </a:lnTo>
                <a:lnTo>
                  <a:pt x="36" y="691"/>
                </a:lnTo>
                <a:lnTo>
                  <a:pt x="42" y="688"/>
                </a:lnTo>
                <a:lnTo>
                  <a:pt x="49" y="691"/>
                </a:lnTo>
                <a:lnTo>
                  <a:pt x="50" y="696"/>
                </a:lnTo>
                <a:close/>
                <a:moveTo>
                  <a:pt x="125" y="691"/>
                </a:moveTo>
                <a:lnTo>
                  <a:pt x="118" y="693"/>
                </a:lnTo>
                <a:lnTo>
                  <a:pt x="116" y="691"/>
                </a:lnTo>
                <a:lnTo>
                  <a:pt x="115" y="688"/>
                </a:lnTo>
                <a:lnTo>
                  <a:pt x="116" y="687"/>
                </a:lnTo>
                <a:lnTo>
                  <a:pt x="116" y="686"/>
                </a:lnTo>
                <a:lnTo>
                  <a:pt x="123" y="682"/>
                </a:lnTo>
                <a:lnTo>
                  <a:pt x="127" y="686"/>
                </a:lnTo>
                <a:lnTo>
                  <a:pt x="125" y="688"/>
                </a:lnTo>
                <a:lnTo>
                  <a:pt x="125" y="691"/>
                </a:lnTo>
                <a:close/>
                <a:moveTo>
                  <a:pt x="106" y="681"/>
                </a:moveTo>
                <a:lnTo>
                  <a:pt x="101" y="687"/>
                </a:lnTo>
                <a:lnTo>
                  <a:pt x="97" y="685"/>
                </a:lnTo>
                <a:lnTo>
                  <a:pt x="95" y="683"/>
                </a:lnTo>
                <a:lnTo>
                  <a:pt x="99" y="681"/>
                </a:lnTo>
                <a:lnTo>
                  <a:pt x="97" y="678"/>
                </a:lnTo>
                <a:lnTo>
                  <a:pt x="97" y="677"/>
                </a:lnTo>
                <a:lnTo>
                  <a:pt x="101" y="672"/>
                </a:lnTo>
                <a:lnTo>
                  <a:pt x="105" y="674"/>
                </a:lnTo>
                <a:lnTo>
                  <a:pt x="105" y="677"/>
                </a:lnTo>
                <a:lnTo>
                  <a:pt x="106" y="681"/>
                </a:lnTo>
                <a:close/>
                <a:moveTo>
                  <a:pt x="142" y="673"/>
                </a:moveTo>
                <a:lnTo>
                  <a:pt x="138" y="676"/>
                </a:lnTo>
                <a:lnTo>
                  <a:pt x="136" y="674"/>
                </a:lnTo>
                <a:lnTo>
                  <a:pt x="136" y="670"/>
                </a:lnTo>
                <a:lnTo>
                  <a:pt x="137" y="665"/>
                </a:lnTo>
                <a:lnTo>
                  <a:pt x="141" y="663"/>
                </a:lnTo>
                <a:lnTo>
                  <a:pt x="145" y="664"/>
                </a:lnTo>
                <a:lnTo>
                  <a:pt x="142" y="673"/>
                </a:lnTo>
                <a:close/>
                <a:moveTo>
                  <a:pt x="147" y="660"/>
                </a:moveTo>
                <a:lnTo>
                  <a:pt x="143" y="660"/>
                </a:lnTo>
                <a:lnTo>
                  <a:pt x="142" y="656"/>
                </a:lnTo>
                <a:lnTo>
                  <a:pt x="142" y="651"/>
                </a:lnTo>
                <a:lnTo>
                  <a:pt x="146" y="649"/>
                </a:lnTo>
                <a:lnTo>
                  <a:pt x="147" y="654"/>
                </a:lnTo>
                <a:lnTo>
                  <a:pt x="147" y="658"/>
                </a:lnTo>
                <a:lnTo>
                  <a:pt x="147" y="660"/>
                </a:lnTo>
                <a:close/>
                <a:moveTo>
                  <a:pt x="175" y="637"/>
                </a:moveTo>
                <a:lnTo>
                  <a:pt x="166" y="637"/>
                </a:lnTo>
                <a:lnTo>
                  <a:pt x="165" y="635"/>
                </a:lnTo>
                <a:lnTo>
                  <a:pt x="173" y="628"/>
                </a:lnTo>
                <a:lnTo>
                  <a:pt x="178" y="628"/>
                </a:lnTo>
                <a:lnTo>
                  <a:pt x="180" y="631"/>
                </a:lnTo>
                <a:lnTo>
                  <a:pt x="184" y="631"/>
                </a:lnTo>
                <a:lnTo>
                  <a:pt x="188" y="631"/>
                </a:lnTo>
                <a:lnTo>
                  <a:pt x="185" y="633"/>
                </a:lnTo>
                <a:lnTo>
                  <a:pt x="184" y="636"/>
                </a:lnTo>
                <a:lnTo>
                  <a:pt x="178" y="636"/>
                </a:lnTo>
                <a:lnTo>
                  <a:pt x="175" y="637"/>
                </a:lnTo>
                <a:close/>
                <a:moveTo>
                  <a:pt x="182" y="621"/>
                </a:moveTo>
                <a:lnTo>
                  <a:pt x="173" y="623"/>
                </a:lnTo>
                <a:lnTo>
                  <a:pt x="171" y="622"/>
                </a:lnTo>
                <a:lnTo>
                  <a:pt x="174" y="616"/>
                </a:lnTo>
                <a:lnTo>
                  <a:pt x="179" y="614"/>
                </a:lnTo>
                <a:lnTo>
                  <a:pt x="182" y="613"/>
                </a:lnTo>
                <a:lnTo>
                  <a:pt x="188" y="613"/>
                </a:lnTo>
                <a:lnTo>
                  <a:pt x="189" y="613"/>
                </a:lnTo>
                <a:lnTo>
                  <a:pt x="193" y="616"/>
                </a:lnTo>
                <a:lnTo>
                  <a:pt x="193" y="619"/>
                </a:lnTo>
                <a:lnTo>
                  <a:pt x="183" y="621"/>
                </a:lnTo>
                <a:lnTo>
                  <a:pt x="182" y="621"/>
                </a:lnTo>
                <a:close/>
                <a:moveTo>
                  <a:pt x="262" y="539"/>
                </a:moveTo>
                <a:lnTo>
                  <a:pt x="257" y="547"/>
                </a:lnTo>
                <a:lnTo>
                  <a:pt x="257" y="553"/>
                </a:lnTo>
                <a:lnTo>
                  <a:pt x="257" y="568"/>
                </a:lnTo>
                <a:lnTo>
                  <a:pt x="252" y="572"/>
                </a:lnTo>
                <a:lnTo>
                  <a:pt x="249" y="561"/>
                </a:lnTo>
                <a:lnTo>
                  <a:pt x="247" y="559"/>
                </a:lnTo>
                <a:lnTo>
                  <a:pt x="239" y="554"/>
                </a:lnTo>
                <a:lnTo>
                  <a:pt x="238" y="554"/>
                </a:lnTo>
                <a:lnTo>
                  <a:pt x="239" y="553"/>
                </a:lnTo>
                <a:lnTo>
                  <a:pt x="240" y="552"/>
                </a:lnTo>
                <a:lnTo>
                  <a:pt x="240" y="550"/>
                </a:lnTo>
                <a:lnTo>
                  <a:pt x="245" y="540"/>
                </a:lnTo>
                <a:lnTo>
                  <a:pt x="248" y="541"/>
                </a:lnTo>
                <a:lnTo>
                  <a:pt x="252" y="544"/>
                </a:lnTo>
                <a:lnTo>
                  <a:pt x="261" y="534"/>
                </a:lnTo>
                <a:lnTo>
                  <a:pt x="262" y="539"/>
                </a:lnTo>
                <a:close/>
                <a:moveTo>
                  <a:pt x="63" y="444"/>
                </a:moveTo>
                <a:lnTo>
                  <a:pt x="51" y="446"/>
                </a:lnTo>
                <a:lnTo>
                  <a:pt x="53" y="442"/>
                </a:lnTo>
                <a:lnTo>
                  <a:pt x="59" y="435"/>
                </a:lnTo>
                <a:lnTo>
                  <a:pt x="63" y="440"/>
                </a:lnTo>
                <a:lnTo>
                  <a:pt x="63" y="444"/>
                </a:lnTo>
                <a:close/>
                <a:moveTo>
                  <a:pt x="119" y="400"/>
                </a:moveTo>
                <a:lnTo>
                  <a:pt x="119" y="412"/>
                </a:lnTo>
                <a:lnTo>
                  <a:pt x="119" y="416"/>
                </a:lnTo>
                <a:lnTo>
                  <a:pt x="116" y="417"/>
                </a:lnTo>
                <a:lnTo>
                  <a:pt x="114" y="411"/>
                </a:lnTo>
                <a:lnTo>
                  <a:pt x="111" y="411"/>
                </a:lnTo>
                <a:lnTo>
                  <a:pt x="110" y="411"/>
                </a:lnTo>
                <a:lnTo>
                  <a:pt x="108" y="416"/>
                </a:lnTo>
                <a:lnTo>
                  <a:pt x="101" y="417"/>
                </a:lnTo>
                <a:lnTo>
                  <a:pt x="102" y="417"/>
                </a:lnTo>
                <a:lnTo>
                  <a:pt x="102" y="410"/>
                </a:lnTo>
                <a:lnTo>
                  <a:pt x="111" y="405"/>
                </a:lnTo>
                <a:lnTo>
                  <a:pt x="119" y="400"/>
                </a:lnTo>
                <a:close/>
                <a:moveTo>
                  <a:pt x="345" y="333"/>
                </a:moveTo>
                <a:lnTo>
                  <a:pt x="345" y="342"/>
                </a:lnTo>
                <a:lnTo>
                  <a:pt x="358" y="343"/>
                </a:lnTo>
                <a:lnTo>
                  <a:pt x="359" y="343"/>
                </a:lnTo>
                <a:lnTo>
                  <a:pt x="360" y="346"/>
                </a:lnTo>
                <a:lnTo>
                  <a:pt x="351" y="350"/>
                </a:lnTo>
                <a:lnTo>
                  <a:pt x="345" y="350"/>
                </a:lnTo>
                <a:lnTo>
                  <a:pt x="341" y="348"/>
                </a:lnTo>
                <a:lnTo>
                  <a:pt x="331" y="346"/>
                </a:lnTo>
                <a:lnTo>
                  <a:pt x="331" y="345"/>
                </a:lnTo>
                <a:lnTo>
                  <a:pt x="331" y="342"/>
                </a:lnTo>
                <a:lnTo>
                  <a:pt x="331" y="336"/>
                </a:lnTo>
                <a:lnTo>
                  <a:pt x="334" y="336"/>
                </a:lnTo>
                <a:lnTo>
                  <a:pt x="339" y="337"/>
                </a:lnTo>
                <a:lnTo>
                  <a:pt x="343" y="332"/>
                </a:lnTo>
                <a:lnTo>
                  <a:pt x="345" y="333"/>
                </a:lnTo>
                <a:close/>
                <a:moveTo>
                  <a:pt x="399" y="320"/>
                </a:moveTo>
                <a:lnTo>
                  <a:pt x="403" y="323"/>
                </a:lnTo>
                <a:lnTo>
                  <a:pt x="410" y="323"/>
                </a:lnTo>
                <a:lnTo>
                  <a:pt x="415" y="332"/>
                </a:lnTo>
                <a:lnTo>
                  <a:pt x="411" y="333"/>
                </a:lnTo>
                <a:lnTo>
                  <a:pt x="400" y="325"/>
                </a:lnTo>
                <a:lnTo>
                  <a:pt x="394" y="334"/>
                </a:lnTo>
                <a:lnTo>
                  <a:pt x="392" y="334"/>
                </a:lnTo>
                <a:lnTo>
                  <a:pt x="390" y="333"/>
                </a:lnTo>
                <a:lnTo>
                  <a:pt x="381" y="331"/>
                </a:lnTo>
                <a:lnTo>
                  <a:pt x="380" y="328"/>
                </a:lnTo>
                <a:lnTo>
                  <a:pt x="387" y="325"/>
                </a:lnTo>
                <a:lnTo>
                  <a:pt x="392" y="323"/>
                </a:lnTo>
                <a:lnTo>
                  <a:pt x="395" y="322"/>
                </a:lnTo>
                <a:lnTo>
                  <a:pt x="399" y="320"/>
                </a:lnTo>
                <a:close/>
                <a:moveTo>
                  <a:pt x="164" y="333"/>
                </a:moveTo>
                <a:lnTo>
                  <a:pt x="161" y="338"/>
                </a:lnTo>
                <a:lnTo>
                  <a:pt x="157" y="338"/>
                </a:lnTo>
                <a:lnTo>
                  <a:pt x="150" y="336"/>
                </a:lnTo>
                <a:lnTo>
                  <a:pt x="156" y="341"/>
                </a:lnTo>
                <a:lnTo>
                  <a:pt x="157" y="342"/>
                </a:lnTo>
                <a:lnTo>
                  <a:pt x="152" y="351"/>
                </a:lnTo>
                <a:lnTo>
                  <a:pt x="150" y="356"/>
                </a:lnTo>
                <a:lnTo>
                  <a:pt x="145" y="356"/>
                </a:lnTo>
                <a:lnTo>
                  <a:pt x="139" y="357"/>
                </a:lnTo>
                <a:lnTo>
                  <a:pt x="138" y="361"/>
                </a:lnTo>
                <a:lnTo>
                  <a:pt x="133" y="370"/>
                </a:lnTo>
                <a:lnTo>
                  <a:pt x="128" y="364"/>
                </a:lnTo>
                <a:lnTo>
                  <a:pt x="137" y="345"/>
                </a:lnTo>
                <a:lnTo>
                  <a:pt x="136" y="337"/>
                </a:lnTo>
                <a:lnTo>
                  <a:pt x="148" y="315"/>
                </a:lnTo>
                <a:lnTo>
                  <a:pt x="157" y="297"/>
                </a:lnTo>
                <a:lnTo>
                  <a:pt x="161" y="305"/>
                </a:lnTo>
                <a:lnTo>
                  <a:pt x="160" y="314"/>
                </a:lnTo>
                <a:lnTo>
                  <a:pt x="156" y="318"/>
                </a:lnTo>
                <a:lnTo>
                  <a:pt x="160" y="320"/>
                </a:lnTo>
                <a:lnTo>
                  <a:pt x="161" y="325"/>
                </a:lnTo>
                <a:lnTo>
                  <a:pt x="164" y="332"/>
                </a:lnTo>
                <a:lnTo>
                  <a:pt x="164" y="333"/>
                </a:lnTo>
                <a:close/>
                <a:moveTo>
                  <a:pt x="182" y="319"/>
                </a:moveTo>
                <a:lnTo>
                  <a:pt x="178" y="324"/>
                </a:lnTo>
                <a:lnTo>
                  <a:pt x="171" y="325"/>
                </a:lnTo>
                <a:lnTo>
                  <a:pt x="171" y="319"/>
                </a:lnTo>
                <a:lnTo>
                  <a:pt x="165" y="324"/>
                </a:lnTo>
                <a:lnTo>
                  <a:pt x="165" y="320"/>
                </a:lnTo>
                <a:lnTo>
                  <a:pt x="166" y="310"/>
                </a:lnTo>
                <a:lnTo>
                  <a:pt x="170" y="306"/>
                </a:lnTo>
                <a:lnTo>
                  <a:pt x="170" y="301"/>
                </a:lnTo>
                <a:lnTo>
                  <a:pt x="179" y="300"/>
                </a:lnTo>
                <a:lnTo>
                  <a:pt x="179" y="296"/>
                </a:lnTo>
                <a:lnTo>
                  <a:pt x="175" y="294"/>
                </a:lnTo>
                <a:lnTo>
                  <a:pt x="178" y="286"/>
                </a:lnTo>
                <a:lnTo>
                  <a:pt x="187" y="288"/>
                </a:lnTo>
                <a:lnTo>
                  <a:pt x="185" y="295"/>
                </a:lnTo>
                <a:lnTo>
                  <a:pt x="182" y="319"/>
                </a:lnTo>
                <a:close/>
                <a:moveTo>
                  <a:pt x="244" y="258"/>
                </a:moveTo>
                <a:lnTo>
                  <a:pt x="243" y="263"/>
                </a:lnTo>
                <a:lnTo>
                  <a:pt x="249" y="259"/>
                </a:lnTo>
                <a:lnTo>
                  <a:pt x="251" y="260"/>
                </a:lnTo>
                <a:lnTo>
                  <a:pt x="254" y="267"/>
                </a:lnTo>
                <a:lnTo>
                  <a:pt x="251" y="273"/>
                </a:lnTo>
                <a:lnTo>
                  <a:pt x="226" y="286"/>
                </a:lnTo>
                <a:lnTo>
                  <a:pt x="230" y="295"/>
                </a:lnTo>
                <a:lnTo>
                  <a:pt x="229" y="296"/>
                </a:lnTo>
                <a:lnTo>
                  <a:pt x="224" y="300"/>
                </a:lnTo>
                <a:lnTo>
                  <a:pt x="215" y="299"/>
                </a:lnTo>
                <a:lnTo>
                  <a:pt x="215" y="308"/>
                </a:lnTo>
                <a:lnTo>
                  <a:pt x="214" y="308"/>
                </a:lnTo>
                <a:lnTo>
                  <a:pt x="206" y="304"/>
                </a:lnTo>
                <a:lnTo>
                  <a:pt x="205" y="297"/>
                </a:lnTo>
                <a:lnTo>
                  <a:pt x="199" y="297"/>
                </a:lnTo>
                <a:lnTo>
                  <a:pt x="202" y="304"/>
                </a:lnTo>
                <a:lnTo>
                  <a:pt x="201" y="308"/>
                </a:lnTo>
                <a:lnTo>
                  <a:pt x="199" y="311"/>
                </a:lnTo>
                <a:lnTo>
                  <a:pt x="196" y="314"/>
                </a:lnTo>
                <a:lnTo>
                  <a:pt x="193" y="311"/>
                </a:lnTo>
                <a:lnTo>
                  <a:pt x="191" y="306"/>
                </a:lnTo>
                <a:lnTo>
                  <a:pt x="192" y="296"/>
                </a:lnTo>
                <a:lnTo>
                  <a:pt x="201" y="288"/>
                </a:lnTo>
                <a:lnTo>
                  <a:pt x="198" y="287"/>
                </a:lnTo>
                <a:lnTo>
                  <a:pt x="192" y="290"/>
                </a:lnTo>
                <a:lnTo>
                  <a:pt x="196" y="273"/>
                </a:lnTo>
                <a:lnTo>
                  <a:pt x="208" y="269"/>
                </a:lnTo>
                <a:lnTo>
                  <a:pt x="207" y="265"/>
                </a:lnTo>
                <a:lnTo>
                  <a:pt x="199" y="265"/>
                </a:lnTo>
                <a:lnTo>
                  <a:pt x="196" y="260"/>
                </a:lnTo>
                <a:lnTo>
                  <a:pt x="212" y="253"/>
                </a:lnTo>
                <a:lnTo>
                  <a:pt x="220" y="267"/>
                </a:lnTo>
                <a:lnTo>
                  <a:pt x="221" y="267"/>
                </a:lnTo>
                <a:lnTo>
                  <a:pt x="226" y="265"/>
                </a:lnTo>
                <a:lnTo>
                  <a:pt x="225" y="262"/>
                </a:lnTo>
                <a:lnTo>
                  <a:pt x="220" y="256"/>
                </a:lnTo>
                <a:lnTo>
                  <a:pt x="235" y="244"/>
                </a:lnTo>
                <a:lnTo>
                  <a:pt x="242" y="246"/>
                </a:lnTo>
                <a:lnTo>
                  <a:pt x="244" y="258"/>
                </a:lnTo>
                <a:close/>
                <a:moveTo>
                  <a:pt x="258" y="246"/>
                </a:moveTo>
                <a:lnTo>
                  <a:pt x="260" y="248"/>
                </a:lnTo>
                <a:lnTo>
                  <a:pt x="265" y="248"/>
                </a:lnTo>
                <a:lnTo>
                  <a:pt x="267" y="254"/>
                </a:lnTo>
                <a:lnTo>
                  <a:pt x="266" y="262"/>
                </a:lnTo>
                <a:lnTo>
                  <a:pt x="265" y="263"/>
                </a:lnTo>
                <a:lnTo>
                  <a:pt x="261" y="264"/>
                </a:lnTo>
                <a:lnTo>
                  <a:pt x="257" y="262"/>
                </a:lnTo>
                <a:lnTo>
                  <a:pt x="257" y="260"/>
                </a:lnTo>
                <a:lnTo>
                  <a:pt x="254" y="258"/>
                </a:lnTo>
                <a:lnTo>
                  <a:pt x="256" y="253"/>
                </a:lnTo>
                <a:lnTo>
                  <a:pt x="249" y="254"/>
                </a:lnTo>
                <a:lnTo>
                  <a:pt x="248" y="248"/>
                </a:lnTo>
                <a:lnTo>
                  <a:pt x="251" y="249"/>
                </a:lnTo>
                <a:lnTo>
                  <a:pt x="249" y="244"/>
                </a:lnTo>
                <a:lnTo>
                  <a:pt x="256" y="242"/>
                </a:lnTo>
                <a:lnTo>
                  <a:pt x="258" y="246"/>
                </a:lnTo>
                <a:close/>
                <a:moveTo>
                  <a:pt x="346" y="214"/>
                </a:moveTo>
                <a:lnTo>
                  <a:pt x="337" y="233"/>
                </a:lnTo>
                <a:lnTo>
                  <a:pt x="330" y="236"/>
                </a:lnTo>
                <a:lnTo>
                  <a:pt x="328" y="242"/>
                </a:lnTo>
                <a:lnTo>
                  <a:pt x="322" y="248"/>
                </a:lnTo>
                <a:lnTo>
                  <a:pt x="309" y="258"/>
                </a:lnTo>
                <a:lnTo>
                  <a:pt x="308" y="246"/>
                </a:lnTo>
                <a:lnTo>
                  <a:pt x="308" y="248"/>
                </a:lnTo>
                <a:lnTo>
                  <a:pt x="307" y="249"/>
                </a:lnTo>
                <a:lnTo>
                  <a:pt x="300" y="262"/>
                </a:lnTo>
                <a:lnTo>
                  <a:pt x="303" y="269"/>
                </a:lnTo>
                <a:lnTo>
                  <a:pt x="300" y="272"/>
                </a:lnTo>
                <a:lnTo>
                  <a:pt x="295" y="269"/>
                </a:lnTo>
                <a:lnTo>
                  <a:pt x="294" y="268"/>
                </a:lnTo>
                <a:lnTo>
                  <a:pt x="293" y="268"/>
                </a:lnTo>
                <a:lnTo>
                  <a:pt x="291" y="267"/>
                </a:lnTo>
                <a:lnTo>
                  <a:pt x="291" y="272"/>
                </a:lnTo>
                <a:lnTo>
                  <a:pt x="285" y="278"/>
                </a:lnTo>
                <a:lnTo>
                  <a:pt x="260" y="291"/>
                </a:lnTo>
                <a:lnTo>
                  <a:pt x="258" y="286"/>
                </a:lnTo>
                <a:lnTo>
                  <a:pt x="260" y="269"/>
                </a:lnTo>
                <a:lnTo>
                  <a:pt x="260" y="268"/>
                </a:lnTo>
                <a:lnTo>
                  <a:pt x="260" y="267"/>
                </a:lnTo>
                <a:lnTo>
                  <a:pt x="268" y="265"/>
                </a:lnTo>
                <a:lnTo>
                  <a:pt x="270" y="265"/>
                </a:lnTo>
                <a:lnTo>
                  <a:pt x="270" y="260"/>
                </a:lnTo>
                <a:lnTo>
                  <a:pt x="272" y="245"/>
                </a:lnTo>
                <a:lnTo>
                  <a:pt x="276" y="242"/>
                </a:lnTo>
                <a:lnTo>
                  <a:pt x="280" y="248"/>
                </a:lnTo>
                <a:lnTo>
                  <a:pt x="285" y="242"/>
                </a:lnTo>
                <a:lnTo>
                  <a:pt x="279" y="233"/>
                </a:lnTo>
                <a:lnTo>
                  <a:pt x="286" y="228"/>
                </a:lnTo>
                <a:lnTo>
                  <a:pt x="291" y="235"/>
                </a:lnTo>
                <a:lnTo>
                  <a:pt x="294" y="232"/>
                </a:lnTo>
                <a:lnTo>
                  <a:pt x="293" y="227"/>
                </a:lnTo>
                <a:lnTo>
                  <a:pt x="293" y="226"/>
                </a:lnTo>
                <a:lnTo>
                  <a:pt x="297" y="223"/>
                </a:lnTo>
                <a:lnTo>
                  <a:pt x="298" y="223"/>
                </a:lnTo>
                <a:lnTo>
                  <a:pt x="300" y="222"/>
                </a:lnTo>
                <a:lnTo>
                  <a:pt x="302" y="223"/>
                </a:lnTo>
                <a:lnTo>
                  <a:pt x="305" y="227"/>
                </a:lnTo>
                <a:lnTo>
                  <a:pt x="308" y="222"/>
                </a:lnTo>
                <a:lnTo>
                  <a:pt x="308" y="221"/>
                </a:lnTo>
                <a:lnTo>
                  <a:pt x="313" y="219"/>
                </a:lnTo>
                <a:lnTo>
                  <a:pt x="318" y="225"/>
                </a:lnTo>
                <a:lnTo>
                  <a:pt x="320" y="226"/>
                </a:lnTo>
                <a:lnTo>
                  <a:pt x="318" y="230"/>
                </a:lnTo>
                <a:lnTo>
                  <a:pt x="323" y="231"/>
                </a:lnTo>
                <a:lnTo>
                  <a:pt x="326" y="222"/>
                </a:lnTo>
                <a:lnTo>
                  <a:pt x="326" y="221"/>
                </a:lnTo>
                <a:lnTo>
                  <a:pt x="332" y="218"/>
                </a:lnTo>
                <a:lnTo>
                  <a:pt x="341" y="213"/>
                </a:lnTo>
                <a:lnTo>
                  <a:pt x="346" y="213"/>
                </a:lnTo>
                <a:lnTo>
                  <a:pt x="346" y="214"/>
                </a:lnTo>
                <a:close/>
                <a:moveTo>
                  <a:pt x="450" y="222"/>
                </a:moveTo>
                <a:lnTo>
                  <a:pt x="437" y="230"/>
                </a:lnTo>
                <a:lnTo>
                  <a:pt x="433" y="225"/>
                </a:lnTo>
                <a:lnTo>
                  <a:pt x="443" y="200"/>
                </a:lnTo>
                <a:lnTo>
                  <a:pt x="447" y="194"/>
                </a:lnTo>
                <a:lnTo>
                  <a:pt x="457" y="190"/>
                </a:lnTo>
                <a:lnTo>
                  <a:pt x="465" y="196"/>
                </a:lnTo>
                <a:lnTo>
                  <a:pt x="464" y="200"/>
                </a:lnTo>
                <a:lnTo>
                  <a:pt x="470" y="209"/>
                </a:lnTo>
                <a:lnTo>
                  <a:pt x="464" y="222"/>
                </a:lnTo>
                <a:lnTo>
                  <a:pt x="460" y="222"/>
                </a:lnTo>
                <a:lnTo>
                  <a:pt x="451" y="222"/>
                </a:lnTo>
                <a:lnTo>
                  <a:pt x="450" y="222"/>
                </a:lnTo>
                <a:close/>
                <a:moveTo>
                  <a:pt x="305" y="184"/>
                </a:moveTo>
                <a:lnTo>
                  <a:pt x="314" y="191"/>
                </a:lnTo>
                <a:lnTo>
                  <a:pt x="322" y="189"/>
                </a:lnTo>
                <a:lnTo>
                  <a:pt x="325" y="191"/>
                </a:lnTo>
                <a:lnTo>
                  <a:pt x="326" y="191"/>
                </a:lnTo>
                <a:lnTo>
                  <a:pt x="327" y="191"/>
                </a:lnTo>
                <a:lnTo>
                  <a:pt x="331" y="194"/>
                </a:lnTo>
                <a:lnTo>
                  <a:pt x="334" y="196"/>
                </a:lnTo>
                <a:lnTo>
                  <a:pt x="327" y="200"/>
                </a:lnTo>
                <a:lnTo>
                  <a:pt x="322" y="205"/>
                </a:lnTo>
                <a:lnTo>
                  <a:pt x="316" y="207"/>
                </a:lnTo>
                <a:lnTo>
                  <a:pt x="312" y="208"/>
                </a:lnTo>
                <a:lnTo>
                  <a:pt x="308" y="208"/>
                </a:lnTo>
                <a:lnTo>
                  <a:pt x="303" y="200"/>
                </a:lnTo>
                <a:lnTo>
                  <a:pt x="297" y="193"/>
                </a:lnTo>
                <a:lnTo>
                  <a:pt x="305" y="184"/>
                </a:lnTo>
                <a:close/>
                <a:moveTo>
                  <a:pt x="617" y="184"/>
                </a:moveTo>
                <a:lnTo>
                  <a:pt x="618" y="189"/>
                </a:lnTo>
                <a:lnTo>
                  <a:pt x="618" y="196"/>
                </a:lnTo>
                <a:lnTo>
                  <a:pt x="618" y="199"/>
                </a:lnTo>
                <a:lnTo>
                  <a:pt x="618" y="200"/>
                </a:lnTo>
                <a:lnTo>
                  <a:pt x="618" y="205"/>
                </a:lnTo>
                <a:lnTo>
                  <a:pt x="617" y="208"/>
                </a:lnTo>
                <a:lnTo>
                  <a:pt x="617" y="213"/>
                </a:lnTo>
                <a:lnTo>
                  <a:pt x="617" y="214"/>
                </a:lnTo>
                <a:lnTo>
                  <a:pt x="617" y="217"/>
                </a:lnTo>
                <a:lnTo>
                  <a:pt x="617" y="218"/>
                </a:lnTo>
                <a:lnTo>
                  <a:pt x="617" y="221"/>
                </a:lnTo>
                <a:lnTo>
                  <a:pt x="618" y="228"/>
                </a:lnTo>
                <a:lnTo>
                  <a:pt x="620" y="236"/>
                </a:lnTo>
                <a:lnTo>
                  <a:pt x="621" y="245"/>
                </a:lnTo>
                <a:lnTo>
                  <a:pt x="621" y="249"/>
                </a:lnTo>
                <a:lnTo>
                  <a:pt x="622" y="255"/>
                </a:lnTo>
                <a:lnTo>
                  <a:pt x="622" y="258"/>
                </a:lnTo>
                <a:lnTo>
                  <a:pt x="623" y="259"/>
                </a:lnTo>
                <a:lnTo>
                  <a:pt x="623" y="264"/>
                </a:lnTo>
                <a:lnTo>
                  <a:pt x="625" y="272"/>
                </a:lnTo>
                <a:lnTo>
                  <a:pt x="623" y="274"/>
                </a:lnTo>
                <a:lnTo>
                  <a:pt x="622" y="278"/>
                </a:lnTo>
                <a:lnTo>
                  <a:pt x="621" y="286"/>
                </a:lnTo>
                <a:lnTo>
                  <a:pt x="617" y="292"/>
                </a:lnTo>
                <a:lnTo>
                  <a:pt x="617" y="295"/>
                </a:lnTo>
                <a:lnTo>
                  <a:pt x="617" y="297"/>
                </a:lnTo>
                <a:lnTo>
                  <a:pt x="616" y="299"/>
                </a:lnTo>
                <a:lnTo>
                  <a:pt x="615" y="304"/>
                </a:lnTo>
                <a:lnTo>
                  <a:pt x="615" y="305"/>
                </a:lnTo>
                <a:lnTo>
                  <a:pt x="613" y="309"/>
                </a:lnTo>
                <a:lnTo>
                  <a:pt x="611" y="313"/>
                </a:lnTo>
                <a:lnTo>
                  <a:pt x="609" y="318"/>
                </a:lnTo>
                <a:lnTo>
                  <a:pt x="607" y="324"/>
                </a:lnTo>
                <a:lnTo>
                  <a:pt x="604" y="329"/>
                </a:lnTo>
                <a:lnTo>
                  <a:pt x="599" y="325"/>
                </a:lnTo>
                <a:lnTo>
                  <a:pt x="594" y="322"/>
                </a:lnTo>
                <a:lnTo>
                  <a:pt x="586" y="318"/>
                </a:lnTo>
                <a:lnTo>
                  <a:pt x="583" y="314"/>
                </a:lnTo>
                <a:lnTo>
                  <a:pt x="576" y="310"/>
                </a:lnTo>
                <a:lnTo>
                  <a:pt x="571" y="308"/>
                </a:lnTo>
                <a:lnTo>
                  <a:pt x="566" y="305"/>
                </a:lnTo>
                <a:lnTo>
                  <a:pt x="561" y="302"/>
                </a:lnTo>
                <a:lnTo>
                  <a:pt x="557" y="301"/>
                </a:lnTo>
                <a:lnTo>
                  <a:pt x="553" y="299"/>
                </a:lnTo>
                <a:lnTo>
                  <a:pt x="546" y="295"/>
                </a:lnTo>
                <a:lnTo>
                  <a:pt x="543" y="300"/>
                </a:lnTo>
                <a:lnTo>
                  <a:pt x="539" y="308"/>
                </a:lnTo>
                <a:lnTo>
                  <a:pt x="537" y="313"/>
                </a:lnTo>
                <a:lnTo>
                  <a:pt x="530" y="318"/>
                </a:lnTo>
                <a:lnTo>
                  <a:pt x="525" y="322"/>
                </a:lnTo>
                <a:lnTo>
                  <a:pt x="523" y="324"/>
                </a:lnTo>
                <a:lnTo>
                  <a:pt x="517" y="329"/>
                </a:lnTo>
                <a:lnTo>
                  <a:pt x="516" y="329"/>
                </a:lnTo>
                <a:lnTo>
                  <a:pt x="514" y="332"/>
                </a:lnTo>
                <a:lnTo>
                  <a:pt x="512" y="333"/>
                </a:lnTo>
                <a:lnTo>
                  <a:pt x="505" y="340"/>
                </a:lnTo>
                <a:lnTo>
                  <a:pt x="501" y="345"/>
                </a:lnTo>
                <a:lnTo>
                  <a:pt x="496" y="348"/>
                </a:lnTo>
                <a:lnTo>
                  <a:pt x="496" y="352"/>
                </a:lnTo>
                <a:lnTo>
                  <a:pt x="494" y="360"/>
                </a:lnTo>
                <a:lnTo>
                  <a:pt x="493" y="365"/>
                </a:lnTo>
                <a:lnTo>
                  <a:pt x="492" y="370"/>
                </a:lnTo>
                <a:lnTo>
                  <a:pt x="491" y="380"/>
                </a:lnTo>
                <a:lnTo>
                  <a:pt x="489" y="384"/>
                </a:lnTo>
                <a:lnTo>
                  <a:pt x="487" y="392"/>
                </a:lnTo>
                <a:lnTo>
                  <a:pt x="486" y="398"/>
                </a:lnTo>
                <a:lnTo>
                  <a:pt x="484" y="407"/>
                </a:lnTo>
                <a:lnTo>
                  <a:pt x="482" y="414"/>
                </a:lnTo>
                <a:lnTo>
                  <a:pt x="478" y="423"/>
                </a:lnTo>
                <a:lnTo>
                  <a:pt x="475" y="428"/>
                </a:lnTo>
                <a:lnTo>
                  <a:pt x="471" y="437"/>
                </a:lnTo>
                <a:lnTo>
                  <a:pt x="468" y="442"/>
                </a:lnTo>
                <a:lnTo>
                  <a:pt x="465" y="443"/>
                </a:lnTo>
                <a:lnTo>
                  <a:pt x="457" y="444"/>
                </a:lnTo>
                <a:lnTo>
                  <a:pt x="452" y="444"/>
                </a:lnTo>
                <a:lnTo>
                  <a:pt x="445" y="447"/>
                </a:lnTo>
                <a:lnTo>
                  <a:pt x="442" y="456"/>
                </a:lnTo>
                <a:lnTo>
                  <a:pt x="440" y="461"/>
                </a:lnTo>
                <a:lnTo>
                  <a:pt x="438" y="469"/>
                </a:lnTo>
                <a:lnTo>
                  <a:pt x="445" y="479"/>
                </a:lnTo>
                <a:lnTo>
                  <a:pt x="447" y="484"/>
                </a:lnTo>
                <a:lnTo>
                  <a:pt x="450" y="489"/>
                </a:lnTo>
                <a:lnTo>
                  <a:pt x="456" y="499"/>
                </a:lnTo>
                <a:lnTo>
                  <a:pt x="459" y="503"/>
                </a:lnTo>
                <a:lnTo>
                  <a:pt x="463" y="511"/>
                </a:lnTo>
                <a:lnTo>
                  <a:pt x="465" y="517"/>
                </a:lnTo>
                <a:lnTo>
                  <a:pt x="469" y="525"/>
                </a:lnTo>
                <a:lnTo>
                  <a:pt x="469" y="531"/>
                </a:lnTo>
                <a:lnTo>
                  <a:pt x="469" y="532"/>
                </a:lnTo>
                <a:lnTo>
                  <a:pt x="469" y="536"/>
                </a:lnTo>
                <a:lnTo>
                  <a:pt x="469" y="548"/>
                </a:lnTo>
                <a:lnTo>
                  <a:pt x="469" y="550"/>
                </a:lnTo>
                <a:lnTo>
                  <a:pt x="469" y="555"/>
                </a:lnTo>
                <a:lnTo>
                  <a:pt x="469" y="559"/>
                </a:lnTo>
                <a:lnTo>
                  <a:pt x="469" y="564"/>
                </a:lnTo>
                <a:lnTo>
                  <a:pt x="466" y="566"/>
                </a:lnTo>
                <a:lnTo>
                  <a:pt x="461" y="571"/>
                </a:lnTo>
                <a:lnTo>
                  <a:pt x="459" y="573"/>
                </a:lnTo>
                <a:lnTo>
                  <a:pt x="451" y="580"/>
                </a:lnTo>
                <a:lnTo>
                  <a:pt x="446" y="586"/>
                </a:lnTo>
                <a:lnTo>
                  <a:pt x="445" y="589"/>
                </a:lnTo>
                <a:lnTo>
                  <a:pt x="440" y="594"/>
                </a:lnTo>
                <a:lnTo>
                  <a:pt x="434" y="598"/>
                </a:lnTo>
                <a:lnTo>
                  <a:pt x="432" y="608"/>
                </a:lnTo>
                <a:lnTo>
                  <a:pt x="428" y="616"/>
                </a:lnTo>
                <a:lnTo>
                  <a:pt x="426" y="621"/>
                </a:lnTo>
                <a:lnTo>
                  <a:pt x="423" y="624"/>
                </a:lnTo>
                <a:lnTo>
                  <a:pt x="419" y="632"/>
                </a:lnTo>
                <a:lnTo>
                  <a:pt x="418" y="635"/>
                </a:lnTo>
                <a:lnTo>
                  <a:pt x="414" y="642"/>
                </a:lnTo>
                <a:lnTo>
                  <a:pt x="411" y="647"/>
                </a:lnTo>
                <a:lnTo>
                  <a:pt x="409" y="650"/>
                </a:lnTo>
                <a:lnTo>
                  <a:pt x="406" y="656"/>
                </a:lnTo>
                <a:lnTo>
                  <a:pt x="404" y="659"/>
                </a:lnTo>
                <a:lnTo>
                  <a:pt x="403" y="663"/>
                </a:lnTo>
                <a:lnTo>
                  <a:pt x="399" y="672"/>
                </a:lnTo>
                <a:lnTo>
                  <a:pt x="396" y="678"/>
                </a:lnTo>
                <a:lnTo>
                  <a:pt x="390" y="685"/>
                </a:lnTo>
                <a:lnTo>
                  <a:pt x="387" y="687"/>
                </a:lnTo>
                <a:lnTo>
                  <a:pt x="386" y="688"/>
                </a:lnTo>
                <a:lnTo>
                  <a:pt x="378" y="695"/>
                </a:lnTo>
                <a:lnTo>
                  <a:pt x="377" y="697"/>
                </a:lnTo>
                <a:lnTo>
                  <a:pt x="372" y="705"/>
                </a:lnTo>
                <a:lnTo>
                  <a:pt x="372" y="709"/>
                </a:lnTo>
                <a:lnTo>
                  <a:pt x="374" y="718"/>
                </a:lnTo>
                <a:lnTo>
                  <a:pt x="377" y="728"/>
                </a:lnTo>
                <a:lnTo>
                  <a:pt x="378" y="734"/>
                </a:lnTo>
                <a:lnTo>
                  <a:pt x="380" y="739"/>
                </a:lnTo>
                <a:lnTo>
                  <a:pt x="382" y="750"/>
                </a:lnTo>
                <a:lnTo>
                  <a:pt x="382" y="755"/>
                </a:lnTo>
                <a:lnTo>
                  <a:pt x="380" y="757"/>
                </a:lnTo>
                <a:lnTo>
                  <a:pt x="377" y="759"/>
                </a:lnTo>
                <a:lnTo>
                  <a:pt x="369" y="765"/>
                </a:lnTo>
                <a:lnTo>
                  <a:pt x="365" y="768"/>
                </a:lnTo>
                <a:lnTo>
                  <a:pt x="358" y="774"/>
                </a:lnTo>
                <a:lnTo>
                  <a:pt x="354" y="777"/>
                </a:lnTo>
                <a:lnTo>
                  <a:pt x="346" y="780"/>
                </a:lnTo>
                <a:lnTo>
                  <a:pt x="339" y="787"/>
                </a:lnTo>
                <a:lnTo>
                  <a:pt x="326" y="788"/>
                </a:lnTo>
                <a:lnTo>
                  <a:pt x="321" y="789"/>
                </a:lnTo>
                <a:lnTo>
                  <a:pt x="314" y="789"/>
                </a:lnTo>
                <a:lnTo>
                  <a:pt x="309" y="791"/>
                </a:lnTo>
                <a:lnTo>
                  <a:pt x="303" y="791"/>
                </a:lnTo>
                <a:lnTo>
                  <a:pt x="295" y="792"/>
                </a:lnTo>
                <a:lnTo>
                  <a:pt x="293" y="792"/>
                </a:lnTo>
                <a:lnTo>
                  <a:pt x="285" y="792"/>
                </a:lnTo>
                <a:lnTo>
                  <a:pt x="286" y="802"/>
                </a:lnTo>
                <a:lnTo>
                  <a:pt x="288" y="811"/>
                </a:lnTo>
                <a:lnTo>
                  <a:pt x="288" y="815"/>
                </a:lnTo>
                <a:lnTo>
                  <a:pt x="289" y="820"/>
                </a:lnTo>
                <a:lnTo>
                  <a:pt x="289" y="825"/>
                </a:lnTo>
                <a:lnTo>
                  <a:pt x="290" y="833"/>
                </a:lnTo>
                <a:lnTo>
                  <a:pt x="291" y="837"/>
                </a:lnTo>
                <a:lnTo>
                  <a:pt x="291" y="843"/>
                </a:lnTo>
                <a:lnTo>
                  <a:pt x="291" y="846"/>
                </a:lnTo>
                <a:lnTo>
                  <a:pt x="291" y="849"/>
                </a:lnTo>
                <a:lnTo>
                  <a:pt x="293" y="856"/>
                </a:lnTo>
                <a:lnTo>
                  <a:pt x="294" y="860"/>
                </a:lnTo>
                <a:lnTo>
                  <a:pt x="294" y="863"/>
                </a:lnTo>
                <a:lnTo>
                  <a:pt x="297" y="871"/>
                </a:lnTo>
                <a:lnTo>
                  <a:pt x="294" y="880"/>
                </a:lnTo>
                <a:lnTo>
                  <a:pt x="291" y="886"/>
                </a:lnTo>
                <a:lnTo>
                  <a:pt x="291" y="888"/>
                </a:lnTo>
                <a:lnTo>
                  <a:pt x="290" y="892"/>
                </a:lnTo>
                <a:lnTo>
                  <a:pt x="288" y="900"/>
                </a:lnTo>
                <a:lnTo>
                  <a:pt x="286" y="904"/>
                </a:lnTo>
                <a:lnTo>
                  <a:pt x="286" y="912"/>
                </a:lnTo>
                <a:lnTo>
                  <a:pt x="285" y="922"/>
                </a:lnTo>
                <a:lnTo>
                  <a:pt x="284" y="929"/>
                </a:lnTo>
                <a:lnTo>
                  <a:pt x="282" y="936"/>
                </a:lnTo>
                <a:lnTo>
                  <a:pt x="282" y="940"/>
                </a:lnTo>
                <a:lnTo>
                  <a:pt x="282" y="944"/>
                </a:lnTo>
                <a:lnTo>
                  <a:pt x="282" y="952"/>
                </a:lnTo>
                <a:lnTo>
                  <a:pt x="282" y="961"/>
                </a:lnTo>
                <a:lnTo>
                  <a:pt x="282" y="963"/>
                </a:lnTo>
                <a:lnTo>
                  <a:pt x="282" y="963"/>
                </a:lnTo>
                <a:lnTo>
                  <a:pt x="282" y="967"/>
                </a:lnTo>
                <a:lnTo>
                  <a:pt x="282" y="969"/>
                </a:lnTo>
                <a:lnTo>
                  <a:pt x="282" y="981"/>
                </a:lnTo>
                <a:lnTo>
                  <a:pt x="282" y="987"/>
                </a:lnTo>
                <a:lnTo>
                  <a:pt x="282" y="996"/>
                </a:lnTo>
                <a:lnTo>
                  <a:pt x="280" y="1000"/>
                </a:lnTo>
                <a:lnTo>
                  <a:pt x="274" y="1008"/>
                </a:lnTo>
                <a:lnTo>
                  <a:pt x="270" y="1013"/>
                </a:lnTo>
                <a:lnTo>
                  <a:pt x="268" y="1021"/>
                </a:lnTo>
                <a:lnTo>
                  <a:pt x="267" y="1024"/>
                </a:lnTo>
                <a:lnTo>
                  <a:pt x="266" y="1033"/>
                </a:lnTo>
                <a:lnTo>
                  <a:pt x="265" y="1038"/>
                </a:lnTo>
                <a:lnTo>
                  <a:pt x="263" y="1045"/>
                </a:lnTo>
                <a:lnTo>
                  <a:pt x="248" y="1038"/>
                </a:lnTo>
                <a:lnTo>
                  <a:pt x="237" y="1044"/>
                </a:lnTo>
                <a:lnTo>
                  <a:pt x="231" y="1041"/>
                </a:lnTo>
                <a:lnTo>
                  <a:pt x="194" y="1046"/>
                </a:lnTo>
                <a:lnTo>
                  <a:pt x="191" y="1046"/>
                </a:lnTo>
                <a:lnTo>
                  <a:pt x="180" y="1044"/>
                </a:lnTo>
                <a:lnTo>
                  <a:pt x="168" y="1047"/>
                </a:lnTo>
                <a:lnTo>
                  <a:pt x="166" y="1047"/>
                </a:lnTo>
                <a:lnTo>
                  <a:pt x="164" y="1047"/>
                </a:lnTo>
                <a:lnTo>
                  <a:pt x="160" y="1046"/>
                </a:lnTo>
                <a:lnTo>
                  <a:pt x="148" y="1045"/>
                </a:lnTo>
                <a:lnTo>
                  <a:pt x="134" y="1044"/>
                </a:lnTo>
                <a:lnTo>
                  <a:pt x="131" y="1053"/>
                </a:lnTo>
                <a:lnTo>
                  <a:pt x="125" y="1054"/>
                </a:lnTo>
                <a:lnTo>
                  <a:pt x="122" y="1061"/>
                </a:lnTo>
                <a:lnTo>
                  <a:pt x="115" y="1063"/>
                </a:lnTo>
                <a:lnTo>
                  <a:pt x="119" y="1070"/>
                </a:lnTo>
                <a:lnTo>
                  <a:pt x="118" y="1074"/>
                </a:lnTo>
                <a:lnTo>
                  <a:pt x="111" y="1076"/>
                </a:lnTo>
                <a:lnTo>
                  <a:pt x="100" y="1077"/>
                </a:lnTo>
                <a:lnTo>
                  <a:pt x="99" y="1086"/>
                </a:lnTo>
                <a:lnTo>
                  <a:pt x="95" y="1082"/>
                </a:lnTo>
                <a:lnTo>
                  <a:pt x="85" y="1084"/>
                </a:lnTo>
                <a:lnTo>
                  <a:pt x="81" y="1073"/>
                </a:lnTo>
                <a:lnTo>
                  <a:pt x="72" y="1074"/>
                </a:lnTo>
                <a:lnTo>
                  <a:pt x="62" y="1070"/>
                </a:lnTo>
                <a:lnTo>
                  <a:pt x="49" y="1077"/>
                </a:lnTo>
                <a:lnTo>
                  <a:pt x="48" y="1078"/>
                </a:lnTo>
                <a:lnTo>
                  <a:pt x="39" y="1073"/>
                </a:lnTo>
                <a:lnTo>
                  <a:pt x="39" y="1069"/>
                </a:lnTo>
                <a:lnTo>
                  <a:pt x="40" y="1069"/>
                </a:lnTo>
                <a:lnTo>
                  <a:pt x="42" y="1064"/>
                </a:lnTo>
                <a:lnTo>
                  <a:pt x="42" y="1059"/>
                </a:lnTo>
                <a:lnTo>
                  <a:pt x="40" y="1055"/>
                </a:lnTo>
                <a:lnTo>
                  <a:pt x="45" y="1055"/>
                </a:lnTo>
                <a:lnTo>
                  <a:pt x="53" y="1053"/>
                </a:lnTo>
                <a:lnTo>
                  <a:pt x="60" y="1045"/>
                </a:lnTo>
                <a:lnTo>
                  <a:pt x="64" y="1050"/>
                </a:lnTo>
                <a:lnTo>
                  <a:pt x="67" y="1054"/>
                </a:lnTo>
                <a:lnTo>
                  <a:pt x="71" y="1053"/>
                </a:lnTo>
                <a:lnTo>
                  <a:pt x="72" y="1053"/>
                </a:lnTo>
                <a:lnTo>
                  <a:pt x="72" y="1049"/>
                </a:lnTo>
                <a:lnTo>
                  <a:pt x="69" y="1047"/>
                </a:lnTo>
                <a:lnTo>
                  <a:pt x="68" y="1046"/>
                </a:lnTo>
                <a:lnTo>
                  <a:pt x="64" y="1044"/>
                </a:lnTo>
                <a:lnTo>
                  <a:pt x="69" y="1041"/>
                </a:lnTo>
                <a:lnTo>
                  <a:pt x="72" y="1040"/>
                </a:lnTo>
                <a:lnTo>
                  <a:pt x="78" y="1036"/>
                </a:lnTo>
                <a:lnTo>
                  <a:pt x="85" y="1036"/>
                </a:lnTo>
                <a:lnTo>
                  <a:pt x="95" y="1026"/>
                </a:lnTo>
                <a:lnTo>
                  <a:pt x="96" y="1024"/>
                </a:lnTo>
                <a:lnTo>
                  <a:pt x="97" y="1022"/>
                </a:lnTo>
                <a:lnTo>
                  <a:pt x="101" y="1018"/>
                </a:lnTo>
                <a:lnTo>
                  <a:pt x="104" y="1015"/>
                </a:lnTo>
                <a:lnTo>
                  <a:pt x="105" y="1013"/>
                </a:lnTo>
                <a:lnTo>
                  <a:pt x="109" y="1009"/>
                </a:lnTo>
                <a:lnTo>
                  <a:pt x="110" y="1008"/>
                </a:lnTo>
                <a:lnTo>
                  <a:pt x="111" y="1007"/>
                </a:lnTo>
                <a:lnTo>
                  <a:pt x="118" y="999"/>
                </a:lnTo>
                <a:lnTo>
                  <a:pt x="122" y="995"/>
                </a:lnTo>
                <a:lnTo>
                  <a:pt x="124" y="992"/>
                </a:lnTo>
                <a:lnTo>
                  <a:pt x="123" y="989"/>
                </a:lnTo>
                <a:lnTo>
                  <a:pt x="111" y="996"/>
                </a:lnTo>
                <a:lnTo>
                  <a:pt x="111" y="998"/>
                </a:lnTo>
                <a:lnTo>
                  <a:pt x="106" y="1003"/>
                </a:lnTo>
                <a:lnTo>
                  <a:pt x="102" y="1009"/>
                </a:lnTo>
                <a:lnTo>
                  <a:pt x="95" y="1017"/>
                </a:lnTo>
                <a:lnTo>
                  <a:pt x="94" y="1021"/>
                </a:lnTo>
                <a:lnTo>
                  <a:pt x="92" y="1022"/>
                </a:lnTo>
                <a:lnTo>
                  <a:pt x="87" y="1024"/>
                </a:lnTo>
                <a:lnTo>
                  <a:pt x="74" y="1032"/>
                </a:lnTo>
                <a:lnTo>
                  <a:pt x="71" y="1033"/>
                </a:lnTo>
                <a:lnTo>
                  <a:pt x="64" y="1030"/>
                </a:lnTo>
                <a:lnTo>
                  <a:pt x="60" y="1028"/>
                </a:lnTo>
                <a:lnTo>
                  <a:pt x="63" y="1024"/>
                </a:lnTo>
                <a:lnTo>
                  <a:pt x="65" y="1022"/>
                </a:lnTo>
                <a:lnTo>
                  <a:pt x="71" y="1024"/>
                </a:lnTo>
                <a:lnTo>
                  <a:pt x="76" y="1021"/>
                </a:lnTo>
                <a:lnTo>
                  <a:pt x="73" y="1019"/>
                </a:lnTo>
                <a:lnTo>
                  <a:pt x="69" y="1018"/>
                </a:lnTo>
                <a:lnTo>
                  <a:pt x="65" y="1017"/>
                </a:lnTo>
                <a:lnTo>
                  <a:pt x="68" y="1014"/>
                </a:lnTo>
                <a:lnTo>
                  <a:pt x="65" y="1010"/>
                </a:lnTo>
                <a:lnTo>
                  <a:pt x="58" y="1013"/>
                </a:lnTo>
                <a:lnTo>
                  <a:pt x="64" y="1008"/>
                </a:lnTo>
                <a:lnTo>
                  <a:pt x="69" y="1009"/>
                </a:lnTo>
                <a:lnTo>
                  <a:pt x="72" y="1008"/>
                </a:lnTo>
                <a:lnTo>
                  <a:pt x="73" y="1008"/>
                </a:lnTo>
                <a:lnTo>
                  <a:pt x="69" y="1005"/>
                </a:lnTo>
                <a:lnTo>
                  <a:pt x="67" y="1003"/>
                </a:lnTo>
                <a:lnTo>
                  <a:pt x="63" y="1003"/>
                </a:lnTo>
                <a:lnTo>
                  <a:pt x="58" y="1004"/>
                </a:lnTo>
                <a:lnTo>
                  <a:pt x="56" y="1007"/>
                </a:lnTo>
                <a:lnTo>
                  <a:pt x="54" y="1008"/>
                </a:lnTo>
                <a:lnTo>
                  <a:pt x="50" y="1008"/>
                </a:lnTo>
                <a:lnTo>
                  <a:pt x="54" y="1001"/>
                </a:lnTo>
                <a:lnTo>
                  <a:pt x="55" y="1000"/>
                </a:lnTo>
                <a:lnTo>
                  <a:pt x="56" y="998"/>
                </a:lnTo>
                <a:lnTo>
                  <a:pt x="58" y="996"/>
                </a:lnTo>
                <a:lnTo>
                  <a:pt x="60" y="994"/>
                </a:lnTo>
                <a:lnTo>
                  <a:pt x="63" y="994"/>
                </a:lnTo>
                <a:lnTo>
                  <a:pt x="67" y="994"/>
                </a:lnTo>
                <a:lnTo>
                  <a:pt x="68" y="991"/>
                </a:lnTo>
                <a:lnTo>
                  <a:pt x="69" y="990"/>
                </a:lnTo>
                <a:lnTo>
                  <a:pt x="69" y="989"/>
                </a:lnTo>
                <a:lnTo>
                  <a:pt x="65" y="987"/>
                </a:lnTo>
                <a:lnTo>
                  <a:pt x="69" y="981"/>
                </a:lnTo>
                <a:lnTo>
                  <a:pt x="71" y="981"/>
                </a:lnTo>
                <a:lnTo>
                  <a:pt x="73" y="978"/>
                </a:lnTo>
                <a:lnTo>
                  <a:pt x="69" y="977"/>
                </a:lnTo>
                <a:lnTo>
                  <a:pt x="68" y="977"/>
                </a:lnTo>
                <a:lnTo>
                  <a:pt x="64" y="980"/>
                </a:lnTo>
                <a:lnTo>
                  <a:pt x="64" y="981"/>
                </a:lnTo>
                <a:lnTo>
                  <a:pt x="64" y="981"/>
                </a:lnTo>
                <a:lnTo>
                  <a:pt x="59" y="989"/>
                </a:lnTo>
                <a:lnTo>
                  <a:pt x="58" y="989"/>
                </a:lnTo>
                <a:lnTo>
                  <a:pt x="53" y="990"/>
                </a:lnTo>
                <a:lnTo>
                  <a:pt x="48" y="986"/>
                </a:lnTo>
                <a:lnTo>
                  <a:pt x="49" y="996"/>
                </a:lnTo>
                <a:lnTo>
                  <a:pt x="48" y="1001"/>
                </a:lnTo>
                <a:lnTo>
                  <a:pt x="46" y="1001"/>
                </a:lnTo>
                <a:lnTo>
                  <a:pt x="41" y="1007"/>
                </a:lnTo>
                <a:lnTo>
                  <a:pt x="40" y="1008"/>
                </a:lnTo>
                <a:lnTo>
                  <a:pt x="31" y="1013"/>
                </a:lnTo>
                <a:lnTo>
                  <a:pt x="31" y="1010"/>
                </a:lnTo>
                <a:lnTo>
                  <a:pt x="31" y="1008"/>
                </a:lnTo>
                <a:lnTo>
                  <a:pt x="37" y="994"/>
                </a:lnTo>
                <a:lnTo>
                  <a:pt x="33" y="992"/>
                </a:lnTo>
                <a:lnTo>
                  <a:pt x="35" y="989"/>
                </a:lnTo>
                <a:lnTo>
                  <a:pt x="37" y="984"/>
                </a:lnTo>
                <a:lnTo>
                  <a:pt x="39" y="976"/>
                </a:lnTo>
                <a:lnTo>
                  <a:pt x="40" y="976"/>
                </a:lnTo>
                <a:lnTo>
                  <a:pt x="45" y="977"/>
                </a:lnTo>
                <a:lnTo>
                  <a:pt x="48" y="978"/>
                </a:lnTo>
                <a:lnTo>
                  <a:pt x="53" y="973"/>
                </a:lnTo>
                <a:lnTo>
                  <a:pt x="49" y="973"/>
                </a:lnTo>
                <a:lnTo>
                  <a:pt x="48" y="973"/>
                </a:lnTo>
                <a:lnTo>
                  <a:pt x="44" y="973"/>
                </a:lnTo>
                <a:lnTo>
                  <a:pt x="41" y="973"/>
                </a:lnTo>
                <a:lnTo>
                  <a:pt x="44" y="966"/>
                </a:lnTo>
                <a:lnTo>
                  <a:pt x="53" y="959"/>
                </a:lnTo>
                <a:lnTo>
                  <a:pt x="62" y="954"/>
                </a:lnTo>
                <a:lnTo>
                  <a:pt x="62" y="953"/>
                </a:lnTo>
                <a:lnTo>
                  <a:pt x="62" y="949"/>
                </a:lnTo>
                <a:lnTo>
                  <a:pt x="56" y="948"/>
                </a:lnTo>
                <a:lnTo>
                  <a:pt x="50" y="954"/>
                </a:lnTo>
                <a:lnTo>
                  <a:pt x="45" y="959"/>
                </a:lnTo>
                <a:lnTo>
                  <a:pt x="44" y="961"/>
                </a:lnTo>
                <a:lnTo>
                  <a:pt x="45" y="952"/>
                </a:lnTo>
                <a:lnTo>
                  <a:pt x="50" y="944"/>
                </a:lnTo>
                <a:lnTo>
                  <a:pt x="53" y="939"/>
                </a:lnTo>
                <a:lnTo>
                  <a:pt x="53" y="932"/>
                </a:lnTo>
                <a:lnTo>
                  <a:pt x="53" y="930"/>
                </a:lnTo>
                <a:lnTo>
                  <a:pt x="55" y="923"/>
                </a:lnTo>
                <a:lnTo>
                  <a:pt x="58" y="925"/>
                </a:lnTo>
                <a:lnTo>
                  <a:pt x="60" y="927"/>
                </a:lnTo>
                <a:lnTo>
                  <a:pt x="60" y="929"/>
                </a:lnTo>
                <a:lnTo>
                  <a:pt x="59" y="935"/>
                </a:lnTo>
                <a:lnTo>
                  <a:pt x="65" y="941"/>
                </a:lnTo>
                <a:lnTo>
                  <a:pt x="72" y="952"/>
                </a:lnTo>
                <a:lnTo>
                  <a:pt x="69" y="959"/>
                </a:lnTo>
                <a:lnTo>
                  <a:pt x="73" y="967"/>
                </a:lnTo>
                <a:lnTo>
                  <a:pt x="74" y="969"/>
                </a:lnTo>
                <a:lnTo>
                  <a:pt x="76" y="973"/>
                </a:lnTo>
                <a:lnTo>
                  <a:pt x="79" y="976"/>
                </a:lnTo>
                <a:lnTo>
                  <a:pt x="78" y="971"/>
                </a:lnTo>
                <a:lnTo>
                  <a:pt x="78" y="967"/>
                </a:lnTo>
                <a:lnTo>
                  <a:pt x="73" y="962"/>
                </a:lnTo>
                <a:lnTo>
                  <a:pt x="74" y="961"/>
                </a:lnTo>
                <a:lnTo>
                  <a:pt x="77" y="958"/>
                </a:lnTo>
                <a:lnTo>
                  <a:pt x="82" y="959"/>
                </a:lnTo>
                <a:lnTo>
                  <a:pt x="82" y="967"/>
                </a:lnTo>
                <a:lnTo>
                  <a:pt x="87" y="963"/>
                </a:lnTo>
                <a:lnTo>
                  <a:pt x="91" y="972"/>
                </a:lnTo>
                <a:lnTo>
                  <a:pt x="95" y="973"/>
                </a:lnTo>
                <a:lnTo>
                  <a:pt x="95" y="971"/>
                </a:lnTo>
                <a:lnTo>
                  <a:pt x="95" y="968"/>
                </a:lnTo>
                <a:lnTo>
                  <a:pt x="90" y="962"/>
                </a:lnTo>
                <a:lnTo>
                  <a:pt x="92" y="959"/>
                </a:lnTo>
                <a:lnTo>
                  <a:pt x="101" y="958"/>
                </a:lnTo>
                <a:lnTo>
                  <a:pt x="104" y="957"/>
                </a:lnTo>
                <a:lnTo>
                  <a:pt x="104" y="954"/>
                </a:lnTo>
                <a:lnTo>
                  <a:pt x="101" y="954"/>
                </a:lnTo>
                <a:lnTo>
                  <a:pt x="91" y="955"/>
                </a:lnTo>
                <a:lnTo>
                  <a:pt x="90" y="953"/>
                </a:lnTo>
                <a:lnTo>
                  <a:pt x="88" y="950"/>
                </a:lnTo>
                <a:lnTo>
                  <a:pt x="87" y="950"/>
                </a:lnTo>
                <a:lnTo>
                  <a:pt x="86" y="948"/>
                </a:lnTo>
                <a:lnTo>
                  <a:pt x="83" y="944"/>
                </a:lnTo>
                <a:lnTo>
                  <a:pt x="88" y="943"/>
                </a:lnTo>
                <a:lnTo>
                  <a:pt x="91" y="939"/>
                </a:lnTo>
                <a:lnTo>
                  <a:pt x="91" y="938"/>
                </a:lnTo>
                <a:lnTo>
                  <a:pt x="88" y="936"/>
                </a:lnTo>
                <a:lnTo>
                  <a:pt x="85" y="935"/>
                </a:lnTo>
                <a:lnTo>
                  <a:pt x="85" y="932"/>
                </a:lnTo>
                <a:lnTo>
                  <a:pt x="85" y="925"/>
                </a:lnTo>
                <a:lnTo>
                  <a:pt x="82" y="932"/>
                </a:lnTo>
                <a:lnTo>
                  <a:pt x="82" y="934"/>
                </a:lnTo>
                <a:lnTo>
                  <a:pt x="82" y="940"/>
                </a:lnTo>
                <a:lnTo>
                  <a:pt x="78" y="941"/>
                </a:lnTo>
                <a:lnTo>
                  <a:pt x="76" y="941"/>
                </a:lnTo>
                <a:lnTo>
                  <a:pt x="73" y="940"/>
                </a:lnTo>
                <a:lnTo>
                  <a:pt x="73" y="939"/>
                </a:lnTo>
                <a:lnTo>
                  <a:pt x="78" y="934"/>
                </a:lnTo>
                <a:lnTo>
                  <a:pt x="74" y="935"/>
                </a:lnTo>
                <a:lnTo>
                  <a:pt x="71" y="936"/>
                </a:lnTo>
                <a:lnTo>
                  <a:pt x="67" y="932"/>
                </a:lnTo>
                <a:lnTo>
                  <a:pt x="67" y="930"/>
                </a:lnTo>
                <a:lnTo>
                  <a:pt x="67" y="927"/>
                </a:lnTo>
                <a:lnTo>
                  <a:pt x="67" y="926"/>
                </a:lnTo>
                <a:lnTo>
                  <a:pt x="65" y="923"/>
                </a:lnTo>
                <a:lnTo>
                  <a:pt x="64" y="918"/>
                </a:lnTo>
                <a:lnTo>
                  <a:pt x="64" y="911"/>
                </a:lnTo>
                <a:lnTo>
                  <a:pt x="69" y="902"/>
                </a:lnTo>
                <a:lnTo>
                  <a:pt x="74" y="894"/>
                </a:lnTo>
                <a:lnTo>
                  <a:pt x="76" y="893"/>
                </a:lnTo>
                <a:lnTo>
                  <a:pt x="81" y="889"/>
                </a:lnTo>
                <a:lnTo>
                  <a:pt x="88" y="898"/>
                </a:lnTo>
                <a:lnTo>
                  <a:pt x="88" y="899"/>
                </a:lnTo>
                <a:lnTo>
                  <a:pt x="90" y="902"/>
                </a:lnTo>
                <a:lnTo>
                  <a:pt x="91" y="907"/>
                </a:lnTo>
                <a:lnTo>
                  <a:pt x="92" y="908"/>
                </a:lnTo>
                <a:lnTo>
                  <a:pt x="94" y="911"/>
                </a:lnTo>
                <a:lnTo>
                  <a:pt x="99" y="912"/>
                </a:lnTo>
                <a:lnTo>
                  <a:pt x="100" y="913"/>
                </a:lnTo>
                <a:lnTo>
                  <a:pt x="104" y="922"/>
                </a:lnTo>
                <a:lnTo>
                  <a:pt x="111" y="921"/>
                </a:lnTo>
                <a:lnTo>
                  <a:pt x="106" y="916"/>
                </a:lnTo>
                <a:lnTo>
                  <a:pt x="108" y="911"/>
                </a:lnTo>
                <a:lnTo>
                  <a:pt x="101" y="908"/>
                </a:lnTo>
                <a:lnTo>
                  <a:pt x="99" y="907"/>
                </a:lnTo>
                <a:lnTo>
                  <a:pt x="95" y="906"/>
                </a:lnTo>
                <a:lnTo>
                  <a:pt x="96" y="904"/>
                </a:lnTo>
                <a:lnTo>
                  <a:pt x="96" y="899"/>
                </a:lnTo>
                <a:lnTo>
                  <a:pt x="96" y="898"/>
                </a:lnTo>
                <a:lnTo>
                  <a:pt x="92" y="892"/>
                </a:lnTo>
                <a:lnTo>
                  <a:pt x="85" y="883"/>
                </a:lnTo>
                <a:lnTo>
                  <a:pt x="90" y="876"/>
                </a:lnTo>
                <a:lnTo>
                  <a:pt x="92" y="874"/>
                </a:lnTo>
                <a:lnTo>
                  <a:pt x="95" y="870"/>
                </a:lnTo>
                <a:lnTo>
                  <a:pt x="99" y="876"/>
                </a:lnTo>
                <a:lnTo>
                  <a:pt x="100" y="877"/>
                </a:lnTo>
                <a:lnTo>
                  <a:pt x="102" y="879"/>
                </a:lnTo>
                <a:lnTo>
                  <a:pt x="101" y="876"/>
                </a:lnTo>
                <a:lnTo>
                  <a:pt x="100" y="872"/>
                </a:lnTo>
                <a:lnTo>
                  <a:pt x="101" y="866"/>
                </a:lnTo>
                <a:lnTo>
                  <a:pt x="100" y="861"/>
                </a:lnTo>
                <a:lnTo>
                  <a:pt x="96" y="865"/>
                </a:lnTo>
                <a:lnTo>
                  <a:pt x="95" y="865"/>
                </a:lnTo>
                <a:lnTo>
                  <a:pt x="92" y="865"/>
                </a:lnTo>
                <a:lnTo>
                  <a:pt x="95" y="858"/>
                </a:lnTo>
                <a:lnTo>
                  <a:pt x="96" y="851"/>
                </a:lnTo>
                <a:lnTo>
                  <a:pt x="99" y="844"/>
                </a:lnTo>
                <a:lnTo>
                  <a:pt x="99" y="842"/>
                </a:lnTo>
                <a:lnTo>
                  <a:pt x="105" y="838"/>
                </a:lnTo>
                <a:lnTo>
                  <a:pt x="106" y="837"/>
                </a:lnTo>
                <a:lnTo>
                  <a:pt x="111" y="831"/>
                </a:lnTo>
                <a:lnTo>
                  <a:pt x="114" y="830"/>
                </a:lnTo>
                <a:lnTo>
                  <a:pt x="119" y="834"/>
                </a:lnTo>
                <a:lnTo>
                  <a:pt x="127" y="840"/>
                </a:lnTo>
                <a:lnTo>
                  <a:pt x="134" y="844"/>
                </a:lnTo>
                <a:lnTo>
                  <a:pt x="136" y="844"/>
                </a:lnTo>
                <a:lnTo>
                  <a:pt x="141" y="849"/>
                </a:lnTo>
                <a:lnTo>
                  <a:pt x="143" y="853"/>
                </a:lnTo>
                <a:lnTo>
                  <a:pt x="146" y="858"/>
                </a:lnTo>
                <a:lnTo>
                  <a:pt x="150" y="867"/>
                </a:lnTo>
                <a:lnTo>
                  <a:pt x="151" y="857"/>
                </a:lnTo>
                <a:lnTo>
                  <a:pt x="150" y="847"/>
                </a:lnTo>
                <a:lnTo>
                  <a:pt x="146" y="840"/>
                </a:lnTo>
                <a:lnTo>
                  <a:pt x="143" y="838"/>
                </a:lnTo>
                <a:lnTo>
                  <a:pt x="134" y="837"/>
                </a:lnTo>
                <a:lnTo>
                  <a:pt x="133" y="834"/>
                </a:lnTo>
                <a:lnTo>
                  <a:pt x="127" y="830"/>
                </a:lnTo>
                <a:lnTo>
                  <a:pt x="125" y="829"/>
                </a:lnTo>
                <a:lnTo>
                  <a:pt x="124" y="828"/>
                </a:lnTo>
                <a:lnTo>
                  <a:pt x="128" y="823"/>
                </a:lnTo>
                <a:lnTo>
                  <a:pt x="128" y="819"/>
                </a:lnTo>
                <a:lnTo>
                  <a:pt x="129" y="814"/>
                </a:lnTo>
                <a:lnTo>
                  <a:pt x="128" y="810"/>
                </a:lnTo>
                <a:lnTo>
                  <a:pt x="137" y="806"/>
                </a:lnTo>
                <a:lnTo>
                  <a:pt x="133" y="805"/>
                </a:lnTo>
                <a:lnTo>
                  <a:pt x="125" y="808"/>
                </a:lnTo>
                <a:lnTo>
                  <a:pt x="116" y="811"/>
                </a:lnTo>
                <a:lnTo>
                  <a:pt x="111" y="811"/>
                </a:lnTo>
                <a:lnTo>
                  <a:pt x="105" y="811"/>
                </a:lnTo>
                <a:lnTo>
                  <a:pt x="104" y="810"/>
                </a:lnTo>
                <a:lnTo>
                  <a:pt x="99" y="811"/>
                </a:lnTo>
                <a:lnTo>
                  <a:pt x="102" y="803"/>
                </a:lnTo>
                <a:lnTo>
                  <a:pt x="111" y="794"/>
                </a:lnTo>
                <a:lnTo>
                  <a:pt x="114" y="793"/>
                </a:lnTo>
                <a:lnTo>
                  <a:pt x="128" y="785"/>
                </a:lnTo>
                <a:lnTo>
                  <a:pt x="131" y="785"/>
                </a:lnTo>
                <a:lnTo>
                  <a:pt x="141" y="783"/>
                </a:lnTo>
                <a:lnTo>
                  <a:pt x="146" y="782"/>
                </a:lnTo>
                <a:lnTo>
                  <a:pt x="159" y="775"/>
                </a:lnTo>
                <a:lnTo>
                  <a:pt x="169" y="770"/>
                </a:lnTo>
                <a:lnTo>
                  <a:pt x="183" y="768"/>
                </a:lnTo>
                <a:lnTo>
                  <a:pt x="187" y="768"/>
                </a:lnTo>
                <a:lnTo>
                  <a:pt x="189" y="768"/>
                </a:lnTo>
                <a:lnTo>
                  <a:pt x="189" y="771"/>
                </a:lnTo>
                <a:lnTo>
                  <a:pt x="185" y="774"/>
                </a:lnTo>
                <a:lnTo>
                  <a:pt x="184" y="778"/>
                </a:lnTo>
                <a:lnTo>
                  <a:pt x="188" y="778"/>
                </a:lnTo>
                <a:lnTo>
                  <a:pt x="192" y="777"/>
                </a:lnTo>
                <a:lnTo>
                  <a:pt x="191" y="780"/>
                </a:lnTo>
                <a:lnTo>
                  <a:pt x="191" y="783"/>
                </a:lnTo>
                <a:lnTo>
                  <a:pt x="187" y="791"/>
                </a:lnTo>
                <a:lnTo>
                  <a:pt x="188" y="797"/>
                </a:lnTo>
                <a:lnTo>
                  <a:pt x="196" y="785"/>
                </a:lnTo>
                <a:lnTo>
                  <a:pt x="202" y="784"/>
                </a:lnTo>
                <a:lnTo>
                  <a:pt x="205" y="784"/>
                </a:lnTo>
                <a:lnTo>
                  <a:pt x="211" y="784"/>
                </a:lnTo>
                <a:lnTo>
                  <a:pt x="212" y="785"/>
                </a:lnTo>
                <a:lnTo>
                  <a:pt x="214" y="787"/>
                </a:lnTo>
                <a:lnTo>
                  <a:pt x="214" y="788"/>
                </a:lnTo>
                <a:lnTo>
                  <a:pt x="216" y="787"/>
                </a:lnTo>
                <a:lnTo>
                  <a:pt x="219" y="784"/>
                </a:lnTo>
                <a:lnTo>
                  <a:pt x="215" y="779"/>
                </a:lnTo>
                <a:lnTo>
                  <a:pt x="207" y="778"/>
                </a:lnTo>
                <a:lnTo>
                  <a:pt x="201" y="779"/>
                </a:lnTo>
                <a:lnTo>
                  <a:pt x="198" y="773"/>
                </a:lnTo>
                <a:lnTo>
                  <a:pt x="196" y="766"/>
                </a:lnTo>
                <a:lnTo>
                  <a:pt x="201" y="765"/>
                </a:lnTo>
                <a:lnTo>
                  <a:pt x="208" y="764"/>
                </a:lnTo>
                <a:lnTo>
                  <a:pt x="214" y="765"/>
                </a:lnTo>
                <a:lnTo>
                  <a:pt x="214" y="771"/>
                </a:lnTo>
                <a:lnTo>
                  <a:pt x="221" y="770"/>
                </a:lnTo>
                <a:lnTo>
                  <a:pt x="222" y="769"/>
                </a:lnTo>
                <a:lnTo>
                  <a:pt x="231" y="765"/>
                </a:lnTo>
                <a:lnTo>
                  <a:pt x="234" y="757"/>
                </a:lnTo>
                <a:lnTo>
                  <a:pt x="248" y="748"/>
                </a:lnTo>
                <a:lnTo>
                  <a:pt x="249" y="745"/>
                </a:lnTo>
                <a:lnTo>
                  <a:pt x="249" y="743"/>
                </a:lnTo>
                <a:lnTo>
                  <a:pt x="248" y="741"/>
                </a:lnTo>
                <a:lnTo>
                  <a:pt x="240" y="746"/>
                </a:lnTo>
                <a:lnTo>
                  <a:pt x="229" y="748"/>
                </a:lnTo>
                <a:lnTo>
                  <a:pt x="224" y="755"/>
                </a:lnTo>
                <a:lnTo>
                  <a:pt x="216" y="759"/>
                </a:lnTo>
                <a:lnTo>
                  <a:pt x="210" y="755"/>
                </a:lnTo>
                <a:lnTo>
                  <a:pt x="208" y="756"/>
                </a:lnTo>
                <a:lnTo>
                  <a:pt x="206" y="757"/>
                </a:lnTo>
                <a:lnTo>
                  <a:pt x="197" y="764"/>
                </a:lnTo>
                <a:lnTo>
                  <a:pt x="192" y="761"/>
                </a:lnTo>
                <a:lnTo>
                  <a:pt x="198" y="751"/>
                </a:lnTo>
                <a:lnTo>
                  <a:pt x="191" y="751"/>
                </a:lnTo>
                <a:lnTo>
                  <a:pt x="183" y="760"/>
                </a:lnTo>
                <a:lnTo>
                  <a:pt x="180" y="761"/>
                </a:lnTo>
                <a:lnTo>
                  <a:pt x="173" y="764"/>
                </a:lnTo>
                <a:lnTo>
                  <a:pt x="166" y="760"/>
                </a:lnTo>
                <a:lnTo>
                  <a:pt x="165" y="761"/>
                </a:lnTo>
                <a:lnTo>
                  <a:pt x="159" y="765"/>
                </a:lnTo>
                <a:lnTo>
                  <a:pt x="152" y="773"/>
                </a:lnTo>
                <a:lnTo>
                  <a:pt x="146" y="775"/>
                </a:lnTo>
                <a:lnTo>
                  <a:pt x="141" y="778"/>
                </a:lnTo>
                <a:lnTo>
                  <a:pt x="136" y="777"/>
                </a:lnTo>
                <a:lnTo>
                  <a:pt x="134" y="774"/>
                </a:lnTo>
                <a:lnTo>
                  <a:pt x="134" y="773"/>
                </a:lnTo>
                <a:lnTo>
                  <a:pt x="145" y="765"/>
                </a:lnTo>
                <a:lnTo>
                  <a:pt x="151" y="760"/>
                </a:lnTo>
                <a:lnTo>
                  <a:pt x="157" y="756"/>
                </a:lnTo>
                <a:lnTo>
                  <a:pt x="164" y="752"/>
                </a:lnTo>
                <a:lnTo>
                  <a:pt x="169" y="750"/>
                </a:lnTo>
                <a:lnTo>
                  <a:pt x="183" y="748"/>
                </a:lnTo>
                <a:lnTo>
                  <a:pt x="189" y="748"/>
                </a:lnTo>
                <a:lnTo>
                  <a:pt x="191" y="747"/>
                </a:lnTo>
                <a:lnTo>
                  <a:pt x="183" y="745"/>
                </a:lnTo>
                <a:lnTo>
                  <a:pt x="183" y="741"/>
                </a:lnTo>
                <a:lnTo>
                  <a:pt x="180" y="737"/>
                </a:lnTo>
                <a:lnTo>
                  <a:pt x="174" y="741"/>
                </a:lnTo>
                <a:lnTo>
                  <a:pt x="170" y="743"/>
                </a:lnTo>
                <a:lnTo>
                  <a:pt x="159" y="746"/>
                </a:lnTo>
                <a:lnTo>
                  <a:pt x="155" y="747"/>
                </a:lnTo>
                <a:lnTo>
                  <a:pt x="151" y="748"/>
                </a:lnTo>
                <a:lnTo>
                  <a:pt x="150" y="742"/>
                </a:lnTo>
                <a:lnTo>
                  <a:pt x="143" y="745"/>
                </a:lnTo>
                <a:lnTo>
                  <a:pt x="134" y="739"/>
                </a:lnTo>
                <a:lnTo>
                  <a:pt x="137" y="733"/>
                </a:lnTo>
                <a:lnTo>
                  <a:pt x="151" y="725"/>
                </a:lnTo>
                <a:lnTo>
                  <a:pt x="152" y="719"/>
                </a:lnTo>
                <a:lnTo>
                  <a:pt x="151" y="715"/>
                </a:lnTo>
                <a:lnTo>
                  <a:pt x="145" y="709"/>
                </a:lnTo>
                <a:lnTo>
                  <a:pt x="152" y="709"/>
                </a:lnTo>
                <a:lnTo>
                  <a:pt x="146" y="701"/>
                </a:lnTo>
                <a:lnTo>
                  <a:pt x="139" y="697"/>
                </a:lnTo>
                <a:lnTo>
                  <a:pt x="133" y="693"/>
                </a:lnTo>
                <a:lnTo>
                  <a:pt x="137" y="691"/>
                </a:lnTo>
                <a:lnTo>
                  <a:pt x="138" y="691"/>
                </a:lnTo>
                <a:lnTo>
                  <a:pt x="147" y="687"/>
                </a:lnTo>
                <a:lnTo>
                  <a:pt x="152" y="692"/>
                </a:lnTo>
                <a:lnTo>
                  <a:pt x="155" y="696"/>
                </a:lnTo>
                <a:lnTo>
                  <a:pt x="157" y="701"/>
                </a:lnTo>
                <a:lnTo>
                  <a:pt x="160" y="705"/>
                </a:lnTo>
                <a:lnTo>
                  <a:pt x="157" y="713"/>
                </a:lnTo>
                <a:lnTo>
                  <a:pt x="165" y="713"/>
                </a:lnTo>
                <a:lnTo>
                  <a:pt x="178" y="709"/>
                </a:lnTo>
                <a:lnTo>
                  <a:pt x="175" y="708"/>
                </a:lnTo>
                <a:lnTo>
                  <a:pt x="165" y="704"/>
                </a:lnTo>
                <a:lnTo>
                  <a:pt x="166" y="697"/>
                </a:lnTo>
                <a:lnTo>
                  <a:pt x="162" y="692"/>
                </a:lnTo>
                <a:lnTo>
                  <a:pt x="175" y="691"/>
                </a:lnTo>
                <a:lnTo>
                  <a:pt x="185" y="688"/>
                </a:lnTo>
                <a:lnTo>
                  <a:pt x="201" y="696"/>
                </a:lnTo>
                <a:lnTo>
                  <a:pt x="201" y="691"/>
                </a:lnTo>
                <a:lnTo>
                  <a:pt x="191" y="686"/>
                </a:lnTo>
                <a:lnTo>
                  <a:pt x="187" y="685"/>
                </a:lnTo>
                <a:lnTo>
                  <a:pt x="194" y="678"/>
                </a:lnTo>
                <a:lnTo>
                  <a:pt x="202" y="676"/>
                </a:lnTo>
                <a:lnTo>
                  <a:pt x="211" y="677"/>
                </a:lnTo>
                <a:lnTo>
                  <a:pt x="208" y="673"/>
                </a:lnTo>
                <a:lnTo>
                  <a:pt x="201" y="670"/>
                </a:lnTo>
                <a:lnTo>
                  <a:pt x="194" y="672"/>
                </a:lnTo>
                <a:lnTo>
                  <a:pt x="192" y="672"/>
                </a:lnTo>
                <a:lnTo>
                  <a:pt x="182" y="685"/>
                </a:lnTo>
                <a:lnTo>
                  <a:pt x="166" y="685"/>
                </a:lnTo>
                <a:lnTo>
                  <a:pt x="157" y="686"/>
                </a:lnTo>
                <a:lnTo>
                  <a:pt x="162" y="674"/>
                </a:lnTo>
                <a:lnTo>
                  <a:pt x="162" y="673"/>
                </a:lnTo>
                <a:lnTo>
                  <a:pt x="168" y="670"/>
                </a:lnTo>
                <a:lnTo>
                  <a:pt x="174" y="668"/>
                </a:lnTo>
                <a:lnTo>
                  <a:pt x="170" y="664"/>
                </a:lnTo>
                <a:lnTo>
                  <a:pt x="159" y="664"/>
                </a:lnTo>
                <a:lnTo>
                  <a:pt x="159" y="663"/>
                </a:lnTo>
                <a:lnTo>
                  <a:pt x="155" y="658"/>
                </a:lnTo>
                <a:lnTo>
                  <a:pt x="165" y="656"/>
                </a:lnTo>
                <a:lnTo>
                  <a:pt x="177" y="658"/>
                </a:lnTo>
                <a:lnTo>
                  <a:pt x="182" y="660"/>
                </a:lnTo>
                <a:lnTo>
                  <a:pt x="192" y="663"/>
                </a:lnTo>
                <a:lnTo>
                  <a:pt x="191" y="659"/>
                </a:lnTo>
                <a:lnTo>
                  <a:pt x="188" y="656"/>
                </a:lnTo>
                <a:lnTo>
                  <a:pt x="184" y="656"/>
                </a:lnTo>
                <a:lnTo>
                  <a:pt x="169" y="651"/>
                </a:lnTo>
                <a:lnTo>
                  <a:pt x="166" y="649"/>
                </a:lnTo>
                <a:lnTo>
                  <a:pt x="166" y="647"/>
                </a:lnTo>
                <a:lnTo>
                  <a:pt x="164" y="645"/>
                </a:lnTo>
                <a:lnTo>
                  <a:pt x="161" y="644"/>
                </a:lnTo>
                <a:lnTo>
                  <a:pt x="166" y="644"/>
                </a:lnTo>
                <a:lnTo>
                  <a:pt x="174" y="644"/>
                </a:lnTo>
                <a:lnTo>
                  <a:pt x="175" y="645"/>
                </a:lnTo>
                <a:lnTo>
                  <a:pt x="184" y="646"/>
                </a:lnTo>
                <a:lnTo>
                  <a:pt x="185" y="647"/>
                </a:lnTo>
                <a:lnTo>
                  <a:pt x="187" y="647"/>
                </a:lnTo>
                <a:lnTo>
                  <a:pt x="188" y="647"/>
                </a:lnTo>
                <a:lnTo>
                  <a:pt x="191" y="650"/>
                </a:lnTo>
                <a:lnTo>
                  <a:pt x="202" y="653"/>
                </a:lnTo>
                <a:lnTo>
                  <a:pt x="210" y="650"/>
                </a:lnTo>
                <a:lnTo>
                  <a:pt x="212" y="649"/>
                </a:lnTo>
                <a:lnTo>
                  <a:pt x="214" y="649"/>
                </a:lnTo>
                <a:lnTo>
                  <a:pt x="219" y="647"/>
                </a:lnTo>
                <a:lnTo>
                  <a:pt x="219" y="647"/>
                </a:lnTo>
                <a:lnTo>
                  <a:pt x="224" y="645"/>
                </a:lnTo>
                <a:lnTo>
                  <a:pt x="220" y="642"/>
                </a:lnTo>
                <a:lnTo>
                  <a:pt x="219" y="642"/>
                </a:lnTo>
                <a:lnTo>
                  <a:pt x="207" y="644"/>
                </a:lnTo>
                <a:lnTo>
                  <a:pt x="202" y="647"/>
                </a:lnTo>
                <a:lnTo>
                  <a:pt x="198" y="647"/>
                </a:lnTo>
                <a:lnTo>
                  <a:pt x="196" y="647"/>
                </a:lnTo>
                <a:lnTo>
                  <a:pt x="193" y="644"/>
                </a:lnTo>
                <a:lnTo>
                  <a:pt x="193" y="640"/>
                </a:lnTo>
                <a:lnTo>
                  <a:pt x="193" y="639"/>
                </a:lnTo>
                <a:lnTo>
                  <a:pt x="202" y="637"/>
                </a:lnTo>
                <a:lnTo>
                  <a:pt x="210" y="637"/>
                </a:lnTo>
                <a:lnTo>
                  <a:pt x="208" y="636"/>
                </a:lnTo>
                <a:lnTo>
                  <a:pt x="206" y="633"/>
                </a:lnTo>
                <a:lnTo>
                  <a:pt x="197" y="632"/>
                </a:lnTo>
                <a:lnTo>
                  <a:pt x="191" y="631"/>
                </a:lnTo>
                <a:lnTo>
                  <a:pt x="188" y="626"/>
                </a:lnTo>
                <a:lnTo>
                  <a:pt x="199" y="626"/>
                </a:lnTo>
                <a:lnTo>
                  <a:pt x="201" y="626"/>
                </a:lnTo>
                <a:lnTo>
                  <a:pt x="221" y="628"/>
                </a:lnTo>
                <a:lnTo>
                  <a:pt x="230" y="630"/>
                </a:lnTo>
                <a:lnTo>
                  <a:pt x="237" y="628"/>
                </a:lnTo>
                <a:lnTo>
                  <a:pt x="234" y="624"/>
                </a:lnTo>
                <a:lnTo>
                  <a:pt x="222" y="623"/>
                </a:lnTo>
                <a:lnTo>
                  <a:pt x="216" y="621"/>
                </a:lnTo>
                <a:lnTo>
                  <a:pt x="215" y="621"/>
                </a:lnTo>
                <a:lnTo>
                  <a:pt x="212" y="617"/>
                </a:lnTo>
                <a:lnTo>
                  <a:pt x="210" y="613"/>
                </a:lnTo>
                <a:lnTo>
                  <a:pt x="207" y="605"/>
                </a:lnTo>
                <a:lnTo>
                  <a:pt x="206" y="605"/>
                </a:lnTo>
                <a:lnTo>
                  <a:pt x="202" y="600"/>
                </a:lnTo>
                <a:lnTo>
                  <a:pt x="193" y="599"/>
                </a:lnTo>
                <a:lnTo>
                  <a:pt x="188" y="589"/>
                </a:lnTo>
                <a:lnTo>
                  <a:pt x="199" y="589"/>
                </a:lnTo>
                <a:lnTo>
                  <a:pt x="201" y="589"/>
                </a:lnTo>
                <a:lnTo>
                  <a:pt x="202" y="589"/>
                </a:lnTo>
                <a:lnTo>
                  <a:pt x="211" y="589"/>
                </a:lnTo>
                <a:lnTo>
                  <a:pt x="215" y="589"/>
                </a:lnTo>
                <a:lnTo>
                  <a:pt x="219" y="586"/>
                </a:lnTo>
                <a:lnTo>
                  <a:pt x="212" y="581"/>
                </a:lnTo>
                <a:lnTo>
                  <a:pt x="215" y="581"/>
                </a:lnTo>
                <a:lnTo>
                  <a:pt x="222" y="580"/>
                </a:lnTo>
                <a:lnTo>
                  <a:pt x="230" y="575"/>
                </a:lnTo>
                <a:lnTo>
                  <a:pt x="237" y="576"/>
                </a:lnTo>
                <a:lnTo>
                  <a:pt x="230" y="585"/>
                </a:lnTo>
                <a:lnTo>
                  <a:pt x="228" y="587"/>
                </a:lnTo>
                <a:lnTo>
                  <a:pt x="228" y="590"/>
                </a:lnTo>
                <a:lnTo>
                  <a:pt x="233" y="587"/>
                </a:lnTo>
                <a:lnTo>
                  <a:pt x="240" y="584"/>
                </a:lnTo>
                <a:lnTo>
                  <a:pt x="240" y="582"/>
                </a:lnTo>
                <a:lnTo>
                  <a:pt x="242" y="577"/>
                </a:lnTo>
                <a:lnTo>
                  <a:pt x="239" y="566"/>
                </a:lnTo>
                <a:lnTo>
                  <a:pt x="242" y="559"/>
                </a:lnTo>
                <a:lnTo>
                  <a:pt x="248" y="572"/>
                </a:lnTo>
                <a:lnTo>
                  <a:pt x="249" y="575"/>
                </a:lnTo>
                <a:lnTo>
                  <a:pt x="252" y="581"/>
                </a:lnTo>
                <a:lnTo>
                  <a:pt x="254" y="580"/>
                </a:lnTo>
                <a:lnTo>
                  <a:pt x="261" y="578"/>
                </a:lnTo>
                <a:lnTo>
                  <a:pt x="265" y="570"/>
                </a:lnTo>
                <a:lnTo>
                  <a:pt x="265" y="568"/>
                </a:lnTo>
                <a:lnTo>
                  <a:pt x="263" y="562"/>
                </a:lnTo>
                <a:lnTo>
                  <a:pt x="265" y="562"/>
                </a:lnTo>
                <a:lnTo>
                  <a:pt x="270" y="561"/>
                </a:lnTo>
                <a:lnTo>
                  <a:pt x="276" y="561"/>
                </a:lnTo>
                <a:lnTo>
                  <a:pt x="280" y="561"/>
                </a:lnTo>
                <a:lnTo>
                  <a:pt x="285" y="566"/>
                </a:lnTo>
                <a:lnTo>
                  <a:pt x="289" y="571"/>
                </a:lnTo>
                <a:lnTo>
                  <a:pt x="295" y="571"/>
                </a:lnTo>
                <a:lnTo>
                  <a:pt x="298" y="570"/>
                </a:lnTo>
                <a:lnTo>
                  <a:pt x="299" y="568"/>
                </a:lnTo>
                <a:lnTo>
                  <a:pt x="297" y="562"/>
                </a:lnTo>
                <a:lnTo>
                  <a:pt x="295" y="562"/>
                </a:lnTo>
                <a:lnTo>
                  <a:pt x="288" y="559"/>
                </a:lnTo>
                <a:lnTo>
                  <a:pt x="282" y="557"/>
                </a:lnTo>
                <a:lnTo>
                  <a:pt x="280" y="553"/>
                </a:lnTo>
                <a:lnTo>
                  <a:pt x="272" y="553"/>
                </a:lnTo>
                <a:lnTo>
                  <a:pt x="271" y="553"/>
                </a:lnTo>
                <a:lnTo>
                  <a:pt x="268" y="553"/>
                </a:lnTo>
                <a:lnTo>
                  <a:pt x="265" y="554"/>
                </a:lnTo>
                <a:lnTo>
                  <a:pt x="268" y="547"/>
                </a:lnTo>
                <a:lnTo>
                  <a:pt x="274" y="539"/>
                </a:lnTo>
                <a:lnTo>
                  <a:pt x="275" y="538"/>
                </a:lnTo>
                <a:lnTo>
                  <a:pt x="280" y="534"/>
                </a:lnTo>
                <a:lnTo>
                  <a:pt x="281" y="530"/>
                </a:lnTo>
                <a:lnTo>
                  <a:pt x="286" y="532"/>
                </a:lnTo>
                <a:lnTo>
                  <a:pt x="291" y="534"/>
                </a:lnTo>
                <a:lnTo>
                  <a:pt x="293" y="534"/>
                </a:lnTo>
                <a:lnTo>
                  <a:pt x="298" y="530"/>
                </a:lnTo>
                <a:lnTo>
                  <a:pt x="298" y="531"/>
                </a:lnTo>
                <a:lnTo>
                  <a:pt x="304" y="534"/>
                </a:lnTo>
                <a:lnTo>
                  <a:pt x="307" y="534"/>
                </a:lnTo>
                <a:lnTo>
                  <a:pt x="311" y="532"/>
                </a:lnTo>
                <a:lnTo>
                  <a:pt x="298" y="529"/>
                </a:lnTo>
                <a:lnTo>
                  <a:pt x="294" y="527"/>
                </a:lnTo>
                <a:lnTo>
                  <a:pt x="289" y="526"/>
                </a:lnTo>
                <a:lnTo>
                  <a:pt x="274" y="530"/>
                </a:lnTo>
                <a:lnTo>
                  <a:pt x="276" y="522"/>
                </a:lnTo>
                <a:lnTo>
                  <a:pt x="290" y="517"/>
                </a:lnTo>
                <a:lnTo>
                  <a:pt x="297" y="524"/>
                </a:lnTo>
                <a:lnTo>
                  <a:pt x="297" y="525"/>
                </a:lnTo>
                <a:lnTo>
                  <a:pt x="299" y="525"/>
                </a:lnTo>
                <a:lnTo>
                  <a:pt x="304" y="525"/>
                </a:lnTo>
                <a:lnTo>
                  <a:pt x="314" y="521"/>
                </a:lnTo>
                <a:lnTo>
                  <a:pt x="326" y="520"/>
                </a:lnTo>
                <a:lnTo>
                  <a:pt x="332" y="518"/>
                </a:lnTo>
                <a:lnTo>
                  <a:pt x="327" y="525"/>
                </a:lnTo>
                <a:lnTo>
                  <a:pt x="322" y="534"/>
                </a:lnTo>
                <a:lnTo>
                  <a:pt x="322" y="535"/>
                </a:lnTo>
                <a:lnTo>
                  <a:pt x="322" y="539"/>
                </a:lnTo>
                <a:lnTo>
                  <a:pt x="326" y="541"/>
                </a:lnTo>
                <a:lnTo>
                  <a:pt x="332" y="549"/>
                </a:lnTo>
                <a:lnTo>
                  <a:pt x="335" y="544"/>
                </a:lnTo>
                <a:lnTo>
                  <a:pt x="331" y="539"/>
                </a:lnTo>
                <a:lnTo>
                  <a:pt x="327" y="535"/>
                </a:lnTo>
                <a:lnTo>
                  <a:pt x="328" y="534"/>
                </a:lnTo>
                <a:lnTo>
                  <a:pt x="332" y="529"/>
                </a:lnTo>
                <a:lnTo>
                  <a:pt x="336" y="522"/>
                </a:lnTo>
                <a:lnTo>
                  <a:pt x="340" y="520"/>
                </a:lnTo>
                <a:lnTo>
                  <a:pt x="341" y="521"/>
                </a:lnTo>
                <a:lnTo>
                  <a:pt x="344" y="522"/>
                </a:lnTo>
                <a:lnTo>
                  <a:pt x="345" y="522"/>
                </a:lnTo>
                <a:lnTo>
                  <a:pt x="346" y="526"/>
                </a:lnTo>
                <a:lnTo>
                  <a:pt x="351" y="525"/>
                </a:lnTo>
                <a:lnTo>
                  <a:pt x="353" y="524"/>
                </a:lnTo>
                <a:lnTo>
                  <a:pt x="355" y="525"/>
                </a:lnTo>
                <a:lnTo>
                  <a:pt x="362" y="529"/>
                </a:lnTo>
                <a:lnTo>
                  <a:pt x="369" y="531"/>
                </a:lnTo>
                <a:lnTo>
                  <a:pt x="372" y="532"/>
                </a:lnTo>
                <a:lnTo>
                  <a:pt x="372" y="544"/>
                </a:lnTo>
                <a:lnTo>
                  <a:pt x="372" y="545"/>
                </a:lnTo>
                <a:lnTo>
                  <a:pt x="372" y="550"/>
                </a:lnTo>
                <a:lnTo>
                  <a:pt x="374" y="552"/>
                </a:lnTo>
                <a:lnTo>
                  <a:pt x="378" y="554"/>
                </a:lnTo>
                <a:lnTo>
                  <a:pt x="378" y="544"/>
                </a:lnTo>
                <a:lnTo>
                  <a:pt x="380" y="532"/>
                </a:lnTo>
                <a:lnTo>
                  <a:pt x="378" y="530"/>
                </a:lnTo>
                <a:lnTo>
                  <a:pt x="374" y="525"/>
                </a:lnTo>
                <a:lnTo>
                  <a:pt x="372" y="522"/>
                </a:lnTo>
                <a:lnTo>
                  <a:pt x="372" y="518"/>
                </a:lnTo>
                <a:lnTo>
                  <a:pt x="373" y="516"/>
                </a:lnTo>
                <a:lnTo>
                  <a:pt x="374" y="513"/>
                </a:lnTo>
                <a:lnTo>
                  <a:pt x="372" y="515"/>
                </a:lnTo>
                <a:lnTo>
                  <a:pt x="363" y="518"/>
                </a:lnTo>
                <a:lnTo>
                  <a:pt x="365" y="512"/>
                </a:lnTo>
                <a:lnTo>
                  <a:pt x="354" y="512"/>
                </a:lnTo>
                <a:lnTo>
                  <a:pt x="351" y="512"/>
                </a:lnTo>
                <a:lnTo>
                  <a:pt x="341" y="509"/>
                </a:lnTo>
                <a:lnTo>
                  <a:pt x="350" y="506"/>
                </a:lnTo>
                <a:lnTo>
                  <a:pt x="351" y="506"/>
                </a:lnTo>
                <a:lnTo>
                  <a:pt x="351" y="504"/>
                </a:lnTo>
                <a:lnTo>
                  <a:pt x="349" y="498"/>
                </a:lnTo>
                <a:lnTo>
                  <a:pt x="341" y="501"/>
                </a:lnTo>
                <a:lnTo>
                  <a:pt x="334" y="502"/>
                </a:lnTo>
                <a:lnTo>
                  <a:pt x="326" y="503"/>
                </a:lnTo>
                <a:lnTo>
                  <a:pt x="316" y="504"/>
                </a:lnTo>
                <a:lnTo>
                  <a:pt x="322" y="507"/>
                </a:lnTo>
                <a:lnTo>
                  <a:pt x="311" y="515"/>
                </a:lnTo>
                <a:lnTo>
                  <a:pt x="308" y="516"/>
                </a:lnTo>
                <a:lnTo>
                  <a:pt x="307" y="517"/>
                </a:lnTo>
                <a:lnTo>
                  <a:pt x="309" y="507"/>
                </a:lnTo>
                <a:lnTo>
                  <a:pt x="311" y="501"/>
                </a:lnTo>
                <a:lnTo>
                  <a:pt x="294" y="508"/>
                </a:lnTo>
                <a:lnTo>
                  <a:pt x="280" y="511"/>
                </a:lnTo>
                <a:lnTo>
                  <a:pt x="279" y="512"/>
                </a:lnTo>
                <a:lnTo>
                  <a:pt x="275" y="508"/>
                </a:lnTo>
                <a:lnTo>
                  <a:pt x="276" y="507"/>
                </a:lnTo>
                <a:lnTo>
                  <a:pt x="277" y="506"/>
                </a:lnTo>
                <a:lnTo>
                  <a:pt x="284" y="499"/>
                </a:lnTo>
                <a:lnTo>
                  <a:pt x="293" y="489"/>
                </a:lnTo>
                <a:lnTo>
                  <a:pt x="300" y="480"/>
                </a:lnTo>
                <a:lnTo>
                  <a:pt x="299" y="479"/>
                </a:lnTo>
                <a:lnTo>
                  <a:pt x="295" y="475"/>
                </a:lnTo>
                <a:lnTo>
                  <a:pt x="302" y="470"/>
                </a:lnTo>
                <a:lnTo>
                  <a:pt x="307" y="470"/>
                </a:lnTo>
                <a:lnTo>
                  <a:pt x="316" y="469"/>
                </a:lnTo>
                <a:lnTo>
                  <a:pt x="318" y="474"/>
                </a:lnTo>
                <a:lnTo>
                  <a:pt x="317" y="476"/>
                </a:lnTo>
                <a:lnTo>
                  <a:pt x="316" y="480"/>
                </a:lnTo>
                <a:lnTo>
                  <a:pt x="321" y="481"/>
                </a:lnTo>
                <a:lnTo>
                  <a:pt x="327" y="472"/>
                </a:lnTo>
                <a:lnTo>
                  <a:pt x="337" y="469"/>
                </a:lnTo>
                <a:lnTo>
                  <a:pt x="341" y="465"/>
                </a:lnTo>
                <a:lnTo>
                  <a:pt x="337" y="465"/>
                </a:lnTo>
                <a:lnTo>
                  <a:pt x="331" y="465"/>
                </a:lnTo>
                <a:lnTo>
                  <a:pt x="322" y="463"/>
                </a:lnTo>
                <a:lnTo>
                  <a:pt x="314" y="462"/>
                </a:lnTo>
                <a:lnTo>
                  <a:pt x="303" y="460"/>
                </a:lnTo>
                <a:lnTo>
                  <a:pt x="309" y="453"/>
                </a:lnTo>
                <a:lnTo>
                  <a:pt x="312" y="448"/>
                </a:lnTo>
                <a:lnTo>
                  <a:pt x="317" y="443"/>
                </a:lnTo>
                <a:lnTo>
                  <a:pt x="318" y="442"/>
                </a:lnTo>
                <a:lnTo>
                  <a:pt x="323" y="439"/>
                </a:lnTo>
                <a:lnTo>
                  <a:pt x="330" y="434"/>
                </a:lnTo>
                <a:lnTo>
                  <a:pt x="332" y="432"/>
                </a:lnTo>
                <a:lnTo>
                  <a:pt x="341" y="430"/>
                </a:lnTo>
                <a:lnTo>
                  <a:pt x="341" y="430"/>
                </a:lnTo>
                <a:lnTo>
                  <a:pt x="349" y="439"/>
                </a:lnTo>
                <a:lnTo>
                  <a:pt x="346" y="442"/>
                </a:lnTo>
                <a:lnTo>
                  <a:pt x="344" y="442"/>
                </a:lnTo>
                <a:lnTo>
                  <a:pt x="341" y="440"/>
                </a:lnTo>
                <a:lnTo>
                  <a:pt x="339" y="438"/>
                </a:lnTo>
                <a:lnTo>
                  <a:pt x="336" y="440"/>
                </a:lnTo>
                <a:lnTo>
                  <a:pt x="335" y="442"/>
                </a:lnTo>
                <a:lnTo>
                  <a:pt x="341" y="446"/>
                </a:lnTo>
                <a:lnTo>
                  <a:pt x="334" y="453"/>
                </a:lnTo>
                <a:lnTo>
                  <a:pt x="336" y="453"/>
                </a:lnTo>
                <a:lnTo>
                  <a:pt x="339" y="455"/>
                </a:lnTo>
                <a:lnTo>
                  <a:pt x="346" y="448"/>
                </a:lnTo>
                <a:lnTo>
                  <a:pt x="349" y="449"/>
                </a:lnTo>
                <a:lnTo>
                  <a:pt x="357" y="452"/>
                </a:lnTo>
                <a:lnTo>
                  <a:pt x="349" y="456"/>
                </a:lnTo>
                <a:lnTo>
                  <a:pt x="349" y="457"/>
                </a:lnTo>
                <a:lnTo>
                  <a:pt x="349" y="463"/>
                </a:lnTo>
                <a:lnTo>
                  <a:pt x="355" y="460"/>
                </a:lnTo>
                <a:lnTo>
                  <a:pt x="364" y="452"/>
                </a:lnTo>
                <a:lnTo>
                  <a:pt x="378" y="456"/>
                </a:lnTo>
                <a:lnTo>
                  <a:pt x="380" y="465"/>
                </a:lnTo>
                <a:lnTo>
                  <a:pt x="381" y="469"/>
                </a:lnTo>
                <a:lnTo>
                  <a:pt x="385" y="472"/>
                </a:lnTo>
                <a:lnTo>
                  <a:pt x="387" y="484"/>
                </a:lnTo>
                <a:lnTo>
                  <a:pt x="394" y="488"/>
                </a:lnTo>
                <a:lnTo>
                  <a:pt x="391" y="480"/>
                </a:lnTo>
                <a:lnTo>
                  <a:pt x="395" y="479"/>
                </a:lnTo>
                <a:lnTo>
                  <a:pt x="397" y="478"/>
                </a:lnTo>
                <a:lnTo>
                  <a:pt x="401" y="476"/>
                </a:lnTo>
                <a:lnTo>
                  <a:pt x="403" y="470"/>
                </a:lnTo>
                <a:lnTo>
                  <a:pt x="403" y="470"/>
                </a:lnTo>
                <a:lnTo>
                  <a:pt x="400" y="467"/>
                </a:lnTo>
                <a:lnTo>
                  <a:pt x="396" y="471"/>
                </a:lnTo>
                <a:lnTo>
                  <a:pt x="395" y="472"/>
                </a:lnTo>
                <a:lnTo>
                  <a:pt x="394" y="472"/>
                </a:lnTo>
                <a:lnTo>
                  <a:pt x="388" y="470"/>
                </a:lnTo>
                <a:lnTo>
                  <a:pt x="386" y="470"/>
                </a:lnTo>
                <a:lnTo>
                  <a:pt x="383" y="462"/>
                </a:lnTo>
                <a:lnTo>
                  <a:pt x="385" y="461"/>
                </a:lnTo>
                <a:lnTo>
                  <a:pt x="388" y="460"/>
                </a:lnTo>
                <a:lnTo>
                  <a:pt x="387" y="453"/>
                </a:lnTo>
                <a:lnTo>
                  <a:pt x="390" y="448"/>
                </a:lnTo>
                <a:lnTo>
                  <a:pt x="399" y="440"/>
                </a:lnTo>
                <a:lnTo>
                  <a:pt x="410" y="437"/>
                </a:lnTo>
                <a:lnTo>
                  <a:pt x="414" y="435"/>
                </a:lnTo>
                <a:lnTo>
                  <a:pt x="418" y="434"/>
                </a:lnTo>
                <a:lnTo>
                  <a:pt x="420" y="430"/>
                </a:lnTo>
                <a:lnTo>
                  <a:pt x="418" y="430"/>
                </a:lnTo>
                <a:lnTo>
                  <a:pt x="414" y="429"/>
                </a:lnTo>
                <a:lnTo>
                  <a:pt x="410" y="432"/>
                </a:lnTo>
                <a:lnTo>
                  <a:pt x="403" y="435"/>
                </a:lnTo>
                <a:lnTo>
                  <a:pt x="399" y="437"/>
                </a:lnTo>
                <a:lnTo>
                  <a:pt x="390" y="442"/>
                </a:lnTo>
                <a:lnTo>
                  <a:pt x="383" y="448"/>
                </a:lnTo>
                <a:lnTo>
                  <a:pt x="376" y="443"/>
                </a:lnTo>
                <a:lnTo>
                  <a:pt x="367" y="442"/>
                </a:lnTo>
                <a:lnTo>
                  <a:pt x="355" y="440"/>
                </a:lnTo>
                <a:lnTo>
                  <a:pt x="357" y="432"/>
                </a:lnTo>
                <a:lnTo>
                  <a:pt x="359" y="425"/>
                </a:lnTo>
                <a:lnTo>
                  <a:pt x="368" y="426"/>
                </a:lnTo>
                <a:lnTo>
                  <a:pt x="373" y="432"/>
                </a:lnTo>
                <a:lnTo>
                  <a:pt x="378" y="428"/>
                </a:lnTo>
                <a:lnTo>
                  <a:pt x="373" y="425"/>
                </a:lnTo>
                <a:lnTo>
                  <a:pt x="367" y="421"/>
                </a:lnTo>
                <a:lnTo>
                  <a:pt x="362" y="417"/>
                </a:lnTo>
                <a:lnTo>
                  <a:pt x="355" y="420"/>
                </a:lnTo>
                <a:lnTo>
                  <a:pt x="351" y="420"/>
                </a:lnTo>
                <a:lnTo>
                  <a:pt x="354" y="411"/>
                </a:lnTo>
                <a:lnTo>
                  <a:pt x="358" y="411"/>
                </a:lnTo>
                <a:lnTo>
                  <a:pt x="365" y="409"/>
                </a:lnTo>
                <a:lnTo>
                  <a:pt x="364" y="406"/>
                </a:lnTo>
                <a:lnTo>
                  <a:pt x="362" y="406"/>
                </a:lnTo>
                <a:lnTo>
                  <a:pt x="359" y="406"/>
                </a:lnTo>
                <a:lnTo>
                  <a:pt x="360" y="405"/>
                </a:lnTo>
                <a:lnTo>
                  <a:pt x="362" y="398"/>
                </a:lnTo>
                <a:lnTo>
                  <a:pt x="369" y="400"/>
                </a:lnTo>
                <a:lnTo>
                  <a:pt x="378" y="406"/>
                </a:lnTo>
                <a:lnTo>
                  <a:pt x="383" y="405"/>
                </a:lnTo>
                <a:lnTo>
                  <a:pt x="386" y="403"/>
                </a:lnTo>
                <a:lnTo>
                  <a:pt x="394" y="409"/>
                </a:lnTo>
                <a:lnTo>
                  <a:pt x="397" y="406"/>
                </a:lnTo>
                <a:lnTo>
                  <a:pt x="388" y="401"/>
                </a:lnTo>
                <a:lnTo>
                  <a:pt x="381" y="397"/>
                </a:lnTo>
                <a:lnTo>
                  <a:pt x="377" y="394"/>
                </a:lnTo>
                <a:lnTo>
                  <a:pt x="372" y="389"/>
                </a:lnTo>
                <a:lnTo>
                  <a:pt x="380" y="388"/>
                </a:lnTo>
                <a:lnTo>
                  <a:pt x="391" y="389"/>
                </a:lnTo>
                <a:lnTo>
                  <a:pt x="392" y="391"/>
                </a:lnTo>
                <a:lnTo>
                  <a:pt x="394" y="391"/>
                </a:lnTo>
                <a:lnTo>
                  <a:pt x="399" y="396"/>
                </a:lnTo>
                <a:lnTo>
                  <a:pt x="405" y="397"/>
                </a:lnTo>
                <a:lnTo>
                  <a:pt x="409" y="406"/>
                </a:lnTo>
                <a:lnTo>
                  <a:pt x="415" y="407"/>
                </a:lnTo>
                <a:lnTo>
                  <a:pt x="414" y="402"/>
                </a:lnTo>
                <a:lnTo>
                  <a:pt x="414" y="401"/>
                </a:lnTo>
                <a:lnTo>
                  <a:pt x="408" y="394"/>
                </a:lnTo>
                <a:lnTo>
                  <a:pt x="401" y="389"/>
                </a:lnTo>
                <a:lnTo>
                  <a:pt x="401" y="388"/>
                </a:lnTo>
                <a:lnTo>
                  <a:pt x="392" y="386"/>
                </a:lnTo>
                <a:lnTo>
                  <a:pt x="380" y="379"/>
                </a:lnTo>
                <a:lnTo>
                  <a:pt x="376" y="377"/>
                </a:lnTo>
                <a:lnTo>
                  <a:pt x="376" y="373"/>
                </a:lnTo>
                <a:lnTo>
                  <a:pt x="376" y="366"/>
                </a:lnTo>
                <a:lnTo>
                  <a:pt x="376" y="365"/>
                </a:lnTo>
                <a:lnTo>
                  <a:pt x="373" y="361"/>
                </a:lnTo>
                <a:lnTo>
                  <a:pt x="373" y="363"/>
                </a:lnTo>
                <a:lnTo>
                  <a:pt x="371" y="363"/>
                </a:lnTo>
                <a:lnTo>
                  <a:pt x="369" y="365"/>
                </a:lnTo>
                <a:lnTo>
                  <a:pt x="369" y="369"/>
                </a:lnTo>
                <a:lnTo>
                  <a:pt x="369" y="374"/>
                </a:lnTo>
                <a:lnTo>
                  <a:pt x="369" y="377"/>
                </a:lnTo>
                <a:lnTo>
                  <a:pt x="368" y="379"/>
                </a:lnTo>
                <a:lnTo>
                  <a:pt x="365" y="382"/>
                </a:lnTo>
                <a:lnTo>
                  <a:pt x="357" y="389"/>
                </a:lnTo>
                <a:lnTo>
                  <a:pt x="351" y="396"/>
                </a:lnTo>
                <a:lnTo>
                  <a:pt x="350" y="397"/>
                </a:lnTo>
                <a:lnTo>
                  <a:pt x="343" y="402"/>
                </a:lnTo>
                <a:lnTo>
                  <a:pt x="340" y="407"/>
                </a:lnTo>
                <a:lnTo>
                  <a:pt x="332" y="410"/>
                </a:lnTo>
                <a:lnTo>
                  <a:pt x="327" y="411"/>
                </a:lnTo>
                <a:lnTo>
                  <a:pt x="317" y="414"/>
                </a:lnTo>
                <a:lnTo>
                  <a:pt x="312" y="411"/>
                </a:lnTo>
                <a:lnTo>
                  <a:pt x="313" y="407"/>
                </a:lnTo>
                <a:lnTo>
                  <a:pt x="318" y="401"/>
                </a:lnTo>
                <a:lnTo>
                  <a:pt x="320" y="396"/>
                </a:lnTo>
                <a:lnTo>
                  <a:pt x="326" y="393"/>
                </a:lnTo>
                <a:lnTo>
                  <a:pt x="335" y="392"/>
                </a:lnTo>
                <a:lnTo>
                  <a:pt x="336" y="392"/>
                </a:lnTo>
                <a:lnTo>
                  <a:pt x="341" y="392"/>
                </a:lnTo>
                <a:lnTo>
                  <a:pt x="344" y="391"/>
                </a:lnTo>
                <a:lnTo>
                  <a:pt x="346" y="387"/>
                </a:lnTo>
                <a:lnTo>
                  <a:pt x="340" y="386"/>
                </a:lnTo>
                <a:lnTo>
                  <a:pt x="340" y="384"/>
                </a:lnTo>
                <a:lnTo>
                  <a:pt x="339" y="382"/>
                </a:lnTo>
                <a:lnTo>
                  <a:pt x="332" y="383"/>
                </a:lnTo>
                <a:lnTo>
                  <a:pt x="330" y="383"/>
                </a:lnTo>
                <a:lnTo>
                  <a:pt x="317" y="384"/>
                </a:lnTo>
                <a:lnTo>
                  <a:pt x="320" y="380"/>
                </a:lnTo>
                <a:lnTo>
                  <a:pt x="312" y="380"/>
                </a:lnTo>
                <a:lnTo>
                  <a:pt x="313" y="373"/>
                </a:lnTo>
                <a:lnTo>
                  <a:pt x="318" y="368"/>
                </a:lnTo>
                <a:lnTo>
                  <a:pt x="323" y="371"/>
                </a:lnTo>
                <a:lnTo>
                  <a:pt x="330" y="368"/>
                </a:lnTo>
                <a:lnTo>
                  <a:pt x="331" y="366"/>
                </a:lnTo>
                <a:lnTo>
                  <a:pt x="339" y="365"/>
                </a:lnTo>
                <a:lnTo>
                  <a:pt x="341" y="365"/>
                </a:lnTo>
                <a:lnTo>
                  <a:pt x="344" y="365"/>
                </a:lnTo>
                <a:lnTo>
                  <a:pt x="346" y="365"/>
                </a:lnTo>
                <a:lnTo>
                  <a:pt x="348" y="363"/>
                </a:lnTo>
                <a:lnTo>
                  <a:pt x="348" y="360"/>
                </a:lnTo>
                <a:lnTo>
                  <a:pt x="332" y="361"/>
                </a:lnTo>
                <a:lnTo>
                  <a:pt x="331" y="363"/>
                </a:lnTo>
                <a:lnTo>
                  <a:pt x="325" y="364"/>
                </a:lnTo>
                <a:lnTo>
                  <a:pt x="321" y="360"/>
                </a:lnTo>
                <a:lnTo>
                  <a:pt x="323" y="357"/>
                </a:lnTo>
                <a:lnTo>
                  <a:pt x="326" y="355"/>
                </a:lnTo>
                <a:lnTo>
                  <a:pt x="334" y="352"/>
                </a:lnTo>
                <a:lnTo>
                  <a:pt x="335" y="352"/>
                </a:lnTo>
                <a:lnTo>
                  <a:pt x="343" y="351"/>
                </a:lnTo>
                <a:lnTo>
                  <a:pt x="349" y="354"/>
                </a:lnTo>
                <a:lnTo>
                  <a:pt x="354" y="356"/>
                </a:lnTo>
                <a:lnTo>
                  <a:pt x="354" y="359"/>
                </a:lnTo>
                <a:lnTo>
                  <a:pt x="360" y="357"/>
                </a:lnTo>
                <a:lnTo>
                  <a:pt x="365" y="354"/>
                </a:lnTo>
                <a:lnTo>
                  <a:pt x="372" y="348"/>
                </a:lnTo>
                <a:lnTo>
                  <a:pt x="382" y="345"/>
                </a:lnTo>
                <a:lnTo>
                  <a:pt x="383" y="346"/>
                </a:lnTo>
                <a:lnTo>
                  <a:pt x="387" y="347"/>
                </a:lnTo>
                <a:lnTo>
                  <a:pt x="388" y="346"/>
                </a:lnTo>
                <a:lnTo>
                  <a:pt x="394" y="342"/>
                </a:lnTo>
                <a:lnTo>
                  <a:pt x="403" y="340"/>
                </a:lnTo>
                <a:lnTo>
                  <a:pt x="404" y="340"/>
                </a:lnTo>
                <a:lnTo>
                  <a:pt x="410" y="342"/>
                </a:lnTo>
                <a:lnTo>
                  <a:pt x="410" y="343"/>
                </a:lnTo>
                <a:lnTo>
                  <a:pt x="414" y="350"/>
                </a:lnTo>
                <a:lnTo>
                  <a:pt x="419" y="346"/>
                </a:lnTo>
                <a:lnTo>
                  <a:pt x="419" y="340"/>
                </a:lnTo>
                <a:lnTo>
                  <a:pt x="423" y="334"/>
                </a:lnTo>
                <a:lnTo>
                  <a:pt x="427" y="329"/>
                </a:lnTo>
                <a:lnTo>
                  <a:pt x="426" y="324"/>
                </a:lnTo>
                <a:lnTo>
                  <a:pt x="419" y="319"/>
                </a:lnTo>
                <a:lnTo>
                  <a:pt x="410" y="315"/>
                </a:lnTo>
                <a:lnTo>
                  <a:pt x="401" y="314"/>
                </a:lnTo>
                <a:lnTo>
                  <a:pt x="399" y="314"/>
                </a:lnTo>
                <a:lnTo>
                  <a:pt x="397" y="314"/>
                </a:lnTo>
                <a:lnTo>
                  <a:pt x="395" y="314"/>
                </a:lnTo>
                <a:lnTo>
                  <a:pt x="392" y="314"/>
                </a:lnTo>
                <a:lnTo>
                  <a:pt x="390" y="314"/>
                </a:lnTo>
                <a:lnTo>
                  <a:pt x="386" y="306"/>
                </a:lnTo>
                <a:lnTo>
                  <a:pt x="381" y="313"/>
                </a:lnTo>
                <a:lnTo>
                  <a:pt x="376" y="317"/>
                </a:lnTo>
                <a:lnTo>
                  <a:pt x="374" y="317"/>
                </a:lnTo>
                <a:lnTo>
                  <a:pt x="372" y="320"/>
                </a:lnTo>
                <a:lnTo>
                  <a:pt x="373" y="323"/>
                </a:lnTo>
                <a:lnTo>
                  <a:pt x="373" y="324"/>
                </a:lnTo>
                <a:lnTo>
                  <a:pt x="373" y="327"/>
                </a:lnTo>
                <a:lnTo>
                  <a:pt x="369" y="324"/>
                </a:lnTo>
                <a:lnTo>
                  <a:pt x="365" y="324"/>
                </a:lnTo>
                <a:lnTo>
                  <a:pt x="364" y="324"/>
                </a:lnTo>
                <a:lnTo>
                  <a:pt x="363" y="322"/>
                </a:lnTo>
                <a:lnTo>
                  <a:pt x="362" y="319"/>
                </a:lnTo>
                <a:lnTo>
                  <a:pt x="360" y="317"/>
                </a:lnTo>
                <a:lnTo>
                  <a:pt x="362" y="314"/>
                </a:lnTo>
                <a:lnTo>
                  <a:pt x="365" y="310"/>
                </a:lnTo>
                <a:lnTo>
                  <a:pt x="368" y="302"/>
                </a:lnTo>
                <a:lnTo>
                  <a:pt x="372" y="296"/>
                </a:lnTo>
                <a:lnTo>
                  <a:pt x="373" y="291"/>
                </a:lnTo>
                <a:lnTo>
                  <a:pt x="377" y="290"/>
                </a:lnTo>
                <a:lnTo>
                  <a:pt x="378" y="294"/>
                </a:lnTo>
                <a:lnTo>
                  <a:pt x="380" y="297"/>
                </a:lnTo>
                <a:lnTo>
                  <a:pt x="381" y="299"/>
                </a:lnTo>
                <a:lnTo>
                  <a:pt x="382" y="299"/>
                </a:lnTo>
                <a:lnTo>
                  <a:pt x="385" y="299"/>
                </a:lnTo>
                <a:lnTo>
                  <a:pt x="388" y="292"/>
                </a:lnTo>
                <a:lnTo>
                  <a:pt x="390" y="290"/>
                </a:lnTo>
                <a:lnTo>
                  <a:pt x="391" y="288"/>
                </a:lnTo>
                <a:lnTo>
                  <a:pt x="390" y="282"/>
                </a:lnTo>
                <a:lnTo>
                  <a:pt x="395" y="283"/>
                </a:lnTo>
                <a:lnTo>
                  <a:pt x="400" y="287"/>
                </a:lnTo>
                <a:lnTo>
                  <a:pt x="400" y="288"/>
                </a:lnTo>
                <a:lnTo>
                  <a:pt x="400" y="295"/>
                </a:lnTo>
                <a:lnTo>
                  <a:pt x="395" y="300"/>
                </a:lnTo>
                <a:lnTo>
                  <a:pt x="394" y="305"/>
                </a:lnTo>
                <a:lnTo>
                  <a:pt x="400" y="306"/>
                </a:lnTo>
                <a:lnTo>
                  <a:pt x="403" y="305"/>
                </a:lnTo>
                <a:lnTo>
                  <a:pt x="403" y="305"/>
                </a:lnTo>
                <a:lnTo>
                  <a:pt x="406" y="302"/>
                </a:lnTo>
                <a:lnTo>
                  <a:pt x="413" y="299"/>
                </a:lnTo>
                <a:lnTo>
                  <a:pt x="415" y="297"/>
                </a:lnTo>
                <a:lnTo>
                  <a:pt x="417" y="295"/>
                </a:lnTo>
                <a:lnTo>
                  <a:pt x="419" y="291"/>
                </a:lnTo>
                <a:lnTo>
                  <a:pt x="418" y="287"/>
                </a:lnTo>
                <a:lnTo>
                  <a:pt x="413" y="282"/>
                </a:lnTo>
                <a:lnTo>
                  <a:pt x="413" y="281"/>
                </a:lnTo>
                <a:lnTo>
                  <a:pt x="415" y="278"/>
                </a:lnTo>
                <a:lnTo>
                  <a:pt x="422" y="278"/>
                </a:lnTo>
                <a:lnTo>
                  <a:pt x="422" y="273"/>
                </a:lnTo>
                <a:lnTo>
                  <a:pt x="422" y="269"/>
                </a:lnTo>
                <a:lnTo>
                  <a:pt x="422" y="262"/>
                </a:lnTo>
                <a:lnTo>
                  <a:pt x="424" y="263"/>
                </a:lnTo>
                <a:lnTo>
                  <a:pt x="431" y="264"/>
                </a:lnTo>
                <a:lnTo>
                  <a:pt x="431" y="265"/>
                </a:lnTo>
                <a:lnTo>
                  <a:pt x="433" y="271"/>
                </a:lnTo>
                <a:lnTo>
                  <a:pt x="433" y="272"/>
                </a:lnTo>
                <a:lnTo>
                  <a:pt x="433" y="278"/>
                </a:lnTo>
                <a:lnTo>
                  <a:pt x="432" y="285"/>
                </a:lnTo>
                <a:lnTo>
                  <a:pt x="437" y="279"/>
                </a:lnTo>
                <a:lnTo>
                  <a:pt x="440" y="288"/>
                </a:lnTo>
                <a:lnTo>
                  <a:pt x="437" y="297"/>
                </a:lnTo>
                <a:lnTo>
                  <a:pt x="436" y="304"/>
                </a:lnTo>
                <a:lnTo>
                  <a:pt x="434" y="308"/>
                </a:lnTo>
                <a:lnTo>
                  <a:pt x="433" y="311"/>
                </a:lnTo>
                <a:lnTo>
                  <a:pt x="434" y="317"/>
                </a:lnTo>
                <a:lnTo>
                  <a:pt x="438" y="319"/>
                </a:lnTo>
                <a:lnTo>
                  <a:pt x="441" y="323"/>
                </a:lnTo>
                <a:lnTo>
                  <a:pt x="443" y="324"/>
                </a:lnTo>
                <a:lnTo>
                  <a:pt x="447" y="334"/>
                </a:lnTo>
                <a:lnTo>
                  <a:pt x="447" y="343"/>
                </a:lnTo>
                <a:lnTo>
                  <a:pt x="446" y="350"/>
                </a:lnTo>
                <a:lnTo>
                  <a:pt x="450" y="352"/>
                </a:lnTo>
                <a:lnTo>
                  <a:pt x="451" y="354"/>
                </a:lnTo>
                <a:lnTo>
                  <a:pt x="455" y="356"/>
                </a:lnTo>
                <a:lnTo>
                  <a:pt x="461" y="363"/>
                </a:lnTo>
                <a:lnTo>
                  <a:pt x="466" y="369"/>
                </a:lnTo>
                <a:lnTo>
                  <a:pt x="471" y="374"/>
                </a:lnTo>
                <a:lnTo>
                  <a:pt x="475" y="374"/>
                </a:lnTo>
                <a:lnTo>
                  <a:pt x="475" y="373"/>
                </a:lnTo>
                <a:lnTo>
                  <a:pt x="474" y="370"/>
                </a:lnTo>
                <a:lnTo>
                  <a:pt x="473" y="365"/>
                </a:lnTo>
                <a:lnTo>
                  <a:pt x="471" y="364"/>
                </a:lnTo>
                <a:lnTo>
                  <a:pt x="470" y="361"/>
                </a:lnTo>
                <a:lnTo>
                  <a:pt x="465" y="357"/>
                </a:lnTo>
                <a:lnTo>
                  <a:pt x="459" y="354"/>
                </a:lnTo>
                <a:lnTo>
                  <a:pt x="452" y="350"/>
                </a:lnTo>
                <a:lnTo>
                  <a:pt x="454" y="345"/>
                </a:lnTo>
                <a:lnTo>
                  <a:pt x="454" y="343"/>
                </a:lnTo>
                <a:lnTo>
                  <a:pt x="454" y="338"/>
                </a:lnTo>
                <a:lnTo>
                  <a:pt x="452" y="332"/>
                </a:lnTo>
                <a:lnTo>
                  <a:pt x="451" y="327"/>
                </a:lnTo>
                <a:lnTo>
                  <a:pt x="447" y="322"/>
                </a:lnTo>
                <a:lnTo>
                  <a:pt x="450" y="319"/>
                </a:lnTo>
                <a:lnTo>
                  <a:pt x="455" y="324"/>
                </a:lnTo>
                <a:lnTo>
                  <a:pt x="457" y="329"/>
                </a:lnTo>
                <a:lnTo>
                  <a:pt x="460" y="334"/>
                </a:lnTo>
                <a:lnTo>
                  <a:pt x="465" y="342"/>
                </a:lnTo>
                <a:lnTo>
                  <a:pt x="468" y="346"/>
                </a:lnTo>
                <a:lnTo>
                  <a:pt x="469" y="346"/>
                </a:lnTo>
                <a:lnTo>
                  <a:pt x="470" y="343"/>
                </a:lnTo>
                <a:lnTo>
                  <a:pt x="470" y="340"/>
                </a:lnTo>
                <a:lnTo>
                  <a:pt x="466" y="334"/>
                </a:lnTo>
                <a:lnTo>
                  <a:pt x="465" y="332"/>
                </a:lnTo>
                <a:lnTo>
                  <a:pt x="463" y="327"/>
                </a:lnTo>
                <a:lnTo>
                  <a:pt x="460" y="322"/>
                </a:lnTo>
                <a:lnTo>
                  <a:pt x="464" y="320"/>
                </a:lnTo>
                <a:lnTo>
                  <a:pt x="468" y="325"/>
                </a:lnTo>
                <a:lnTo>
                  <a:pt x="471" y="332"/>
                </a:lnTo>
                <a:lnTo>
                  <a:pt x="474" y="334"/>
                </a:lnTo>
                <a:lnTo>
                  <a:pt x="477" y="333"/>
                </a:lnTo>
                <a:lnTo>
                  <a:pt x="477" y="329"/>
                </a:lnTo>
                <a:lnTo>
                  <a:pt x="475" y="328"/>
                </a:lnTo>
                <a:lnTo>
                  <a:pt x="473" y="327"/>
                </a:lnTo>
                <a:lnTo>
                  <a:pt x="471" y="324"/>
                </a:lnTo>
                <a:lnTo>
                  <a:pt x="474" y="320"/>
                </a:lnTo>
                <a:lnTo>
                  <a:pt x="474" y="319"/>
                </a:lnTo>
                <a:lnTo>
                  <a:pt x="468" y="317"/>
                </a:lnTo>
                <a:lnTo>
                  <a:pt x="464" y="314"/>
                </a:lnTo>
                <a:lnTo>
                  <a:pt x="464" y="310"/>
                </a:lnTo>
                <a:lnTo>
                  <a:pt x="466" y="301"/>
                </a:lnTo>
                <a:lnTo>
                  <a:pt x="470" y="296"/>
                </a:lnTo>
                <a:lnTo>
                  <a:pt x="471" y="299"/>
                </a:lnTo>
                <a:lnTo>
                  <a:pt x="473" y="304"/>
                </a:lnTo>
                <a:lnTo>
                  <a:pt x="478" y="308"/>
                </a:lnTo>
                <a:lnTo>
                  <a:pt x="484" y="309"/>
                </a:lnTo>
                <a:lnTo>
                  <a:pt x="487" y="310"/>
                </a:lnTo>
                <a:lnTo>
                  <a:pt x="492" y="309"/>
                </a:lnTo>
                <a:lnTo>
                  <a:pt x="494" y="304"/>
                </a:lnTo>
                <a:lnTo>
                  <a:pt x="489" y="302"/>
                </a:lnTo>
                <a:lnTo>
                  <a:pt x="482" y="301"/>
                </a:lnTo>
                <a:lnTo>
                  <a:pt x="477" y="299"/>
                </a:lnTo>
                <a:lnTo>
                  <a:pt x="474" y="296"/>
                </a:lnTo>
                <a:lnTo>
                  <a:pt x="473" y="291"/>
                </a:lnTo>
                <a:lnTo>
                  <a:pt x="466" y="294"/>
                </a:lnTo>
                <a:lnTo>
                  <a:pt x="463" y="305"/>
                </a:lnTo>
                <a:lnTo>
                  <a:pt x="460" y="305"/>
                </a:lnTo>
                <a:lnTo>
                  <a:pt x="455" y="297"/>
                </a:lnTo>
                <a:lnTo>
                  <a:pt x="452" y="295"/>
                </a:lnTo>
                <a:lnTo>
                  <a:pt x="450" y="290"/>
                </a:lnTo>
                <a:lnTo>
                  <a:pt x="457" y="286"/>
                </a:lnTo>
                <a:lnTo>
                  <a:pt x="464" y="287"/>
                </a:lnTo>
                <a:lnTo>
                  <a:pt x="469" y="286"/>
                </a:lnTo>
                <a:lnTo>
                  <a:pt x="466" y="279"/>
                </a:lnTo>
                <a:lnTo>
                  <a:pt x="474" y="283"/>
                </a:lnTo>
                <a:lnTo>
                  <a:pt x="480" y="285"/>
                </a:lnTo>
                <a:lnTo>
                  <a:pt x="478" y="281"/>
                </a:lnTo>
                <a:lnTo>
                  <a:pt x="475" y="277"/>
                </a:lnTo>
                <a:lnTo>
                  <a:pt x="473" y="276"/>
                </a:lnTo>
                <a:lnTo>
                  <a:pt x="469" y="268"/>
                </a:lnTo>
                <a:lnTo>
                  <a:pt x="460" y="271"/>
                </a:lnTo>
                <a:lnTo>
                  <a:pt x="450" y="274"/>
                </a:lnTo>
                <a:lnTo>
                  <a:pt x="443" y="271"/>
                </a:lnTo>
                <a:lnTo>
                  <a:pt x="447" y="268"/>
                </a:lnTo>
                <a:lnTo>
                  <a:pt x="450" y="265"/>
                </a:lnTo>
                <a:lnTo>
                  <a:pt x="457" y="263"/>
                </a:lnTo>
                <a:lnTo>
                  <a:pt x="460" y="263"/>
                </a:lnTo>
                <a:lnTo>
                  <a:pt x="459" y="259"/>
                </a:lnTo>
                <a:lnTo>
                  <a:pt x="457" y="259"/>
                </a:lnTo>
                <a:lnTo>
                  <a:pt x="451" y="258"/>
                </a:lnTo>
                <a:lnTo>
                  <a:pt x="445" y="258"/>
                </a:lnTo>
                <a:lnTo>
                  <a:pt x="440" y="256"/>
                </a:lnTo>
                <a:lnTo>
                  <a:pt x="441" y="248"/>
                </a:lnTo>
                <a:lnTo>
                  <a:pt x="448" y="245"/>
                </a:lnTo>
                <a:lnTo>
                  <a:pt x="457" y="250"/>
                </a:lnTo>
                <a:lnTo>
                  <a:pt x="468" y="256"/>
                </a:lnTo>
                <a:lnTo>
                  <a:pt x="474" y="263"/>
                </a:lnTo>
                <a:lnTo>
                  <a:pt x="479" y="268"/>
                </a:lnTo>
                <a:lnTo>
                  <a:pt x="480" y="274"/>
                </a:lnTo>
                <a:lnTo>
                  <a:pt x="488" y="281"/>
                </a:lnTo>
                <a:lnTo>
                  <a:pt x="494" y="287"/>
                </a:lnTo>
                <a:lnTo>
                  <a:pt x="501" y="290"/>
                </a:lnTo>
                <a:lnTo>
                  <a:pt x="503" y="288"/>
                </a:lnTo>
                <a:lnTo>
                  <a:pt x="498" y="282"/>
                </a:lnTo>
                <a:lnTo>
                  <a:pt x="493" y="277"/>
                </a:lnTo>
                <a:lnTo>
                  <a:pt x="489" y="274"/>
                </a:lnTo>
                <a:lnTo>
                  <a:pt x="487" y="269"/>
                </a:lnTo>
                <a:lnTo>
                  <a:pt x="487" y="262"/>
                </a:lnTo>
                <a:lnTo>
                  <a:pt x="486" y="255"/>
                </a:lnTo>
                <a:lnTo>
                  <a:pt x="477" y="253"/>
                </a:lnTo>
                <a:lnTo>
                  <a:pt x="471" y="251"/>
                </a:lnTo>
                <a:lnTo>
                  <a:pt x="466" y="249"/>
                </a:lnTo>
                <a:lnTo>
                  <a:pt x="457" y="245"/>
                </a:lnTo>
                <a:lnTo>
                  <a:pt x="452" y="240"/>
                </a:lnTo>
                <a:lnTo>
                  <a:pt x="452" y="239"/>
                </a:lnTo>
                <a:lnTo>
                  <a:pt x="452" y="235"/>
                </a:lnTo>
                <a:lnTo>
                  <a:pt x="461" y="232"/>
                </a:lnTo>
                <a:lnTo>
                  <a:pt x="463" y="232"/>
                </a:lnTo>
                <a:lnTo>
                  <a:pt x="468" y="228"/>
                </a:lnTo>
                <a:lnTo>
                  <a:pt x="475" y="225"/>
                </a:lnTo>
                <a:lnTo>
                  <a:pt x="486" y="222"/>
                </a:lnTo>
                <a:lnTo>
                  <a:pt x="496" y="223"/>
                </a:lnTo>
                <a:lnTo>
                  <a:pt x="505" y="227"/>
                </a:lnTo>
                <a:lnTo>
                  <a:pt x="505" y="237"/>
                </a:lnTo>
                <a:lnTo>
                  <a:pt x="507" y="239"/>
                </a:lnTo>
                <a:lnTo>
                  <a:pt x="520" y="236"/>
                </a:lnTo>
                <a:lnTo>
                  <a:pt x="521" y="231"/>
                </a:lnTo>
                <a:lnTo>
                  <a:pt x="523" y="228"/>
                </a:lnTo>
                <a:lnTo>
                  <a:pt x="524" y="228"/>
                </a:lnTo>
                <a:lnTo>
                  <a:pt x="526" y="228"/>
                </a:lnTo>
                <a:lnTo>
                  <a:pt x="530" y="228"/>
                </a:lnTo>
                <a:lnTo>
                  <a:pt x="531" y="228"/>
                </a:lnTo>
                <a:lnTo>
                  <a:pt x="537" y="237"/>
                </a:lnTo>
                <a:lnTo>
                  <a:pt x="542" y="251"/>
                </a:lnTo>
                <a:lnTo>
                  <a:pt x="547" y="258"/>
                </a:lnTo>
                <a:lnTo>
                  <a:pt x="548" y="267"/>
                </a:lnTo>
                <a:lnTo>
                  <a:pt x="549" y="277"/>
                </a:lnTo>
                <a:lnTo>
                  <a:pt x="553" y="274"/>
                </a:lnTo>
                <a:lnTo>
                  <a:pt x="554" y="274"/>
                </a:lnTo>
                <a:lnTo>
                  <a:pt x="553" y="272"/>
                </a:lnTo>
                <a:lnTo>
                  <a:pt x="551" y="267"/>
                </a:lnTo>
                <a:lnTo>
                  <a:pt x="552" y="258"/>
                </a:lnTo>
                <a:lnTo>
                  <a:pt x="556" y="260"/>
                </a:lnTo>
                <a:lnTo>
                  <a:pt x="552" y="250"/>
                </a:lnTo>
                <a:lnTo>
                  <a:pt x="544" y="242"/>
                </a:lnTo>
                <a:lnTo>
                  <a:pt x="540" y="232"/>
                </a:lnTo>
                <a:lnTo>
                  <a:pt x="539" y="230"/>
                </a:lnTo>
                <a:lnTo>
                  <a:pt x="540" y="226"/>
                </a:lnTo>
                <a:lnTo>
                  <a:pt x="540" y="225"/>
                </a:lnTo>
                <a:lnTo>
                  <a:pt x="546" y="218"/>
                </a:lnTo>
                <a:lnTo>
                  <a:pt x="549" y="221"/>
                </a:lnTo>
                <a:lnTo>
                  <a:pt x="551" y="221"/>
                </a:lnTo>
                <a:lnTo>
                  <a:pt x="552" y="225"/>
                </a:lnTo>
                <a:lnTo>
                  <a:pt x="557" y="227"/>
                </a:lnTo>
                <a:lnTo>
                  <a:pt x="562" y="231"/>
                </a:lnTo>
                <a:lnTo>
                  <a:pt x="571" y="232"/>
                </a:lnTo>
                <a:lnTo>
                  <a:pt x="572" y="228"/>
                </a:lnTo>
                <a:lnTo>
                  <a:pt x="565" y="226"/>
                </a:lnTo>
                <a:lnTo>
                  <a:pt x="557" y="221"/>
                </a:lnTo>
                <a:lnTo>
                  <a:pt x="556" y="218"/>
                </a:lnTo>
                <a:lnTo>
                  <a:pt x="554" y="217"/>
                </a:lnTo>
                <a:lnTo>
                  <a:pt x="556" y="213"/>
                </a:lnTo>
                <a:lnTo>
                  <a:pt x="557" y="213"/>
                </a:lnTo>
                <a:lnTo>
                  <a:pt x="570" y="212"/>
                </a:lnTo>
                <a:lnTo>
                  <a:pt x="577" y="213"/>
                </a:lnTo>
                <a:lnTo>
                  <a:pt x="581" y="216"/>
                </a:lnTo>
                <a:lnTo>
                  <a:pt x="583" y="216"/>
                </a:lnTo>
                <a:lnTo>
                  <a:pt x="588" y="221"/>
                </a:lnTo>
                <a:lnTo>
                  <a:pt x="593" y="221"/>
                </a:lnTo>
                <a:lnTo>
                  <a:pt x="589" y="217"/>
                </a:lnTo>
                <a:lnTo>
                  <a:pt x="584" y="213"/>
                </a:lnTo>
                <a:lnTo>
                  <a:pt x="581" y="210"/>
                </a:lnTo>
                <a:lnTo>
                  <a:pt x="579" y="208"/>
                </a:lnTo>
                <a:lnTo>
                  <a:pt x="569" y="204"/>
                </a:lnTo>
                <a:lnTo>
                  <a:pt x="560" y="207"/>
                </a:lnTo>
                <a:lnTo>
                  <a:pt x="562" y="200"/>
                </a:lnTo>
                <a:lnTo>
                  <a:pt x="563" y="198"/>
                </a:lnTo>
                <a:lnTo>
                  <a:pt x="567" y="189"/>
                </a:lnTo>
                <a:lnTo>
                  <a:pt x="562" y="187"/>
                </a:lnTo>
                <a:lnTo>
                  <a:pt x="557" y="193"/>
                </a:lnTo>
                <a:lnTo>
                  <a:pt x="556" y="193"/>
                </a:lnTo>
                <a:lnTo>
                  <a:pt x="548" y="200"/>
                </a:lnTo>
                <a:lnTo>
                  <a:pt x="546" y="204"/>
                </a:lnTo>
                <a:lnTo>
                  <a:pt x="543" y="207"/>
                </a:lnTo>
                <a:lnTo>
                  <a:pt x="534" y="210"/>
                </a:lnTo>
                <a:lnTo>
                  <a:pt x="520" y="212"/>
                </a:lnTo>
                <a:lnTo>
                  <a:pt x="525" y="202"/>
                </a:lnTo>
                <a:lnTo>
                  <a:pt x="525" y="200"/>
                </a:lnTo>
                <a:lnTo>
                  <a:pt x="521" y="198"/>
                </a:lnTo>
                <a:lnTo>
                  <a:pt x="514" y="196"/>
                </a:lnTo>
                <a:lnTo>
                  <a:pt x="511" y="200"/>
                </a:lnTo>
                <a:lnTo>
                  <a:pt x="505" y="209"/>
                </a:lnTo>
                <a:lnTo>
                  <a:pt x="486" y="213"/>
                </a:lnTo>
                <a:lnTo>
                  <a:pt x="478" y="214"/>
                </a:lnTo>
                <a:lnTo>
                  <a:pt x="475" y="214"/>
                </a:lnTo>
                <a:lnTo>
                  <a:pt x="473" y="214"/>
                </a:lnTo>
                <a:lnTo>
                  <a:pt x="473" y="205"/>
                </a:lnTo>
                <a:lnTo>
                  <a:pt x="469" y="200"/>
                </a:lnTo>
                <a:lnTo>
                  <a:pt x="468" y="199"/>
                </a:lnTo>
                <a:lnTo>
                  <a:pt x="468" y="194"/>
                </a:lnTo>
                <a:lnTo>
                  <a:pt x="475" y="189"/>
                </a:lnTo>
                <a:lnTo>
                  <a:pt x="479" y="193"/>
                </a:lnTo>
                <a:lnTo>
                  <a:pt x="475" y="196"/>
                </a:lnTo>
                <a:lnTo>
                  <a:pt x="478" y="200"/>
                </a:lnTo>
                <a:lnTo>
                  <a:pt x="478" y="202"/>
                </a:lnTo>
                <a:lnTo>
                  <a:pt x="480" y="200"/>
                </a:lnTo>
                <a:lnTo>
                  <a:pt x="489" y="199"/>
                </a:lnTo>
                <a:lnTo>
                  <a:pt x="491" y="199"/>
                </a:lnTo>
                <a:lnTo>
                  <a:pt x="498" y="191"/>
                </a:lnTo>
                <a:lnTo>
                  <a:pt x="503" y="184"/>
                </a:lnTo>
                <a:lnTo>
                  <a:pt x="533" y="186"/>
                </a:lnTo>
                <a:lnTo>
                  <a:pt x="535" y="186"/>
                </a:lnTo>
                <a:lnTo>
                  <a:pt x="547" y="185"/>
                </a:lnTo>
                <a:lnTo>
                  <a:pt x="556" y="180"/>
                </a:lnTo>
                <a:lnTo>
                  <a:pt x="557" y="180"/>
                </a:lnTo>
                <a:lnTo>
                  <a:pt x="565" y="175"/>
                </a:lnTo>
                <a:lnTo>
                  <a:pt x="567" y="175"/>
                </a:lnTo>
                <a:lnTo>
                  <a:pt x="571" y="175"/>
                </a:lnTo>
                <a:lnTo>
                  <a:pt x="577" y="175"/>
                </a:lnTo>
                <a:lnTo>
                  <a:pt x="588" y="173"/>
                </a:lnTo>
                <a:lnTo>
                  <a:pt x="608" y="171"/>
                </a:lnTo>
                <a:lnTo>
                  <a:pt x="615" y="180"/>
                </a:lnTo>
                <a:lnTo>
                  <a:pt x="617" y="184"/>
                </a:lnTo>
                <a:close/>
                <a:moveTo>
                  <a:pt x="399" y="88"/>
                </a:moveTo>
                <a:lnTo>
                  <a:pt x="403" y="92"/>
                </a:lnTo>
                <a:lnTo>
                  <a:pt x="405" y="90"/>
                </a:lnTo>
                <a:lnTo>
                  <a:pt x="410" y="89"/>
                </a:lnTo>
                <a:lnTo>
                  <a:pt x="414" y="88"/>
                </a:lnTo>
                <a:lnTo>
                  <a:pt x="420" y="106"/>
                </a:lnTo>
                <a:lnTo>
                  <a:pt x="413" y="134"/>
                </a:lnTo>
                <a:lnTo>
                  <a:pt x="408" y="140"/>
                </a:lnTo>
                <a:lnTo>
                  <a:pt x="405" y="144"/>
                </a:lnTo>
                <a:lnTo>
                  <a:pt x="409" y="141"/>
                </a:lnTo>
                <a:lnTo>
                  <a:pt x="410" y="140"/>
                </a:lnTo>
                <a:lnTo>
                  <a:pt x="417" y="136"/>
                </a:lnTo>
                <a:lnTo>
                  <a:pt x="418" y="135"/>
                </a:lnTo>
                <a:lnTo>
                  <a:pt x="419" y="134"/>
                </a:lnTo>
                <a:lnTo>
                  <a:pt x="420" y="131"/>
                </a:lnTo>
                <a:lnTo>
                  <a:pt x="424" y="131"/>
                </a:lnTo>
                <a:lnTo>
                  <a:pt x="424" y="141"/>
                </a:lnTo>
                <a:lnTo>
                  <a:pt x="414" y="147"/>
                </a:lnTo>
                <a:lnTo>
                  <a:pt x="414" y="152"/>
                </a:lnTo>
                <a:lnTo>
                  <a:pt x="408" y="152"/>
                </a:lnTo>
                <a:lnTo>
                  <a:pt x="405" y="152"/>
                </a:lnTo>
                <a:lnTo>
                  <a:pt x="406" y="161"/>
                </a:lnTo>
                <a:lnTo>
                  <a:pt x="405" y="163"/>
                </a:lnTo>
                <a:lnTo>
                  <a:pt x="405" y="164"/>
                </a:lnTo>
                <a:lnTo>
                  <a:pt x="404" y="166"/>
                </a:lnTo>
                <a:lnTo>
                  <a:pt x="403" y="167"/>
                </a:lnTo>
                <a:lnTo>
                  <a:pt x="394" y="171"/>
                </a:lnTo>
                <a:lnTo>
                  <a:pt x="394" y="172"/>
                </a:lnTo>
                <a:lnTo>
                  <a:pt x="394" y="173"/>
                </a:lnTo>
                <a:lnTo>
                  <a:pt x="396" y="180"/>
                </a:lnTo>
                <a:lnTo>
                  <a:pt x="395" y="180"/>
                </a:lnTo>
                <a:lnTo>
                  <a:pt x="388" y="187"/>
                </a:lnTo>
                <a:lnTo>
                  <a:pt x="391" y="194"/>
                </a:lnTo>
                <a:lnTo>
                  <a:pt x="391" y="195"/>
                </a:lnTo>
                <a:lnTo>
                  <a:pt x="394" y="200"/>
                </a:lnTo>
                <a:lnTo>
                  <a:pt x="395" y="204"/>
                </a:lnTo>
                <a:lnTo>
                  <a:pt x="396" y="208"/>
                </a:lnTo>
                <a:lnTo>
                  <a:pt x="391" y="216"/>
                </a:lnTo>
                <a:lnTo>
                  <a:pt x="394" y="218"/>
                </a:lnTo>
                <a:lnTo>
                  <a:pt x="400" y="209"/>
                </a:lnTo>
                <a:lnTo>
                  <a:pt x="401" y="207"/>
                </a:lnTo>
                <a:lnTo>
                  <a:pt x="405" y="200"/>
                </a:lnTo>
                <a:lnTo>
                  <a:pt x="408" y="196"/>
                </a:lnTo>
                <a:lnTo>
                  <a:pt x="409" y="196"/>
                </a:lnTo>
                <a:lnTo>
                  <a:pt x="415" y="196"/>
                </a:lnTo>
                <a:lnTo>
                  <a:pt x="419" y="185"/>
                </a:lnTo>
                <a:lnTo>
                  <a:pt x="422" y="175"/>
                </a:lnTo>
                <a:lnTo>
                  <a:pt x="428" y="185"/>
                </a:lnTo>
                <a:lnTo>
                  <a:pt x="432" y="179"/>
                </a:lnTo>
                <a:lnTo>
                  <a:pt x="450" y="170"/>
                </a:lnTo>
                <a:lnTo>
                  <a:pt x="452" y="176"/>
                </a:lnTo>
                <a:lnTo>
                  <a:pt x="454" y="177"/>
                </a:lnTo>
                <a:lnTo>
                  <a:pt x="464" y="182"/>
                </a:lnTo>
                <a:lnTo>
                  <a:pt x="465" y="186"/>
                </a:lnTo>
                <a:lnTo>
                  <a:pt x="465" y="189"/>
                </a:lnTo>
                <a:lnTo>
                  <a:pt x="452" y="186"/>
                </a:lnTo>
                <a:lnTo>
                  <a:pt x="437" y="195"/>
                </a:lnTo>
                <a:lnTo>
                  <a:pt x="436" y="196"/>
                </a:lnTo>
                <a:lnTo>
                  <a:pt x="434" y="200"/>
                </a:lnTo>
                <a:lnTo>
                  <a:pt x="433" y="210"/>
                </a:lnTo>
                <a:lnTo>
                  <a:pt x="428" y="217"/>
                </a:lnTo>
                <a:lnTo>
                  <a:pt x="427" y="223"/>
                </a:lnTo>
                <a:lnTo>
                  <a:pt x="426" y="225"/>
                </a:lnTo>
                <a:lnTo>
                  <a:pt x="426" y="227"/>
                </a:lnTo>
                <a:lnTo>
                  <a:pt x="417" y="230"/>
                </a:lnTo>
                <a:lnTo>
                  <a:pt x="415" y="218"/>
                </a:lnTo>
                <a:lnTo>
                  <a:pt x="415" y="209"/>
                </a:lnTo>
                <a:lnTo>
                  <a:pt x="410" y="208"/>
                </a:lnTo>
                <a:lnTo>
                  <a:pt x="409" y="208"/>
                </a:lnTo>
                <a:lnTo>
                  <a:pt x="408" y="218"/>
                </a:lnTo>
                <a:lnTo>
                  <a:pt x="406" y="225"/>
                </a:lnTo>
                <a:lnTo>
                  <a:pt x="403" y="227"/>
                </a:lnTo>
                <a:lnTo>
                  <a:pt x="403" y="237"/>
                </a:lnTo>
                <a:lnTo>
                  <a:pt x="392" y="248"/>
                </a:lnTo>
                <a:lnTo>
                  <a:pt x="390" y="250"/>
                </a:lnTo>
                <a:lnTo>
                  <a:pt x="388" y="251"/>
                </a:lnTo>
                <a:lnTo>
                  <a:pt x="383" y="248"/>
                </a:lnTo>
                <a:lnTo>
                  <a:pt x="381" y="245"/>
                </a:lnTo>
                <a:lnTo>
                  <a:pt x="372" y="241"/>
                </a:lnTo>
                <a:lnTo>
                  <a:pt x="367" y="240"/>
                </a:lnTo>
                <a:lnTo>
                  <a:pt x="373" y="227"/>
                </a:lnTo>
                <a:lnTo>
                  <a:pt x="385" y="212"/>
                </a:lnTo>
                <a:lnTo>
                  <a:pt x="390" y="205"/>
                </a:lnTo>
                <a:lnTo>
                  <a:pt x="388" y="205"/>
                </a:lnTo>
                <a:lnTo>
                  <a:pt x="383" y="204"/>
                </a:lnTo>
                <a:lnTo>
                  <a:pt x="382" y="204"/>
                </a:lnTo>
                <a:lnTo>
                  <a:pt x="381" y="207"/>
                </a:lnTo>
                <a:lnTo>
                  <a:pt x="374" y="214"/>
                </a:lnTo>
                <a:lnTo>
                  <a:pt x="373" y="217"/>
                </a:lnTo>
                <a:lnTo>
                  <a:pt x="372" y="217"/>
                </a:lnTo>
                <a:lnTo>
                  <a:pt x="360" y="232"/>
                </a:lnTo>
                <a:lnTo>
                  <a:pt x="354" y="241"/>
                </a:lnTo>
                <a:lnTo>
                  <a:pt x="346" y="250"/>
                </a:lnTo>
                <a:lnTo>
                  <a:pt x="334" y="251"/>
                </a:lnTo>
                <a:lnTo>
                  <a:pt x="336" y="246"/>
                </a:lnTo>
                <a:lnTo>
                  <a:pt x="337" y="244"/>
                </a:lnTo>
                <a:lnTo>
                  <a:pt x="357" y="216"/>
                </a:lnTo>
                <a:lnTo>
                  <a:pt x="359" y="212"/>
                </a:lnTo>
                <a:lnTo>
                  <a:pt x="351" y="203"/>
                </a:lnTo>
                <a:lnTo>
                  <a:pt x="354" y="202"/>
                </a:lnTo>
                <a:lnTo>
                  <a:pt x="364" y="205"/>
                </a:lnTo>
                <a:lnTo>
                  <a:pt x="367" y="203"/>
                </a:lnTo>
                <a:lnTo>
                  <a:pt x="365" y="202"/>
                </a:lnTo>
                <a:lnTo>
                  <a:pt x="364" y="200"/>
                </a:lnTo>
                <a:lnTo>
                  <a:pt x="353" y="195"/>
                </a:lnTo>
                <a:lnTo>
                  <a:pt x="354" y="189"/>
                </a:lnTo>
                <a:lnTo>
                  <a:pt x="362" y="184"/>
                </a:lnTo>
                <a:lnTo>
                  <a:pt x="374" y="173"/>
                </a:lnTo>
                <a:lnTo>
                  <a:pt x="382" y="176"/>
                </a:lnTo>
                <a:lnTo>
                  <a:pt x="386" y="179"/>
                </a:lnTo>
                <a:lnTo>
                  <a:pt x="386" y="177"/>
                </a:lnTo>
                <a:lnTo>
                  <a:pt x="387" y="176"/>
                </a:lnTo>
                <a:lnTo>
                  <a:pt x="388" y="172"/>
                </a:lnTo>
                <a:lnTo>
                  <a:pt x="385" y="168"/>
                </a:lnTo>
                <a:lnTo>
                  <a:pt x="377" y="164"/>
                </a:lnTo>
                <a:lnTo>
                  <a:pt x="376" y="158"/>
                </a:lnTo>
                <a:lnTo>
                  <a:pt x="376" y="154"/>
                </a:lnTo>
                <a:lnTo>
                  <a:pt x="376" y="152"/>
                </a:lnTo>
                <a:lnTo>
                  <a:pt x="378" y="152"/>
                </a:lnTo>
                <a:lnTo>
                  <a:pt x="382" y="150"/>
                </a:lnTo>
                <a:lnTo>
                  <a:pt x="387" y="150"/>
                </a:lnTo>
                <a:lnTo>
                  <a:pt x="391" y="156"/>
                </a:lnTo>
                <a:lnTo>
                  <a:pt x="392" y="158"/>
                </a:lnTo>
                <a:lnTo>
                  <a:pt x="394" y="157"/>
                </a:lnTo>
                <a:lnTo>
                  <a:pt x="397" y="153"/>
                </a:lnTo>
                <a:lnTo>
                  <a:pt x="392" y="141"/>
                </a:lnTo>
                <a:lnTo>
                  <a:pt x="381" y="144"/>
                </a:lnTo>
                <a:lnTo>
                  <a:pt x="378" y="144"/>
                </a:lnTo>
                <a:lnTo>
                  <a:pt x="373" y="138"/>
                </a:lnTo>
                <a:lnTo>
                  <a:pt x="376" y="127"/>
                </a:lnTo>
                <a:lnTo>
                  <a:pt x="382" y="129"/>
                </a:lnTo>
                <a:lnTo>
                  <a:pt x="383" y="127"/>
                </a:lnTo>
                <a:lnTo>
                  <a:pt x="386" y="125"/>
                </a:lnTo>
                <a:lnTo>
                  <a:pt x="388" y="122"/>
                </a:lnTo>
                <a:lnTo>
                  <a:pt x="390" y="121"/>
                </a:lnTo>
                <a:lnTo>
                  <a:pt x="383" y="116"/>
                </a:lnTo>
                <a:lnTo>
                  <a:pt x="387" y="106"/>
                </a:lnTo>
                <a:lnTo>
                  <a:pt x="391" y="95"/>
                </a:lnTo>
                <a:lnTo>
                  <a:pt x="391" y="92"/>
                </a:lnTo>
                <a:lnTo>
                  <a:pt x="394" y="90"/>
                </a:lnTo>
                <a:lnTo>
                  <a:pt x="399" y="88"/>
                </a:lnTo>
                <a:close/>
                <a:moveTo>
                  <a:pt x="358" y="122"/>
                </a:moveTo>
                <a:lnTo>
                  <a:pt x="358" y="124"/>
                </a:lnTo>
                <a:lnTo>
                  <a:pt x="363" y="116"/>
                </a:lnTo>
                <a:lnTo>
                  <a:pt x="365" y="113"/>
                </a:lnTo>
                <a:lnTo>
                  <a:pt x="371" y="117"/>
                </a:lnTo>
                <a:lnTo>
                  <a:pt x="368" y="129"/>
                </a:lnTo>
                <a:lnTo>
                  <a:pt x="360" y="133"/>
                </a:lnTo>
                <a:lnTo>
                  <a:pt x="359" y="138"/>
                </a:lnTo>
                <a:lnTo>
                  <a:pt x="359" y="140"/>
                </a:lnTo>
                <a:lnTo>
                  <a:pt x="360" y="140"/>
                </a:lnTo>
                <a:lnTo>
                  <a:pt x="371" y="145"/>
                </a:lnTo>
                <a:lnTo>
                  <a:pt x="372" y="153"/>
                </a:lnTo>
                <a:lnTo>
                  <a:pt x="372" y="154"/>
                </a:lnTo>
                <a:lnTo>
                  <a:pt x="371" y="159"/>
                </a:lnTo>
                <a:lnTo>
                  <a:pt x="368" y="162"/>
                </a:lnTo>
                <a:lnTo>
                  <a:pt x="351" y="172"/>
                </a:lnTo>
                <a:lnTo>
                  <a:pt x="341" y="180"/>
                </a:lnTo>
                <a:lnTo>
                  <a:pt x="335" y="186"/>
                </a:lnTo>
                <a:lnTo>
                  <a:pt x="330" y="185"/>
                </a:lnTo>
                <a:lnTo>
                  <a:pt x="321" y="184"/>
                </a:lnTo>
                <a:lnTo>
                  <a:pt x="313" y="171"/>
                </a:lnTo>
                <a:lnTo>
                  <a:pt x="322" y="167"/>
                </a:lnTo>
                <a:lnTo>
                  <a:pt x="337" y="161"/>
                </a:lnTo>
                <a:lnTo>
                  <a:pt x="339" y="161"/>
                </a:lnTo>
                <a:lnTo>
                  <a:pt x="345" y="149"/>
                </a:lnTo>
                <a:lnTo>
                  <a:pt x="343" y="141"/>
                </a:lnTo>
                <a:lnTo>
                  <a:pt x="334" y="156"/>
                </a:lnTo>
                <a:lnTo>
                  <a:pt x="327" y="156"/>
                </a:lnTo>
                <a:lnTo>
                  <a:pt x="317" y="162"/>
                </a:lnTo>
                <a:lnTo>
                  <a:pt x="314" y="164"/>
                </a:lnTo>
                <a:lnTo>
                  <a:pt x="303" y="164"/>
                </a:lnTo>
                <a:lnTo>
                  <a:pt x="302" y="167"/>
                </a:lnTo>
                <a:lnTo>
                  <a:pt x="300" y="172"/>
                </a:lnTo>
                <a:lnTo>
                  <a:pt x="291" y="176"/>
                </a:lnTo>
                <a:lnTo>
                  <a:pt x="285" y="179"/>
                </a:lnTo>
                <a:lnTo>
                  <a:pt x="277" y="157"/>
                </a:lnTo>
                <a:lnTo>
                  <a:pt x="291" y="148"/>
                </a:lnTo>
                <a:lnTo>
                  <a:pt x="282" y="139"/>
                </a:lnTo>
                <a:lnTo>
                  <a:pt x="293" y="130"/>
                </a:lnTo>
                <a:lnTo>
                  <a:pt x="297" y="136"/>
                </a:lnTo>
                <a:lnTo>
                  <a:pt x="302" y="124"/>
                </a:lnTo>
                <a:lnTo>
                  <a:pt x="305" y="125"/>
                </a:lnTo>
                <a:lnTo>
                  <a:pt x="303" y="139"/>
                </a:lnTo>
                <a:lnTo>
                  <a:pt x="309" y="136"/>
                </a:lnTo>
                <a:lnTo>
                  <a:pt x="320" y="134"/>
                </a:lnTo>
                <a:lnTo>
                  <a:pt x="322" y="135"/>
                </a:lnTo>
                <a:lnTo>
                  <a:pt x="326" y="136"/>
                </a:lnTo>
                <a:lnTo>
                  <a:pt x="328" y="133"/>
                </a:lnTo>
                <a:lnTo>
                  <a:pt x="325" y="127"/>
                </a:lnTo>
                <a:lnTo>
                  <a:pt x="321" y="124"/>
                </a:lnTo>
                <a:lnTo>
                  <a:pt x="330" y="117"/>
                </a:lnTo>
                <a:lnTo>
                  <a:pt x="334" y="130"/>
                </a:lnTo>
                <a:lnTo>
                  <a:pt x="337" y="130"/>
                </a:lnTo>
                <a:lnTo>
                  <a:pt x="337" y="118"/>
                </a:lnTo>
                <a:lnTo>
                  <a:pt x="341" y="117"/>
                </a:lnTo>
                <a:lnTo>
                  <a:pt x="337" y="110"/>
                </a:lnTo>
                <a:lnTo>
                  <a:pt x="339" y="108"/>
                </a:lnTo>
                <a:lnTo>
                  <a:pt x="340" y="106"/>
                </a:lnTo>
                <a:lnTo>
                  <a:pt x="335" y="90"/>
                </a:lnTo>
                <a:lnTo>
                  <a:pt x="336" y="81"/>
                </a:lnTo>
                <a:lnTo>
                  <a:pt x="343" y="80"/>
                </a:lnTo>
                <a:lnTo>
                  <a:pt x="348" y="78"/>
                </a:lnTo>
                <a:lnTo>
                  <a:pt x="348" y="81"/>
                </a:lnTo>
                <a:lnTo>
                  <a:pt x="348" y="89"/>
                </a:lnTo>
                <a:lnTo>
                  <a:pt x="351" y="99"/>
                </a:lnTo>
                <a:lnTo>
                  <a:pt x="362" y="104"/>
                </a:lnTo>
                <a:lnTo>
                  <a:pt x="357" y="121"/>
                </a:lnTo>
                <a:lnTo>
                  <a:pt x="358" y="122"/>
                </a:lnTo>
                <a:close/>
                <a:moveTo>
                  <a:pt x="385" y="99"/>
                </a:moveTo>
                <a:lnTo>
                  <a:pt x="377" y="111"/>
                </a:lnTo>
                <a:lnTo>
                  <a:pt x="374" y="108"/>
                </a:lnTo>
                <a:lnTo>
                  <a:pt x="372" y="104"/>
                </a:lnTo>
                <a:lnTo>
                  <a:pt x="373" y="101"/>
                </a:lnTo>
                <a:lnTo>
                  <a:pt x="373" y="99"/>
                </a:lnTo>
                <a:lnTo>
                  <a:pt x="372" y="90"/>
                </a:lnTo>
                <a:lnTo>
                  <a:pt x="372" y="85"/>
                </a:lnTo>
                <a:lnTo>
                  <a:pt x="376" y="75"/>
                </a:lnTo>
                <a:lnTo>
                  <a:pt x="380" y="69"/>
                </a:lnTo>
                <a:lnTo>
                  <a:pt x="381" y="66"/>
                </a:lnTo>
                <a:lnTo>
                  <a:pt x="382" y="62"/>
                </a:lnTo>
                <a:lnTo>
                  <a:pt x="383" y="56"/>
                </a:lnTo>
                <a:lnTo>
                  <a:pt x="386" y="52"/>
                </a:lnTo>
                <a:lnTo>
                  <a:pt x="387" y="51"/>
                </a:lnTo>
                <a:lnTo>
                  <a:pt x="391" y="47"/>
                </a:lnTo>
                <a:lnTo>
                  <a:pt x="401" y="43"/>
                </a:lnTo>
                <a:lnTo>
                  <a:pt x="405" y="39"/>
                </a:lnTo>
                <a:lnTo>
                  <a:pt x="410" y="28"/>
                </a:lnTo>
                <a:lnTo>
                  <a:pt x="409" y="19"/>
                </a:lnTo>
                <a:lnTo>
                  <a:pt x="413" y="14"/>
                </a:lnTo>
                <a:lnTo>
                  <a:pt x="433" y="0"/>
                </a:lnTo>
                <a:lnTo>
                  <a:pt x="433" y="0"/>
                </a:lnTo>
                <a:lnTo>
                  <a:pt x="437" y="9"/>
                </a:lnTo>
                <a:lnTo>
                  <a:pt x="437" y="14"/>
                </a:lnTo>
                <a:lnTo>
                  <a:pt x="433" y="18"/>
                </a:lnTo>
                <a:lnTo>
                  <a:pt x="431" y="33"/>
                </a:lnTo>
                <a:lnTo>
                  <a:pt x="431" y="39"/>
                </a:lnTo>
                <a:lnTo>
                  <a:pt x="415" y="60"/>
                </a:lnTo>
                <a:lnTo>
                  <a:pt x="410" y="74"/>
                </a:lnTo>
                <a:lnTo>
                  <a:pt x="395" y="85"/>
                </a:lnTo>
                <a:lnTo>
                  <a:pt x="391" y="87"/>
                </a:lnTo>
                <a:lnTo>
                  <a:pt x="387" y="87"/>
                </a:lnTo>
                <a:lnTo>
                  <a:pt x="385" y="99"/>
                </a:lnTo>
                <a:close/>
              </a:path>
            </a:pathLst>
          </a:custGeom>
          <a:solidFill>
            <a:srgbClr val="008CD3">
              <a:alpha val="48000"/>
            </a:srgb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Freeform 20">
            <a:extLst>
              <a:ext uri="{FF2B5EF4-FFF2-40B4-BE49-F238E27FC236}">
                <a16:creationId xmlns:a16="http://schemas.microsoft.com/office/drawing/2014/main" id="{77C26EFC-2B3C-AC4E-8658-0463DBA3E10F}"/>
              </a:ext>
            </a:extLst>
          </p:cNvPr>
          <p:cNvSpPr>
            <a:spLocks noEditPoints="1"/>
          </p:cNvSpPr>
          <p:nvPr/>
        </p:nvSpPr>
        <p:spPr bwMode="auto">
          <a:xfrm>
            <a:off x="10110581" y="658461"/>
            <a:ext cx="1347788" cy="1079500"/>
          </a:xfrm>
          <a:custGeom>
            <a:avLst/>
            <a:gdLst>
              <a:gd name="T0" fmla="*/ 139 w 849"/>
              <a:gd name="T1" fmla="*/ 264 h 680"/>
              <a:gd name="T2" fmla="*/ 169 w 849"/>
              <a:gd name="T3" fmla="*/ 263 h 680"/>
              <a:gd name="T4" fmla="*/ 176 w 849"/>
              <a:gd name="T5" fmla="*/ 200 h 680"/>
              <a:gd name="T6" fmla="*/ 210 w 849"/>
              <a:gd name="T7" fmla="*/ 203 h 680"/>
              <a:gd name="T8" fmla="*/ 56 w 849"/>
              <a:gd name="T9" fmla="*/ 209 h 680"/>
              <a:gd name="T10" fmla="*/ 126 w 849"/>
              <a:gd name="T11" fmla="*/ 172 h 680"/>
              <a:gd name="T12" fmla="*/ 223 w 849"/>
              <a:gd name="T13" fmla="*/ 98 h 680"/>
              <a:gd name="T14" fmla="*/ 371 w 849"/>
              <a:gd name="T15" fmla="*/ 45 h 680"/>
              <a:gd name="T16" fmla="*/ 538 w 849"/>
              <a:gd name="T17" fmla="*/ 14 h 680"/>
              <a:gd name="T18" fmla="*/ 513 w 849"/>
              <a:gd name="T19" fmla="*/ 125 h 680"/>
              <a:gd name="T20" fmla="*/ 564 w 849"/>
              <a:gd name="T21" fmla="*/ 153 h 680"/>
              <a:gd name="T22" fmla="*/ 592 w 849"/>
              <a:gd name="T23" fmla="*/ 143 h 680"/>
              <a:gd name="T24" fmla="*/ 635 w 849"/>
              <a:gd name="T25" fmla="*/ 48 h 680"/>
              <a:gd name="T26" fmla="*/ 734 w 849"/>
              <a:gd name="T27" fmla="*/ 78 h 680"/>
              <a:gd name="T28" fmla="*/ 800 w 849"/>
              <a:gd name="T29" fmla="*/ 149 h 680"/>
              <a:gd name="T30" fmla="*/ 630 w 849"/>
              <a:gd name="T31" fmla="*/ 213 h 680"/>
              <a:gd name="T32" fmla="*/ 671 w 849"/>
              <a:gd name="T33" fmla="*/ 236 h 680"/>
              <a:gd name="T34" fmla="*/ 727 w 849"/>
              <a:gd name="T35" fmla="*/ 294 h 680"/>
              <a:gd name="T36" fmla="*/ 753 w 849"/>
              <a:gd name="T37" fmla="*/ 304 h 680"/>
              <a:gd name="T38" fmla="*/ 770 w 849"/>
              <a:gd name="T39" fmla="*/ 271 h 680"/>
              <a:gd name="T40" fmla="*/ 816 w 849"/>
              <a:gd name="T41" fmla="*/ 263 h 680"/>
              <a:gd name="T42" fmla="*/ 841 w 849"/>
              <a:gd name="T43" fmla="*/ 291 h 680"/>
              <a:gd name="T44" fmla="*/ 776 w 849"/>
              <a:gd name="T45" fmla="*/ 314 h 680"/>
              <a:gd name="T46" fmla="*/ 763 w 849"/>
              <a:gd name="T47" fmla="*/ 379 h 680"/>
              <a:gd name="T48" fmla="*/ 731 w 849"/>
              <a:gd name="T49" fmla="*/ 437 h 680"/>
              <a:gd name="T50" fmla="*/ 715 w 849"/>
              <a:gd name="T51" fmla="*/ 487 h 680"/>
              <a:gd name="T52" fmla="*/ 708 w 849"/>
              <a:gd name="T53" fmla="*/ 406 h 680"/>
              <a:gd name="T54" fmla="*/ 692 w 849"/>
              <a:gd name="T55" fmla="*/ 326 h 680"/>
              <a:gd name="T56" fmla="*/ 609 w 849"/>
              <a:gd name="T57" fmla="*/ 291 h 680"/>
              <a:gd name="T58" fmla="*/ 546 w 849"/>
              <a:gd name="T59" fmla="*/ 257 h 680"/>
              <a:gd name="T60" fmla="*/ 517 w 849"/>
              <a:gd name="T61" fmla="*/ 295 h 680"/>
              <a:gd name="T62" fmla="*/ 473 w 849"/>
              <a:gd name="T63" fmla="*/ 305 h 680"/>
              <a:gd name="T64" fmla="*/ 438 w 849"/>
              <a:gd name="T65" fmla="*/ 359 h 680"/>
              <a:gd name="T66" fmla="*/ 425 w 849"/>
              <a:gd name="T67" fmla="*/ 409 h 680"/>
              <a:gd name="T68" fmla="*/ 421 w 849"/>
              <a:gd name="T69" fmla="*/ 448 h 680"/>
              <a:gd name="T70" fmla="*/ 420 w 849"/>
              <a:gd name="T71" fmla="*/ 485 h 680"/>
              <a:gd name="T72" fmla="*/ 434 w 849"/>
              <a:gd name="T73" fmla="*/ 551 h 680"/>
              <a:gd name="T74" fmla="*/ 394 w 849"/>
              <a:gd name="T75" fmla="*/ 599 h 680"/>
              <a:gd name="T76" fmla="*/ 388 w 849"/>
              <a:gd name="T77" fmla="*/ 657 h 680"/>
              <a:gd name="T78" fmla="*/ 366 w 849"/>
              <a:gd name="T79" fmla="*/ 662 h 680"/>
              <a:gd name="T80" fmla="*/ 303 w 849"/>
              <a:gd name="T81" fmla="*/ 636 h 680"/>
              <a:gd name="T82" fmla="*/ 229 w 849"/>
              <a:gd name="T83" fmla="*/ 668 h 680"/>
              <a:gd name="T84" fmla="*/ 168 w 849"/>
              <a:gd name="T85" fmla="*/ 663 h 680"/>
              <a:gd name="T86" fmla="*/ 117 w 849"/>
              <a:gd name="T87" fmla="*/ 607 h 680"/>
              <a:gd name="T88" fmla="*/ 152 w 849"/>
              <a:gd name="T89" fmla="*/ 443 h 680"/>
              <a:gd name="T90" fmla="*/ 67 w 849"/>
              <a:gd name="T91" fmla="*/ 317 h 680"/>
              <a:gd name="T92" fmla="*/ 24 w 849"/>
              <a:gd name="T93" fmla="*/ 299 h 680"/>
              <a:gd name="T94" fmla="*/ 72 w 849"/>
              <a:gd name="T95" fmla="*/ 292 h 680"/>
              <a:gd name="T96" fmla="*/ 95 w 849"/>
              <a:gd name="T97" fmla="*/ 286 h 680"/>
              <a:gd name="T98" fmla="*/ 116 w 849"/>
              <a:gd name="T99" fmla="*/ 332 h 680"/>
              <a:gd name="T100" fmla="*/ 183 w 849"/>
              <a:gd name="T101" fmla="*/ 342 h 680"/>
              <a:gd name="T102" fmla="*/ 181 w 849"/>
              <a:gd name="T103" fmla="*/ 282 h 680"/>
              <a:gd name="T104" fmla="*/ 249 w 849"/>
              <a:gd name="T105" fmla="*/ 213 h 680"/>
              <a:gd name="T106" fmla="*/ 236 w 849"/>
              <a:gd name="T107" fmla="*/ 138 h 680"/>
              <a:gd name="T108" fmla="*/ 260 w 849"/>
              <a:gd name="T109" fmla="*/ 79 h 680"/>
              <a:gd name="T110" fmla="*/ 328 w 849"/>
              <a:gd name="T111" fmla="*/ 99 h 680"/>
              <a:gd name="T112" fmla="*/ 323 w 849"/>
              <a:gd name="T113" fmla="*/ 186 h 680"/>
              <a:gd name="T114" fmla="*/ 314 w 849"/>
              <a:gd name="T115" fmla="*/ 286 h 680"/>
              <a:gd name="T116" fmla="*/ 346 w 849"/>
              <a:gd name="T117" fmla="*/ 229 h 680"/>
              <a:gd name="T118" fmla="*/ 435 w 849"/>
              <a:gd name="T119" fmla="*/ 151 h 680"/>
              <a:gd name="T120" fmla="*/ 468 w 849"/>
              <a:gd name="T121" fmla="*/ 128 h 680"/>
              <a:gd name="T122" fmla="*/ 464 w 849"/>
              <a:gd name="T123" fmla="*/ 28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9" h="680">
                <a:moveTo>
                  <a:pt x="39" y="290"/>
                </a:moveTo>
                <a:lnTo>
                  <a:pt x="39" y="291"/>
                </a:lnTo>
                <a:lnTo>
                  <a:pt x="39" y="290"/>
                </a:lnTo>
                <a:lnTo>
                  <a:pt x="34" y="286"/>
                </a:lnTo>
                <a:lnTo>
                  <a:pt x="35" y="273"/>
                </a:lnTo>
                <a:lnTo>
                  <a:pt x="37" y="272"/>
                </a:lnTo>
                <a:lnTo>
                  <a:pt x="31" y="267"/>
                </a:lnTo>
                <a:lnTo>
                  <a:pt x="37" y="260"/>
                </a:lnTo>
                <a:lnTo>
                  <a:pt x="48" y="271"/>
                </a:lnTo>
                <a:lnTo>
                  <a:pt x="39" y="290"/>
                </a:lnTo>
                <a:close/>
                <a:moveTo>
                  <a:pt x="752" y="264"/>
                </a:moveTo>
                <a:lnTo>
                  <a:pt x="749" y="269"/>
                </a:lnTo>
                <a:lnTo>
                  <a:pt x="757" y="268"/>
                </a:lnTo>
                <a:lnTo>
                  <a:pt x="759" y="275"/>
                </a:lnTo>
                <a:lnTo>
                  <a:pt x="743" y="291"/>
                </a:lnTo>
                <a:lnTo>
                  <a:pt x="744" y="292"/>
                </a:lnTo>
                <a:lnTo>
                  <a:pt x="734" y="292"/>
                </a:lnTo>
                <a:lnTo>
                  <a:pt x="740" y="277"/>
                </a:lnTo>
                <a:lnTo>
                  <a:pt x="735" y="258"/>
                </a:lnTo>
                <a:lnTo>
                  <a:pt x="748" y="255"/>
                </a:lnTo>
                <a:lnTo>
                  <a:pt x="752" y="264"/>
                </a:lnTo>
                <a:close/>
                <a:moveTo>
                  <a:pt x="139" y="264"/>
                </a:moveTo>
                <a:lnTo>
                  <a:pt x="143" y="272"/>
                </a:lnTo>
                <a:lnTo>
                  <a:pt x="148" y="282"/>
                </a:lnTo>
                <a:lnTo>
                  <a:pt x="125" y="285"/>
                </a:lnTo>
                <a:lnTo>
                  <a:pt x="106" y="280"/>
                </a:lnTo>
                <a:lnTo>
                  <a:pt x="103" y="278"/>
                </a:lnTo>
                <a:lnTo>
                  <a:pt x="92" y="268"/>
                </a:lnTo>
                <a:lnTo>
                  <a:pt x="93" y="264"/>
                </a:lnTo>
                <a:lnTo>
                  <a:pt x="93" y="263"/>
                </a:lnTo>
                <a:lnTo>
                  <a:pt x="99" y="266"/>
                </a:lnTo>
                <a:lnTo>
                  <a:pt x="103" y="259"/>
                </a:lnTo>
                <a:lnTo>
                  <a:pt x="118" y="254"/>
                </a:lnTo>
                <a:lnTo>
                  <a:pt x="123" y="253"/>
                </a:lnTo>
                <a:lnTo>
                  <a:pt x="130" y="262"/>
                </a:lnTo>
                <a:lnTo>
                  <a:pt x="137" y="263"/>
                </a:lnTo>
                <a:lnTo>
                  <a:pt x="139" y="264"/>
                </a:lnTo>
                <a:close/>
                <a:moveTo>
                  <a:pt x="190" y="212"/>
                </a:moveTo>
                <a:lnTo>
                  <a:pt x="192" y="227"/>
                </a:lnTo>
                <a:lnTo>
                  <a:pt x="190" y="230"/>
                </a:lnTo>
                <a:lnTo>
                  <a:pt x="180" y="241"/>
                </a:lnTo>
                <a:lnTo>
                  <a:pt x="167" y="257"/>
                </a:lnTo>
                <a:lnTo>
                  <a:pt x="172" y="262"/>
                </a:lnTo>
                <a:lnTo>
                  <a:pt x="169" y="263"/>
                </a:lnTo>
                <a:lnTo>
                  <a:pt x="160" y="273"/>
                </a:lnTo>
                <a:lnTo>
                  <a:pt x="152" y="268"/>
                </a:lnTo>
                <a:lnTo>
                  <a:pt x="155" y="245"/>
                </a:lnTo>
                <a:lnTo>
                  <a:pt x="148" y="253"/>
                </a:lnTo>
                <a:lnTo>
                  <a:pt x="143" y="258"/>
                </a:lnTo>
                <a:lnTo>
                  <a:pt x="135" y="253"/>
                </a:lnTo>
                <a:lnTo>
                  <a:pt x="135" y="246"/>
                </a:lnTo>
                <a:lnTo>
                  <a:pt x="135" y="245"/>
                </a:lnTo>
                <a:lnTo>
                  <a:pt x="135" y="244"/>
                </a:lnTo>
                <a:lnTo>
                  <a:pt x="130" y="235"/>
                </a:lnTo>
                <a:lnTo>
                  <a:pt x="132" y="230"/>
                </a:lnTo>
                <a:lnTo>
                  <a:pt x="141" y="222"/>
                </a:lnTo>
                <a:lnTo>
                  <a:pt x="145" y="218"/>
                </a:lnTo>
                <a:lnTo>
                  <a:pt x="148" y="220"/>
                </a:lnTo>
                <a:lnTo>
                  <a:pt x="152" y="222"/>
                </a:lnTo>
                <a:lnTo>
                  <a:pt x="154" y="218"/>
                </a:lnTo>
                <a:lnTo>
                  <a:pt x="154" y="217"/>
                </a:lnTo>
                <a:lnTo>
                  <a:pt x="149" y="211"/>
                </a:lnTo>
                <a:lnTo>
                  <a:pt x="153" y="206"/>
                </a:lnTo>
                <a:lnTo>
                  <a:pt x="159" y="217"/>
                </a:lnTo>
                <a:lnTo>
                  <a:pt x="162" y="207"/>
                </a:lnTo>
                <a:lnTo>
                  <a:pt x="176" y="200"/>
                </a:lnTo>
                <a:lnTo>
                  <a:pt x="164" y="189"/>
                </a:lnTo>
                <a:lnTo>
                  <a:pt x="177" y="185"/>
                </a:lnTo>
                <a:lnTo>
                  <a:pt x="183" y="200"/>
                </a:lnTo>
                <a:lnTo>
                  <a:pt x="182" y="208"/>
                </a:lnTo>
                <a:lnTo>
                  <a:pt x="189" y="212"/>
                </a:lnTo>
                <a:lnTo>
                  <a:pt x="190" y="212"/>
                </a:lnTo>
                <a:close/>
                <a:moveTo>
                  <a:pt x="208" y="204"/>
                </a:moveTo>
                <a:lnTo>
                  <a:pt x="203" y="204"/>
                </a:lnTo>
                <a:lnTo>
                  <a:pt x="196" y="202"/>
                </a:lnTo>
                <a:lnTo>
                  <a:pt x="192" y="194"/>
                </a:lnTo>
                <a:lnTo>
                  <a:pt x="187" y="180"/>
                </a:lnTo>
                <a:lnTo>
                  <a:pt x="191" y="172"/>
                </a:lnTo>
                <a:lnTo>
                  <a:pt x="187" y="168"/>
                </a:lnTo>
                <a:lnTo>
                  <a:pt x="186" y="161"/>
                </a:lnTo>
                <a:lnTo>
                  <a:pt x="187" y="152"/>
                </a:lnTo>
                <a:lnTo>
                  <a:pt x="199" y="148"/>
                </a:lnTo>
                <a:lnTo>
                  <a:pt x="203" y="156"/>
                </a:lnTo>
                <a:lnTo>
                  <a:pt x="219" y="161"/>
                </a:lnTo>
                <a:lnTo>
                  <a:pt x="223" y="170"/>
                </a:lnTo>
                <a:lnTo>
                  <a:pt x="226" y="175"/>
                </a:lnTo>
                <a:lnTo>
                  <a:pt x="219" y="200"/>
                </a:lnTo>
                <a:lnTo>
                  <a:pt x="210" y="203"/>
                </a:lnTo>
                <a:lnTo>
                  <a:pt x="208" y="204"/>
                </a:lnTo>
                <a:close/>
                <a:moveTo>
                  <a:pt x="157" y="129"/>
                </a:moveTo>
                <a:lnTo>
                  <a:pt x="172" y="143"/>
                </a:lnTo>
                <a:lnTo>
                  <a:pt x="163" y="149"/>
                </a:lnTo>
                <a:lnTo>
                  <a:pt x="148" y="183"/>
                </a:lnTo>
                <a:lnTo>
                  <a:pt x="136" y="204"/>
                </a:lnTo>
                <a:lnTo>
                  <a:pt x="130" y="206"/>
                </a:lnTo>
                <a:lnTo>
                  <a:pt x="131" y="213"/>
                </a:lnTo>
                <a:lnTo>
                  <a:pt x="117" y="218"/>
                </a:lnTo>
                <a:lnTo>
                  <a:pt x="114" y="220"/>
                </a:lnTo>
                <a:lnTo>
                  <a:pt x="108" y="214"/>
                </a:lnTo>
                <a:lnTo>
                  <a:pt x="104" y="225"/>
                </a:lnTo>
                <a:lnTo>
                  <a:pt x="85" y="231"/>
                </a:lnTo>
                <a:lnTo>
                  <a:pt x="80" y="225"/>
                </a:lnTo>
                <a:lnTo>
                  <a:pt x="79" y="231"/>
                </a:lnTo>
                <a:lnTo>
                  <a:pt x="69" y="235"/>
                </a:lnTo>
                <a:lnTo>
                  <a:pt x="69" y="225"/>
                </a:lnTo>
                <a:lnTo>
                  <a:pt x="77" y="206"/>
                </a:lnTo>
                <a:lnTo>
                  <a:pt x="75" y="202"/>
                </a:lnTo>
                <a:lnTo>
                  <a:pt x="69" y="203"/>
                </a:lnTo>
                <a:lnTo>
                  <a:pt x="66" y="208"/>
                </a:lnTo>
                <a:lnTo>
                  <a:pt x="56" y="209"/>
                </a:lnTo>
                <a:lnTo>
                  <a:pt x="54" y="200"/>
                </a:lnTo>
                <a:lnTo>
                  <a:pt x="51" y="198"/>
                </a:lnTo>
                <a:lnTo>
                  <a:pt x="51" y="191"/>
                </a:lnTo>
                <a:lnTo>
                  <a:pt x="67" y="195"/>
                </a:lnTo>
                <a:lnTo>
                  <a:pt x="70" y="193"/>
                </a:lnTo>
                <a:lnTo>
                  <a:pt x="70" y="186"/>
                </a:lnTo>
                <a:lnTo>
                  <a:pt x="74" y="184"/>
                </a:lnTo>
                <a:lnTo>
                  <a:pt x="80" y="189"/>
                </a:lnTo>
                <a:lnTo>
                  <a:pt x="84" y="174"/>
                </a:lnTo>
                <a:lnTo>
                  <a:pt x="92" y="180"/>
                </a:lnTo>
                <a:lnTo>
                  <a:pt x="97" y="172"/>
                </a:lnTo>
                <a:lnTo>
                  <a:pt x="104" y="179"/>
                </a:lnTo>
                <a:lnTo>
                  <a:pt x="100" y="190"/>
                </a:lnTo>
                <a:lnTo>
                  <a:pt x="111" y="191"/>
                </a:lnTo>
                <a:lnTo>
                  <a:pt x="118" y="186"/>
                </a:lnTo>
                <a:lnTo>
                  <a:pt x="113" y="179"/>
                </a:lnTo>
                <a:lnTo>
                  <a:pt x="113" y="171"/>
                </a:lnTo>
                <a:lnTo>
                  <a:pt x="107" y="165"/>
                </a:lnTo>
                <a:lnTo>
                  <a:pt x="113" y="158"/>
                </a:lnTo>
                <a:lnTo>
                  <a:pt x="113" y="160"/>
                </a:lnTo>
                <a:lnTo>
                  <a:pt x="125" y="166"/>
                </a:lnTo>
                <a:lnTo>
                  <a:pt x="126" y="172"/>
                </a:lnTo>
                <a:lnTo>
                  <a:pt x="130" y="176"/>
                </a:lnTo>
                <a:lnTo>
                  <a:pt x="144" y="162"/>
                </a:lnTo>
                <a:lnTo>
                  <a:pt x="132" y="151"/>
                </a:lnTo>
                <a:lnTo>
                  <a:pt x="139" y="143"/>
                </a:lnTo>
                <a:lnTo>
                  <a:pt x="144" y="147"/>
                </a:lnTo>
                <a:lnTo>
                  <a:pt x="146" y="140"/>
                </a:lnTo>
                <a:lnTo>
                  <a:pt x="148" y="140"/>
                </a:lnTo>
                <a:lnTo>
                  <a:pt x="153" y="142"/>
                </a:lnTo>
                <a:lnTo>
                  <a:pt x="157" y="129"/>
                </a:lnTo>
                <a:close/>
                <a:moveTo>
                  <a:pt x="812" y="117"/>
                </a:moveTo>
                <a:lnTo>
                  <a:pt x="809" y="119"/>
                </a:lnTo>
                <a:lnTo>
                  <a:pt x="808" y="117"/>
                </a:lnTo>
                <a:lnTo>
                  <a:pt x="804" y="111"/>
                </a:lnTo>
                <a:lnTo>
                  <a:pt x="805" y="110"/>
                </a:lnTo>
                <a:lnTo>
                  <a:pt x="808" y="115"/>
                </a:lnTo>
                <a:lnTo>
                  <a:pt x="809" y="115"/>
                </a:lnTo>
                <a:lnTo>
                  <a:pt x="810" y="115"/>
                </a:lnTo>
                <a:lnTo>
                  <a:pt x="812" y="117"/>
                </a:lnTo>
                <a:close/>
                <a:moveTo>
                  <a:pt x="209" y="89"/>
                </a:moveTo>
                <a:lnTo>
                  <a:pt x="209" y="94"/>
                </a:lnTo>
                <a:lnTo>
                  <a:pt x="220" y="92"/>
                </a:lnTo>
                <a:lnTo>
                  <a:pt x="223" y="98"/>
                </a:lnTo>
                <a:lnTo>
                  <a:pt x="214" y="102"/>
                </a:lnTo>
                <a:lnTo>
                  <a:pt x="210" y="108"/>
                </a:lnTo>
                <a:lnTo>
                  <a:pt x="196" y="101"/>
                </a:lnTo>
                <a:lnTo>
                  <a:pt x="201" y="94"/>
                </a:lnTo>
                <a:lnTo>
                  <a:pt x="194" y="88"/>
                </a:lnTo>
                <a:lnTo>
                  <a:pt x="199" y="80"/>
                </a:lnTo>
                <a:lnTo>
                  <a:pt x="206" y="79"/>
                </a:lnTo>
                <a:lnTo>
                  <a:pt x="217" y="84"/>
                </a:lnTo>
                <a:lnTo>
                  <a:pt x="209" y="89"/>
                </a:lnTo>
                <a:close/>
                <a:moveTo>
                  <a:pt x="266" y="51"/>
                </a:moveTo>
                <a:lnTo>
                  <a:pt x="265" y="69"/>
                </a:lnTo>
                <a:lnTo>
                  <a:pt x="252" y="62"/>
                </a:lnTo>
                <a:lnTo>
                  <a:pt x="259" y="47"/>
                </a:lnTo>
                <a:lnTo>
                  <a:pt x="266" y="51"/>
                </a:lnTo>
                <a:close/>
                <a:moveTo>
                  <a:pt x="341" y="20"/>
                </a:moveTo>
                <a:lnTo>
                  <a:pt x="341" y="33"/>
                </a:lnTo>
                <a:lnTo>
                  <a:pt x="356" y="29"/>
                </a:lnTo>
                <a:lnTo>
                  <a:pt x="361" y="33"/>
                </a:lnTo>
                <a:lnTo>
                  <a:pt x="351" y="45"/>
                </a:lnTo>
                <a:lnTo>
                  <a:pt x="362" y="56"/>
                </a:lnTo>
                <a:lnTo>
                  <a:pt x="369" y="51"/>
                </a:lnTo>
                <a:lnTo>
                  <a:pt x="371" y="45"/>
                </a:lnTo>
                <a:lnTo>
                  <a:pt x="376" y="43"/>
                </a:lnTo>
                <a:lnTo>
                  <a:pt x="376" y="55"/>
                </a:lnTo>
                <a:lnTo>
                  <a:pt x="362" y="69"/>
                </a:lnTo>
                <a:lnTo>
                  <a:pt x="361" y="69"/>
                </a:lnTo>
                <a:lnTo>
                  <a:pt x="342" y="68"/>
                </a:lnTo>
                <a:lnTo>
                  <a:pt x="342" y="73"/>
                </a:lnTo>
                <a:lnTo>
                  <a:pt x="342" y="75"/>
                </a:lnTo>
                <a:lnTo>
                  <a:pt x="332" y="82"/>
                </a:lnTo>
                <a:lnTo>
                  <a:pt x="316" y="69"/>
                </a:lnTo>
                <a:lnTo>
                  <a:pt x="325" y="61"/>
                </a:lnTo>
                <a:lnTo>
                  <a:pt x="323" y="59"/>
                </a:lnTo>
                <a:lnTo>
                  <a:pt x="305" y="65"/>
                </a:lnTo>
                <a:lnTo>
                  <a:pt x="305" y="64"/>
                </a:lnTo>
                <a:lnTo>
                  <a:pt x="302" y="47"/>
                </a:lnTo>
                <a:lnTo>
                  <a:pt x="325" y="42"/>
                </a:lnTo>
                <a:lnTo>
                  <a:pt x="334" y="47"/>
                </a:lnTo>
                <a:lnTo>
                  <a:pt x="337" y="41"/>
                </a:lnTo>
                <a:lnTo>
                  <a:pt x="319" y="28"/>
                </a:lnTo>
                <a:lnTo>
                  <a:pt x="323" y="23"/>
                </a:lnTo>
                <a:lnTo>
                  <a:pt x="341" y="20"/>
                </a:lnTo>
                <a:close/>
                <a:moveTo>
                  <a:pt x="542" y="5"/>
                </a:moveTo>
                <a:lnTo>
                  <a:pt x="538" y="14"/>
                </a:lnTo>
                <a:lnTo>
                  <a:pt x="540" y="28"/>
                </a:lnTo>
                <a:lnTo>
                  <a:pt x="549" y="19"/>
                </a:lnTo>
                <a:lnTo>
                  <a:pt x="564" y="19"/>
                </a:lnTo>
                <a:lnTo>
                  <a:pt x="568" y="32"/>
                </a:lnTo>
                <a:lnTo>
                  <a:pt x="561" y="47"/>
                </a:lnTo>
                <a:lnTo>
                  <a:pt x="567" y="48"/>
                </a:lnTo>
                <a:lnTo>
                  <a:pt x="563" y="61"/>
                </a:lnTo>
                <a:lnTo>
                  <a:pt x="552" y="64"/>
                </a:lnTo>
                <a:lnTo>
                  <a:pt x="558" y="69"/>
                </a:lnTo>
                <a:lnTo>
                  <a:pt x="541" y="75"/>
                </a:lnTo>
                <a:lnTo>
                  <a:pt x="532" y="71"/>
                </a:lnTo>
                <a:lnTo>
                  <a:pt x="522" y="78"/>
                </a:lnTo>
                <a:lnTo>
                  <a:pt x="521" y="83"/>
                </a:lnTo>
                <a:lnTo>
                  <a:pt x="519" y="89"/>
                </a:lnTo>
                <a:lnTo>
                  <a:pt x="530" y="84"/>
                </a:lnTo>
                <a:lnTo>
                  <a:pt x="545" y="85"/>
                </a:lnTo>
                <a:lnTo>
                  <a:pt x="547" y="89"/>
                </a:lnTo>
                <a:lnTo>
                  <a:pt x="538" y="101"/>
                </a:lnTo>
                <a:lnTo>
                  <a:pt x="532" y="110"/>
                </a:lnTo>
                <a:lnTo>
                  <a:pt x="523" y="119"/>
                </a:lnTo>
                <a:lnTo>
                  <a:pt x="514" y="125"/>
                </a:lnTo>
                <a:lnTo>
                  <a:pt x="513" y="125"/>
                </a:lnTo>
                <a:lnTo>
                  <a:pt x="517" y="125"/>
                </a:lnTo>
                <a:lnTo>
                  <a:pt x="523" y="125"/>
                </a:lnTo>
                <a:lnTo>
                  <a:pt x="542" y="112"/>
                </a:lnTo>
                <a:lnTo>
                  <a:pt x="554" y="101"/>
                </a:lnTo>
                <a:lnTo>
                  <a:pt x="560" y="89"/>
                </a:lnTo>
                <a:lnTo>
                  <a:pt x="561" y="92"/>
                </a:lnTo>
                <a:lnTo>
                  <a:pt x="567" y="105"/>
                </a:lnTo>
                <a:lnTo>
                  <a:pt x="561" y="121"/>
                </a:lnTo>
                <a:lnTo>
                  <a:pt x="551" y="137"/>
                </a:lnTo>
                <a:lnTo>
                  <a:pt x="542" y="147"/>
                </a:lnTo>
                <a:lnTo>
                  <a:pt x="538" y="154"/>
                </a:lnTo>
                <a:lnTo>
                  <a:pt x="537" y="158"/>
                </a:lnTo>
                <a:lnTo>
                  <a:pt x="541" y="165"/>
                </a:lnTo>
                <a:lnTo>
                  <a:pt x="545" y="154"/>
                </a:lnTo>
                <a:lnTo>
                  <a:pt x="547" y="151"/>
                </a:lnTo>
                <a:lnTo>
                  <a:pt x="558" y="147"/>
                </a:lnTo>
                <a:lnTo>
                  <a:pt x="560" y="147"/>
                </a:lnTo>
                <a:lnTo>
                  <a:pt x="561" y="147"/>
                </a:lnTo>
                <a:lnTo>
                  <a:pt x="560" y="151"/>
                </a:lnTo>
                <a:lnTo>
                  <a:pt x="555" y="160"/>
                </a:lnTo>
                <a:lnTo>
                  <a:pt x="559" y="162"/>
                </a:lnTo>
                <a:lnTo>
                  <a:pt x="564" y="153"/>
                </a:lnTo>
                <a:lnTo>
                  <a:pt x="565" y="151"/>
                </a:lnTo>
                <a:lnTo>
                  <a:pt x="572" y="139"/>
                </a:lnTo>
                <a:lnTo>
                  <a:pt x="582" y="138"/>
                </a:lnTo>
                <a:lnTo>
                  <a:pt x="573" y="154"/>
                </a:lnTo>
                <a:lnTo>
                  <a:pt x="572" y="176"/>
                </a:lnTo>
                <a:lnTo>
                  <a:pt x="572" y="193"/>
                </a:lnTo>
                <a:lnTo>
                  <a:pt x="574" y="202"/>
                </a:lnTo>
                <a:lnTo>
                  <a:pt x="577" y="217"/>
                </a:lnTo>
                <a:lnTo>
                  <a:pt x="583" y="218"/>
                </a:lnTo>
                <a:lnTo>
                  <a:pt x="583" y="217"/>
                </a:lnTo>
                <a:lnTo>
                  <a:pt x="581" y="208"/>
                </a:lnTo>
                <a:lnTo>
                  <a:pt x="579" y="200"/>
                </a:lnTo>
                <a:lnTo>
                  <a:pt x="578" y="198"/>
                </a:lnTo>
                <a:lnTo>
                  <a:pt x="578" y="186"/>
                </a:lnTo>
                <a:lnTo>
                  <a:pt x="578" y="183"/>
                </a:lnTo>
                <a:lnTo>
                  <a:pt x="577" y="168"/>
                </a:lnTo>
                <a:lnTo>
                  <a:pt x="581" y="161"/>
                </a:lnTo>
                <a:lnTo>
                  <a:pt x="582" y="149"/>
                </a:lnTo>
                <a:lnTo>
                  <a:pt x="586" y="143"/>
                </a:lnTo>
                <a:lnTo>
                  <a:pt x="592" y="151"/>
                </a:lnTo>
                <a:lnTo>
                  <a:pt x="592" y="147"/>
                </a:lnTo>
                <a:lnTo>
                  <a:pt x="592" y="143"/>
                </a:lnTo>
                <a:lnTo>
                  <a:pt x="592" y="142"/>
                </a:lnTo>
                <a:lnTo>
                  <a:pt x="593" y="135"/>
                </a:lnTo>
                <a:lnTo>
                  <a:pt x="592" y="135"/>
                </a:lnTo>
                <a:lnTo>
                  <a:pt x="583" y="131"/>
                </a:lnTo>
                <a:lnTo>
                  <a:pt x="583" y="119"/>
                </a:lnTo>
                <a:lnTo>
                  <a:pt x="584" y="108"/>
                </a:lnTo>
                <a:lnTo>
                  <a:pt x="583" y="97"/>
                </a:lnTo>
                <a:lnTo>
                  <a:pt x="583" y="96"/>
                </a:lnTo>
                <a:lnTo>
                  <a:pt x="590" y="93"/>
                </a:lnTo>
                <a:lnTo>
                  <a:pt x="591" y="93"/>
                </a:lnTo>
                <a:lnTo>
                  <a:pt x="591" y="93"/>
                </a:lnTo>
                <a:lnTo>
                  <a:pt x="591" y="92"/>
                </a:lnTo>
                <a:lnTo>
                  <a:pt x="586" y="87"/>
                </a:lnTo>
                <a:lnTo>
                  <a:pt x="584" y="78"/>
                </a:lnTo>
                <a:lnTo>
                  <a:pt x="588" y="64"/>
                </a:lnTo>
                <a:lnTo>
                  <a:pt x="592" y="47"/>
                </a:lnTo>
                <a:lnTo>
                  <a:pt x="593" y="45"/>
                </a:lnTo>
                <a:lnTo>
                  <a:pt x="613" y="37"/>
                </a:lnTo>
                <a:lnTo>
                  <a:pt x="621" y="41"/>
                </a:lnTo>
                <a:lnTo>
                  <a:pt x="629" y="41"/>
                </a:lnTo>
                <a:lnTo>
                  <a:pt x="632" y="41"/>
                </a:lnTo>
                <a:lnTo>
                  <a:pt x="635" y="48"/>
                </a:lnTo>
                <a:lnTo>
                  <a:pt x="647" y="51"/>
                </a:lnTo>
                <a:lnTo>
                  <a:pt x="641" y="64"/>
                </a:lnTo>
                <a:lnTo>
                  <a:pt x="651" y="65"/>
                </a:lnTo>
                <a:lnTo>
                  <a:pt x="644" y="78"/>
                </a:lnTo>
                <a:lnTo>
                  <a:pt x="643" y="85"/>
                </a:lnTo>
                <a:lnTo>
                  <a:pt x="653" y="76"/>
                </a:lnTo>
                <a:lnTo>
                  <a:pt x="664" y="70"/>
                </a:lnTo>
                <a:lnTo>
                  <a:pt x="675" y="61"/>
                </a:lnTo>
                <a:lnTo>
                  <a:pt x="680" y="60"/>
                </a:lnTo>
                <a:lnTo>
                  <a:pt x="683" y="59"/>
                </a:lnTo>
                <a:lnTo>
                  <a:pt x="685" y="70"/>
                </a:lnTo>
                <a:lnTo>
                  <a:pt x="680" y="89"/>
                </a:lnTo>
                <a:lnTo>
                  <a:pt x="689" y="83"/>
                </a:lnTo>
                <a:lnTo>
                  <a:pt x="692" y="76"/>
                </a:lnTo>
                <a:lnTo>
                  <a:pt x="698" y="66"/>
                </a:lnTo>
                <a:lnTo>
                  <a:pt x="699" y="59"/>
                </a:lnTo>
                <a:lnTo>
                  <a:pt x="712" y="61"/>
                </a:lnTo>
                <a:lnTo>
                  <a:pt x="718" y="64"/>
                </a:lnTo>
                <a:lnTo>
                  <a:pt x="713" y="71"/>
                </a:lnTo>
                <a:lnTo>
                  <a:pt x="721" y="71"/>
                </a:lnTo>
                <a:lnTo>
                  <a:pt x="729" y="75"/>
                </a:lnTo>
                <a:lnTo>
                  <a:pt x="734" y="78"/>
                </a:lnTo>
                <a:lnTo>
                  <a:pt x="727" y="88"/>
                </a:lnTo>
                <a:lnTo>
                  <a:pt x="720" y="96"/>
                </a:lnTo>
                <a:lnTo>
                  <a:pt x="713" y="101"/>
                </a:lnTo>
                <a:lnTo>
                  <a:pt x="717" y="105"/>
                </a:lnTo>
                <a:lnTo>
                  <a:pt x="721" y="106"/>
                </a:lnTo>
                <a:lnTo>
                  <a:pt x="744" y="93"/>
                </a:lnTo>
                <a:lnTo>
                  <a:pt x="757" y="87"/>
                </a:lnTo>
                <a:lnTo>
                  <a:pt x="761" y="93"/>
                </a:lnTo>
                <a:lnTo>
                  <a:pt x="761" y="97"/>
                </a:lnTo>
                <a:lnTo>
                  <a:pt x="770" y="98"/>
                </a:lnTo>
                <a:lnTo>
                  <a:pt x="773" y="102"/>
                </a:lnTo>
                <a:lnTo>
                  <a:pt x="776" y="111"/>
                </a:lnTo>
                <a:lnTo>
                  <a:pt x="782" y="110"/>
                </a:lnTo>
                <a:lnTo>
                  <a:pt x="793" y="102"/>
                </a:lnTo>
                <a:lnTo>
                  <a:pt x="800" y="110"/>
                </a:lnTo>
                <a:lnTo>
                  <a:pt x="803" y="117"/>
                </a:lnTo>
                <a:lnTo>
                  <a:pt x="805" y="122"/>
                </a:lnTo>
                <a:lnTo>
                  <a:pt x="805" y="126"/>
                </a:lnTo>
                <a:lnTo>
                  <a:pt x="809" y="137"/>
                </a:lnTo>
                <a:lnTo>
                  <a:pt x="810" y="139"/>
                </a:lnTo>
                <a:lnTo>
                  <a:pt x="805" y="147"/>
                </a:lnTo>
                <a:lnTo>
                  <a:pt x="800" y="149"/>
                </a:lnTo>
                <a:lnTo>
                  <a:pt x="785" y="157"/>
                </a:lnTo>
                <a:lnTo>
                  <a:pt x="771" y="165"/>
                </a:lnTo>
                <a:lnTo>
                  <a:pt x="771" y="174"/>
                </a:lnTo>
                <a:lnTo>
                  <a:pt x="770" y="174"/>
                </a:lnTo>
                <a:lnTo>
                  <a:pt x="761" y="179"/>
                </a:lnTo>
                <a:lnTo>
                  <a:pt x="763" y="188"/>
                </a:lnTo>
                <a:lnTo>
                  <a:pt x="758" y="197"/>
                </a:lnTo>
                <a:lnTo>
                  <a:pt x="752" y="200"/>
                </a:lnTo>
                <a:lnTo>
                  <a:pt x="745" y="206"/>
                </a:lnTo>
                <a:lnTo>
                  <a:pt x="752" y="211"/>
                </a:lnTo>
                <a:lnTo>
                  <a:pt x="740" y="214"/>
                </a:lnTo>
                <a:lnTo>
                  <a:pt x="721" y="222"/>
                </a:lnTo>
                <a:lnTo>
                  <a:pt x="717" y="221"/>
                </a:lnTo>
                <a:lnTo>
                  <a:pt x="703" y="221"/>
                </a:lnTo>
                <a:lnTo>
                  <a:pt x="687" y="220"/>
                </a:lnTo>
                <a:lnTo>
                  <a:pt x="685" y="220"/>
                </a:lnTo>
                <a:lnTo>
                  <a:pt x="674" y="218"/>
                </a:lnTo>
                <a:lnTo>
                  <a:pt x="670" y="218"/>
                </a:lnTo>
                <a:lnTo>
                  <a:pt x="667" y="218"/>
                </a:lnTo>
                <a:lnTo>
                  <a:pt x="660" y="218"/>
                </a:lnTo>
                <a:lnTo>
                  <a:pt x="643" y="217"/>
                </a:lnTo>
                <a:lnTo>
                  <a:pt x="630" y="213"/>
                </a:lnTo>
                <a:lnTo>
                  <a:pt x="628" y="212"/>
                </a:lnTo>
                <a:lnTo>
                  <a:pt x="627" y="213"/>
                </a:lnTo>
                <a:lnTo>
                  <a:pt x="621" y="214"/>
                </a:lnTo>
                <a:lnTo>
                  <a:pt x="620" y="214"/>
                </a:lnTo>
                <a:lnTo>
                  <a:pt x="615" y="217"/>
                </a:lnTo>
                <a:lnTo>
                  <a:pt x="618" y="221"/>
                </a:lnTo>
                <a:lnTo>
                  <a:pt x="620" y="220"/>
                </a:lnTo>
                <a:lnTo>
                  <a:pt x="625" y="218"/>
                </a:lnTo>
                <a:lnTo>
                  <a:pt x="630" y="217"/>
                </a:lnTo>
                <a:lnTo>
                  <a:pt x="627" y="225"/>
                </a:lnTo>
                <a:lnTo>
                  <a:pt x="621" y="230"/>
                </a:lnTo>
                <a:lnTo>
                  <a:pt x="623" y="232"/>
                </a:lnTo>
                <a:lnTo>
                  <a:pt x="628" y="234"/>
                </a:lnTo>
                <a:lnTo>
                  <a:pt x="635" y="230"/>
                </a:lnTo>
                <a:lnTo>
                  <a:pt x="641" y="230"/>
                </a:lnTo>
                <a:lnTo>
                  <a:pt x="642" y="231"/>
                </a:lnTo>
                <a:lnTo>
                  <a:pt x="635" y="234"/>
                </a:lnTo>
                <a:lnTo>
                  <a:pt x="639" y="236"/>
                </a:lnTo>
                <a:lnTo>
                  <a:pt x="644" y="235"/>
                </a:lnTo>
                <a:lnTo>
                  <a:pt x="653" y="235"/>
                </a:lnTo>
                <a:lnTo>
                  <a:pt x="664" y="235"/>
                </a:lnTo>
                <a:lnTo>
                  <a:pt x="671" y="236"/>
                </a:lnTo>
                <a:lnTo>
                  <a:pt x="674" y="243"/>
                </a:lnTo>
                <a:lnTo>
                  <a:pt x="683" y="241"/>
                </a:lnTo>
                <a:lnTo>
                  <a:pt x="688" y="241"/>
                </a:lnTo>
                <a:lnTo>
                  <a:pt x="697" y="240"/>
                </a:lnTo>
                <a:lnTo>
                  <a:pt x="706" y="243"/>
                </a:lnTo>
                <a:lnTo>
                  <a:pt x="715" y="246"/>
                </a:lnTo>
                <a:lnTo>
                  <a:pt x="710" y="255"/>
                </a:lnTo>
                <a:lnTo>
                  <a:pt x="702" y="263"/>
                </a:lnTo>
                <a:lnTo>
                  <a:pt x="701" y="269"/>
                </a:lnTo>
                <a:lnTo>
                  <a:pt x="701" y="271"/>
                </a:lnTo>
                <a:lnTo>
                  <a:pt x="701" y="278"/>
                </a:lnTo>
                <a:lnTo>
                  <a:pt x="706" y="277"/>
                </a:lnTo>
                <a:lnTo>
                  <a:pt x="707" y="276"/>
                </a:lnTo>
                <a:lnTo>
                  <a:pt x="711" y="262"/>
                </a:lnTo>
                <a:lnTo>
                  <a:pt x="717" y="259"/>
                </a:lnTo>
                <a:lnTo>
                  <a:pt x="724" y="259"/>
                </a:lnTo>
                <a:lnTo>
                  <a:pt x="730" y="262"/>
                </a:lnTo>
                <a:lnTo>
                  <a:pt x="733" y="273"/>
                </a:lnTo>
                <a:lnTo>
                  <a:pt x="731" y="282"/>
                </a:lnTo>
                <a:lnTo>
                  <a:pt x="730" y="286"/>
                </a:lnTo>
                <a:lnTo>
                  <a:pt x="729" y="290"/>
                </a:lnTo>
                <a:lnTo>
                  <a:pt x="727" y="294"/>
                </a:lnTo>
                <a:lnTo>
                  <a:pt x="725" y="304"/>
                </a:lnTo>
                <a:lnTo>
                  <a:pt x="724" y="308"/>
                </a:lnTo>
                <a:lnTo>
                  <a:pt x="722" y="309"/>
                </a:lnTo>
                <a:lnTo>
                  <a:pt x="717" y="312"/>
                </a:lnTo>
                <a:lnTo>
                  <a:pt x="713" y="315"/>
                </a:lnTo>
                <a:lnTo>
                  <a:pt x="718" y="317"/>
                </a:lnTo>
                <a:lnTo>
                  <a:pt x="720" y="317"/>
                </a:lnTo>
                <a:lnTo>
                  <a:pt x="721" y="323"/>
                </a:lnTo>
                <a:lnTo>
                  <a:pt x="721" y="324"/>
                </a:lnTo>
                <a:lnTo>
                  <a:pt x="725" y="322"/>
                </a:lnTo>
                <a:lnTo>
                  <a:pt x="727" y="318"/>
                </a:lnTo>
                <a:lnTo>
                  <a:pt x="730" y="312"/>
                </a:lnTo>
                <a:lnTo>
                  <a:pt x="733" y="305"/>
                </a:lnTo>
                <a:lnTo>
                  <a:pt x="738" y="298"/>
                </a:lnTo>
                <a:lnTo>
                  <a:pt x="744" y="298"/>
                </a:lnTo>
                <a:lnTo>
                  <a:pt x="749" y="298"/>
                </a:lnTo>
                <a:lnTo>
                  <a:pt x="753" y="292"/>
                </a:lnTo>
                <a:lnTo>
                  <a:pt x="759" y="286"/>
                </a:lnTo>
                <a:lnTo>
                  <a:pt x="763" y="285"/>
                </a:lnTo>
                <a:lnTo>
                  <a:pt x="759" y="295"/>
                </a:lnTo>
                <a:lnTo>
                  <a:pt x="757" y="298"/>
                </a:lnTo>
                <a:lnTo>
                  <a:pt x="753" y="304"/>
                </a:lnTo>
                <a:lnTo>
                  <a:pt x="752" y="305"/>
                </a:lnTo>
                <a:lnTo>
                  <a:pt x="753" y="312"/>
                </a:lnTo>
                <a:lnTo>
                  <a:pt x="756" y="321"/>
                </a:lnTo>
                <a:lnTo>
                  <a:pt x="759" y="328"/>
                </a:lnTo>
                <a:lnTo>
                  <a:pt x="763" y="324"/>
                </a:lnTo>
                <a:lnTo>
                  <a:pt x="759" y="315"/>
                </a:lnTo>
                <a:lnTo>
                  <a:pt x="759" y="312"/>
                </a:lnTo>
                <a:lnTo>
                  <a:pt x="758" y="308"/>
                </a:lnTo>
                <a:lnTo>
                  <a:pt x="759" y="305"/>
                </a:lnTo>
                <a:lnTo>
                  <a:pt x="759" y="304"/>
                </a:lnTo>
                <a:lnTo>
                  <a:pt x="764" y="294"/>
                </a:lnTo>
                <a:lnTo>
                  <a:pt x="771" y="304"/>
                </a:lnTo>
                <a:lnTo>
                  <a:pt x="773" y="308"/>
                </a:lnTo>
                <a:lnTo>
                  <a:pt x="773" y="305"/>
                </a:lnTo>
                <a:lnTo>
                  <a:pt x="773" y="299"/>
                </a:lnTo>
                <a:lnTo>
                  <a:pt x="773" y="298"/>
                </a:lnTo>
                <a:lnTo>
                  <a:pt x="772" y="292"/>
                </a:lnTo>
                <a:lnTo>
                  <a:pt x="768" y="286"/>
                </a:lnTo>
                <a:lnTo>
                  <a:pt x="770" y="285"/>
                </a:lnTo>
                <a:lnTo>
                  <a:pt x="775" y="282"/>
                </a:lnTo>
                <a:lnTo>
                  <a:pt x="775" y="281"/>
                </a:lnTo>
                <a:lnTo>
                  <a:pt x="770" y="271"/>
                </a:lnTo>
                <a:lnTo>
                  <a:pt x="764" y="262"/>
                </a:lnTo>
                <a:lnTo>
                  <a:pt x="767" y="257"/>
                </a:lnTo>
                <a:lnTo>
                  <a:pt x="777" y="257"/>
                </a:lnTo>
                <a:lnTo>
                  <a:pt x="775" y="264"/>
                </a:lnTo>
                <a:lnTo>
                  <a:pt x="782" y="263"/>
                </a:lnTo>
                <a:lnTo>
                  <a:pt x="789" y="273"/>
                </a:lnTo>
                <a:lnTo>
                  <a:pt x="793" y="283"/>
                </a:lnTo>
                <a:lnTo>
                  <a:pt x="794" y="289"/>
                </a:lnTo>
                <a:lnTo>
                  <a:pt x="794" y="292"/>
                </a:lnTo>
                <a:lnTo>
                  <a:pt x="793" y="299"/>
                </a:lnTo>
                <a:lnTo>
                  <a:pt x="789" y="303"/>
                </a:lnTo>
                <a:lnTo>
                  <a:pt x="795" y="304"/>
                </a:lnTo>
                <a:lnTo>
                  <a:pt x="802" y="298"/>
                </a:lnTo>
                <a:lnTo>
                  <a:pt x="799" y="292"/>
                </a:lnTo>
                <a:lnTo>
                  <a:pt x="798" y="286"/>
                </a:lnTo>
                <a:lnTo>
                  <a:pt x="798" y="285"/>
                </a:lnTo>
                <a:lnTo>
                  <a:pt x="794" y="277"/>
                </a:lnTo>
                <a:lnTo>
                  <a:pt x="791" y="267"/>
                </a:lnTo>
                <a:lnTo>
                  <a:pt x="798" y="262"/>
                </a:lnTo>
                <a:lnTo>
                  <a:pt x="805" y="264"/>
                </a:lnTo>
                <a:lnTo>
                  <a:pt x="805" y="262"/>
                </a:lnTo>
                <a:lnTo>
                  <a:pt x="816" y="263"/>
                </a:lnTo>
                <a:lnTo>
                  <a:pt x="817" y="263"/>
                </a:lnTo>
                <a:lnTo>
                  <a:pt x="814" y="275"/>
                </a:lnTo>
                <a:lnTo>
                  <a:pt x="823" y="264"/>
                </a:lnTo>
                <a:lnTo>
                  <a:pt x="826" y="264"/>
                </a:lnTo>
                <a:lnTo>
                  <a:pt x="827" y="266"/>
                </a:lnTo>
                <a:lnTo>
                  <a:pt x="830" y="268"/>
                </a:lnTo>
                <a:lnTo>
                  <a:pt x="830" y="269"/>
                </a:lnTo>
                <a:lnTo>
                  <a:pt x="831" y="271"/>
                </a:lnTo>
                <a:lnTo>
                  <a:pt x="831" y="272"/>
                </a:lnTo>
                <a:lnTo>
                  <a:pt x="832" y="271"/>
                </a:lnTo>
                <a:lnTo>
                  <a:pt x="833" y="275"/>
                </a:lnTo>
                <a:lnTo>
                  <a:pt x="835" y="275"/>
                </a:lnTo>
                <a:lnTo>
                  <a:pt x="836" y="280"/>
                </a:lnTo>
                <a:lnTo>
                  <a:pt x="835" y="281"/>
                </a:lnTo>
                <a:lnTo>
                  <a:pt x="836" y="283"/>
                </a:lnTo>
                <a:lnTo>
                  <a:pt x="837" y="285"/>
                </a:lnTo>
                <a:lnTo>
                  <a:pt x="841" y="287"/>
                </a:lnTo>
                <a:lnTo>
                  <a:pt x="841" y="286"/>
                </a:lnTo>
                <a:lnTo>
                  <a:pt x="842" y="287"/>
                </a:lnTo>
                <a:lnTo>
                  <a:pt x="842" y="290"/>
                </a:lnTo>
                <a:lnTo>
                  <a:pt x="841" y="290"/>
                </a:lnTo>
                <a:lnTo>
                  <a:pt x="841" y="291"/>
                </a:lnTo>
                <a:lnTo>
                  <a:pt x="844" y="295"/>
                </a:lnTo>
                <a:lnTo>
                  <a:pt x="846" y="299"/>
                </a:lnTo>
                <a:lnTo>
                  <a:pt x="847" y="306"/>
                </a:lnTo>
                <a:lnTo>
                  <a:pt x="847" y="308"/>
                </a:lnTo>
                <a:lnTo>
                  <a:pt x="849" y="312"/>
                </a:lnTo>
                <a:lnTo>
                  <a:pt x="849" y="313"/>
                </a:lnTo>
                <a:lnTo>
                  <a:pt x="849" y="317"/>
                </a:lnTo>
                <a:lnTo>
                  <a:pt x="841" y="327"/>
                </a:lnTo>
                <a:lnTo>
                  <a:pt x="836" y="327"/>
                </a:lnTo>
                <a:lnTo>
                  <a:pt x="833" y="327"/>
                </a:lnTo>
                <a:lnTo>
                  <a:pt x="831" y="327"/>
                </a:lnTo>
                <a:lnTo>
                  <a:pt x="824" y="328"/>
                </a:lnTo>
                <a:lnTo>
                  <a:pt x="816" y="331"/>
                </a:lnTo>
                <a:lnTo>
                  <a:pt x="804" y="322"/>
                </a:lnTo>
                <a:lnTo>
                  <a:pt x="799" y="318"/>
                </a:lnTo>
                <a:lnTo>
                  <a:pt x="786" y="312"/>
                </a:lnTo>
                <a:lnTo>
                  <a:pt x="785" y="310"/>
                </a:lnTo>
                <a:lnTo>
                  <a:pt x="776" y="308"/>
                </a:lnTo>
                <a:lnTo>
                  <a:pt x="775" y="310"/>
                </a:lnTo>
                <a:lnTo>
                  <a:pt x="772" y="312"/>
                </a:lnTo>
                <a:lnTo>
                  <a:pt x="773" y="315"/>
                </a:lnTo>
                <a:lnTo>
                  <a:pt x="776" y="314"/>
                </a:lnTo>
                <a:lnTo>
                  <a:pt x="780" y="323"/>
                </a:lnTo>
                <a:lnTo>
                  <a:pt x="781" y="323"/>
                </a:lnTo>
                <a:lnTo>
                  <a:pt x="784" y="328"/>
                </a:lnTo>
                <a:lnTo>
                  <a:pt x="786" y="331"/>
                </a:lnTo>
                <a:lnTo>
                  <a:pt x="786" y="335"/>
                </a:lnTo>
                <a:lnTo>
                  <a:pt x="786" y="336"/>
                </a:lnTo>
                <a:lnTo>
                  <a:pt x="786" y="338"/>
                </a:lnTo>
                <a:lnTo>
                  <a:pt x="784" y="344"/>
                </a:lnTo>
                <a:lnTo>
                  <a:pt x="784" y="345"/>
                </a:lnTo>
                <a:lnTo>
                  <a:pt x="784" y="346"/>
                </a:lnTo>
                <a:lnTo>
                  <a:pt x="784" y="349"/>
                </a:lnTo>
                <a:lnTo>
                  <a:pt x="785" y="354"/>
                </a:lnTo>
                <a:lnTo>
                  <a:pt x="786" y="356"/>
                </a:lnTo>
                <a:lnTo>
                  <a:pt x="782" y="367"/>
                </a:lnTo>
                <a:lnTo>
                  <a:pt x="780" y="372"/>
                </a:lnTo>
                <a:lnTo>
                  <a:pt x="775" y="375"/>
                </a:lnTo>
                <a:lnTo>
                  <a:pt x="775" y="377"/>
                </a:lnTo>
                <a:lnTo>
                  <a:pt x="775" y="375"/>
                </a:lnTo>
                <a:lnTo>
                  <a:pt x="772" y="374"/>
                </a:lnTo>
                <a:lnTo>
                  <a:pt x="767" y="373"/>
                </a:lnTo>
                <a:lnTo>
                  <a:pt x="767" y="374"/>
                </a:lnTo>
                <a:lnTo>
                  <a:pt x="763" y="379"/>
                </a:lnTo>
                <a:lnTo>
                  <a:pt x="762" y="382"/>
                </a:lnTo>
                <a:lnTo>
                  <a:pt x="757" y="384"/>
                </a:lnTo>
                <a:lnTo>
                  <a:pt x="757" y="384"/>
                </a:lnTo>
                <a:lnTo>
                  <a:pt x="757" y="386"/>
                </a:lnTo>
                <a:lnTo>
                  <a:pt x="757" y="388"/>
                </a:lnTo>
                <a:lnTo>
                  <a:pt x="757" y="391"/>
                </a:lnTo>
                <a:lnTo>
                  <a:pt x="748" y="405"/>
                </a:lnTo>
                <a:lnTo>
                  <a:pt x="745" y="406"/>
                </a:lnTo>
                <a:lnTo>
                  <a:pt x="744" y="405"/>
                </a:lnTo>
                <a:lnTo>
                  <a:pt x="744" y="404"/>
                </a:lnTo>
                <a:lnTo>
                  <a:pt x="741" y="406"/>
                </a:lnTo>
                <a:lnTo>
                  <a:pt x="735" y="409"/>
                </a:lnTo>
                <a:lnTo>
                  <a:pt x="734" y="407"/>
                </a:lnTo>
                <a:lnTo>
                  <a:pt x="729" y="413"/>
                </a:lnTo>
                <a:lnTo>
                  <a:pt x="725" y="415"/>
                </a:lnTo>
                <a:lnTo>
                  <a:pt x="726" y="425"/>
                </a:lnTo>
                <a:lnTo>
                  <a:pt x="729" y="428"/>
                </a:lnTo>
                <a:lnTo>
                  <a:pt x="729" y="429"/>
                </a:lnTo>
                <a:lnTo>
                  <a:pt x="731" y="430"/>
                </a:lnTo>
                <a:lnTo>
                  <a:pt x="731" y="432"/>
                </a:lnTo>
                <a:lnTo>
                  <a:pt x="733" y="437"/>
                </a:lnTo>
                <a:lnTo>
                  <a:pt x="731" y="437"/>
                </a:lnTo>
                <a:lnTo>
                  <a:pt x="731" y="438"/>
                </a:lnTo>
                <a:lnTo>
                  <a:pt x="731" y="442"/>
                </a:lnTo>
                <a:lnTo>
                  <a:pt x="733" y="446"/>
                </a:lnTo>
                <a:lnTo>
                  <a:pt x="733" y="446"/>
                </a:lnTo>
                <a:lnTo>
                  <a:pt x="731" y="447"/>
                </a:lnTo>
                <a:lnTo>
                  <a:pt x="731" y="448"/>
                </a:lnTo>
                <a:lnTo>
                  <a:pt x="730" y="450"/>
                </a:lnTo>
                <a:lnTo>
                  <a:pt x="731" y="451"/>
                </a:lnTo>
                <a:lnTo>
                  <a:pt x="730" y="456"/>
                </a:lnTo>
                <a:lnTo>
                  <a:pt x="731" y="460"/>
                </a:lnTo>
                <a:lnTo>
                  <a:pt x="731" y="461"/>
                </a:lnTo>
                <a:lnTo>
                  <a:pt x="733" y="461"/>
                </a:lnTo>
                <a:lnTo>
                  <a:pt x="727" y="475"/>
                </a:lnTo>
                <a:lnTo>
                  <a:pt x="726" y="476"/>
                </a:lnTo>
                <a:lnTo>
                  <a:pt x="724" y="482"/>
                </a:lnTo>
                <a:lnTo>
                  <a:pt x="722" y="484"/>
                </a:lnTo>
                <a:lnTo>
                  <a:pt x="721" y="489"/>
                </a:lnTo>
                <a:lnTo>
                  <a:pt x="720" y="490"/>
                </a:lnTo>
                <a:lnTo>
                  <a:pt x="718" y="489"/>
                </a:lnTo>
                <a:lnTo>
                  <a:pt x="718" y="488"/>
                </a:lnTo>
                <a:lnTo>
                  <a:pt x="717" y="487"/>
                </a:lnTo>
                <a:lnTo>
                  <a:pt x="715" y="487"/>
                </a:lnTo>
                <a:lnTo>
                  <a:pt x="715" y="485"/>
                </a:lnTo>
                <a:lnTo>
                  <a:pt x="713" y="485"/>
                </a:lnTo>
                <a:lnTo>
                  <a:pt x="713" y="485"/>
                </a:lnTo>
                <a:lnTo>
                  <a:pt x="712" y="484"/>
                </a:lnTo>
                <a:lnTo>
                  <a:pt x="711" y="483"/>
                </a:lnTo>
                <a:lnTo>
                  <a:pt x="708" y="483"/>
                </a:lnTo>
                <a:lnTo>
                  <a:pt x="703" y="479"/>
                </a:lnTo>
                <a:lnTo>
                  <a:pt x="701" y="478"/>
                </a:lnTo>
                <a:lnTo>
                  <a:pt x="698" y="476"/>
                </a:lnTo>
                <a:lnTo>
                  <a:pt x="694" y="471"/>
                </a:lnTo>
                <a:lnTo>
                  <a:pt x="694" y="469"/>
                </a:lnTo>
                <a:lnTo>
                  <a:pt x="693" y="459"/>
                </a:lnTo>
                <a:lnTo>
                  <a:pt x="693" y="455"/>
                </a:lnTo>
                <a:lnTo>
                  <a:pt x="692" y="451"/>
                </a:lnTo>
                <a:lnTo>
                  <a:pt x="690" y="446"/>
                </a:lnTo>
                <a:lnTo>
                  <a:pt x="690" y="443"/>
                </a:lnTo>
                <a:lnTo>
                  <a:pt x="694" y="436"/>
                </a:lnTo>
                <a:lnTo>
                  <a:pt x="697" y="430"/>
                </a:lnTo>
                <a:lnTo>
                  <a:pt x="701" y="421"/>
                </a:lnTo>
                <a:lnTo>
                  <a:pt x="704" y="414"/>
                </a:lnTo>
                <a:lnTo>
                  <a:pt x="707" y="407"/>
                </a:lnTo>
                <a:lnTo>
                  <a:pt x="708" y="406"/>
                </a:lnTo>
                <a:lnTo>
                  <a:pt x="711" y="401"/>
                </a:lnTo>
                <a:lnTo>
                  <a:pt x="713" y="392"/>
                </a:lnTo>
                <a:lnTo>
                  <a:pt x="715" y="384"/>
                </a:lnTo>
                <a:lnTo>
                  <a:pt x="716" y="382"/>
                </a:lnTo>
                <a:lnTo>
                  <a:pt x="717" y="379"/>
                </a:lnTo>
                <a:lnTo>
                  <a:pt x="718" y="370"/>
                </a:lnTo>
                <a:lnTo>
                  <a:pt x="716" y="367"/>
                </a:lnTo>
                <a:lnTo>
                  <a:pt x="713" y="360"/>
                </a:lnTo>
                <a:lnTo>
                  <a:pt x="712" y="360"/>
                </a:lnTo>
                <a:lnTo>
                  <a:pt x="711" y="356"/>
                </a:lnTo>
                <a:lnTo>
                  <a:pt x="710" y="355"/>
                </a:lnTo>
                <a:lnTo>
                  <a:pt x="708" y="354"/>
                </a:lnTo>
                <a:lnTo>
                  <a:pt x="704" y="349"/>
                </a:lnTo>
                <a:lnTo>
                  <a:pt x="703" y="346"/>
                </a:lnTo>
                <a:lnTo>
                  <a:pt x="701" y="342"/>
                </a:lnTo>
                <a:lnTo>
                  <a:pt x="699" y="342"/>
                </a:lnTo>
                <a:lnTo>
                  <a:pt x="699" y="340"/>
                </a:lnTo>
                <a:lnTo>
                  <a:pt x="697" y="337"/>
                </a:lnTo>
                <a:lnTo>
                  <a:pt x="696" y="335"/>
                </a:lnTo>
                <a:lnTo>
                  <a:pt x="693" y="331"/>
                </a:lnTo>
                <a:lnTo>
                  <a:pt x="692" y="328"/>
                </a:lnTo>
                <a:lnTo>
                  <a:pt x="692" y="326"/>
                </a:lnTo>
                <a:lnTo>
                  <a:pt x="689" y="323"/>
                </a:lnTo>
                <a:lnTo>
                  <a:pt x="687" y="322"/>
                </a:lnTo>
                <a:lnTo>
                  <a:pt x="680" y="321"/>
                </a:lnTo>
                <a:lnTo>
                  <a:pt x="676" y="321"/>
                </a:lnTo>
                <a:lnTo>
                  <a:pt x="669" y="319"/>
                </a:lnTo>
                <a:lnTo>
                  <a:pt x="667" y="318"/>
                </a:lnTo>
                <a:lnTo>
                  <a:pt x="658" y="315"/>
                </a:lnTo>
                <a:lnTo>
                  <a:pt x="655" y="315"/>
                </a:lnTo>
                <a:lnTo>
                  <a:pt x="648" y="313"/>
                </a:lnTo>
                <a:lnTo>
                  <a:pt x="643" y="312"/>
                </a:lnTo>
                <a:lnTo>
                  <a:pt x="642" y="312"/>
                </a:lnTo>
                <a:lnTo>
                  <a:pt x="639" y="312"/>
                </a:lnTo>
                <a:lnTo>
                  <a:pt x="632" y="309"/>
                </a:lnTo>
                <a:lnTo>
                  <a:pt x="629" y="308"/>
                </a:lnTo>
                <a:lnTo>
                  <a:pt x="624" y="308"/>
                </a:lnTo>
                <a:lnTo>
                  <a:pt x="621" y="306"/>
                </a:lnTo>
                <a:lnTo>
                  <a:pt x="619" y="305"/>
                </a:lnTo>
                <a:lnTo>
                  <a:pt x="614" y="300"/>
                </a:lnTo>
                <a:lnTo>
                  <a:pt x="614" y="296"/>
                </a:lnTo>
                <a:lnTo>
                  <a:pt x="614" y="295"/>
                </a:lnTo>
                <a:lnTo>
                  <a:pt x="613" y="292"/>
                </a:lnTo>
                <a:lnTo>
                  <a:pt x="609" y="291"/>
                </a:lnTo>
                <a:lnTo>
                  <a:pt x="605" y="290"/>
                </a:lnTo>
                <a:lnTo>
                  <a:pt x="604" y="290"/>
                </a:lnTo>
                <a:lnTo>
                  <a:pt x="595" y="286"/>
                </a:lnTo>
                <a:lnTo>
                  <a:pt x="592" y="285"/>
                </a:lnTo>
                <a:lnTo>
                  <a:pt x="590" y="281"/>
                </a:lnTo>
                <a:lnTo>
                  <a:pt x="584" y="276"/>
                </a:lnTo>
                <a:lnTo>
                  <a:pt x="581" y="272"/>
                </a:lnTo>
                <a:lnTo>
                  <a:pt x="579" y="271"/>
                </a:lnTo>
                <a:lnTo>
                  <a:pt x="579" y="269"/>
                </a:lnTo>
                <a:lnTo>
                  <a:pt x="578" y="269"/>
                </a:lnTo>
                <a:lnTo>
                  <a:pt x="575" y="266"/>
                </a:lnTo>
                <a:lnTo>
                  <a:pt x="574" y="263"/>
                </a:lnTo>
                <a:lnTo>
                  <a:pt x="573" y="258"/>
                </a:lnTo>
                <a:lnTo>
                  <a:pt x="572" y="257"/>
                </a:lnTo>
                <a:lnTo>
                  <a:pt x="570" y="252"/>
                </a:lnTo>
                <a:lnTo>
                  <a:pt x="569" y="249"/>
                </a:lnTo>
                <a:lnTo>
                  <a:pt x="568" y="249"/>
                </a:lnTo>
                <a:lnTo>
                  <a:pt x="558" y="255"/>
                </a:lnTo>
                <a:lnTo>
                  <a:pt x="554" y="259"/>
                </a:lnTo>
                <a:lnTo>
                  <a:pt x="552" y="259"/>
                </a:lnTo>
                <a:lnTo>
                  <a:pt x="549" y="257"/>
                </a:lnTo>
                <a:lnTo>
                  <a:pt x="546" y="257"/>
                </a:lnTo>
                <a:lnTo>
                  <a:pt x="546" y="258"/>
                </a:lnTo>
                <a:lnTo>
                  <a:pt x="541" y="259"/>
                </a:lnTo>
                <a:lnTo>
                  <a:pt x="538" y="262"/>
                </a:lnTo>
                <a:lnTo>
                  <a:pt x="537" y="262"/>
                </a:lnTo>
                <a:lnTo>
                  <a:pt x="537" y="271"/>
                </a:lnTo>
                <a:lnTo>
                  <a:pt x="536" y="272"/>
                </a:lnTo>
                <a:lnTo>
                  <a:pt x="532" y="273"/>
                </a:lnTo>
                <a:lnTo>
                  <a:pt x="532" y="275"/>
                </a:lnTo>
                <a:lnTo>
                  <a:pt x="530" y="275"/>
                </a:lnTo>
                <a:lnTo>
                  <a:pt x="530" y="276"/>
                </a:lnTo>
                <a:lnTo>
                  <a:pt x="524" y="283"/>
                </a:lnTo>
                <a:lnTo>
                  <a:pt x="522" y="285"/>
                </a:lnTo>
                <a:lnTo>
                  <a:pt x="521" y="285"/>
                </a:lnTo>
                <a:lnTo>
                  <a:pt x="519" y="286"/>
                </a:lnTo>
                <a:lnTo>
                  <a:pt x="519" y="287"/>
                </a:lnTo>
                <a:lnTo>
                  <a:pt x="518" y="289"/>
                </a:lnTo>
                <a:lnTo>
                  <a:pt x="521" y="291"/>
                </a:lnTo>
                <a:lnTo>
                  <a:pt x="522" y="292"/>
                </a:lnTo>
                <a:lnTo>
                  <a:pt x="522" y="292"/>
                </a:lnTo>
                <a:lnTo>
                  <a:pt x="521" y="292"/>
                </a:lnTo>
                <a:lnTo>
                  <a:pt x="521" y="294"/>
                </a:lnTo>
                <a:lnTo>
                  <a:pt x="517" y="295"/>
                </a:lnTo>
                <a:lnTo>
                  <a:pt x="512" y="300"/>
                </a:lnTo>
                <a:lnTo>
                  <a:pt x="508" y="301"/>
                </a:lnTo>
                <a:lnTo>
                  <a:pt x="507" y="304"/>
                </a:lnTo>
                <a:lnTo>
                  <a:pt x="507" y="305"/>
                </a:lnTo>
                <a:lnTo>
                  <a:pt x="504" y="305"/>
                </a:lnTo>
                <a:lnTo>
                  <a:pt x="504" y="306"/>
                </a:lnTo>
                <a:lnTo>
                  <a:pt x="503" y="306"/>
                </a:lnTo>
                <a:lnTo>
                  <a:pt x="501" y="308"/>
                </a:lnTo>
                <a:lnTo>
                  <a:pt x="501" y="309"/>
                </a:lnTo>
                <a:lnTo>
                  <a:pt x="500" y="308"/>
                </a:lnTo>
                <a:lnTo>
                  <a:pt x="499" y="306"/>
                </a:lnTo>
                <a:lnTo>
                  <a:pt x="496" y="303"/>
                </a:lnTo>
                <a:lnTo>
                  <a:pt x="495" y="303"/>
                </a:lnTo>
                <a:lnTo>
                  <a:pt x="494" y="303"/>
                </a:lnTo>
                <a:lnTo>
                  <a:pt x="492" y="303"/>
                </a:lnTo>
                <a:lnTo>
                  <a:pt x="491" y="304"/>
                </a:lnTo>
                <a:lnTo>
                  <a:pt x="489" y="305"/>
                </a:lnTo>
                <a:lnTo>
                  <a:pt x="487" y="305"/>
                </a:lnTo>
                <a:lnTo>
                  <a:pt x="485" y="304"/>
                </a:lnTo>
                <a:lnTo>
                  <a:pt x="484" y="299"/>
                </a:lnTo>
                <a:lnTo>
                  <a:pt x="478" y="300"/>
                </a:lnTo>
                <a:lnTo>
                  <a:pt x="473" y="305"/>
                </a:lnTo>
                <a:lnTo>
                  <a:pt x="472" y="305"/>
                </a:lnTo>
                <a:lnTo>
                  <a:pt x="468" y="301"/>
                </a:lnTo>
                <a:lnTo>
                  <a:pt x="459" y="308"/>
                </a:lnTo>
                <a:lnTo>
                  <a:pt x="457" y="308"/>
                </a:lnTo>
                <a:lnTo>
                  <a:pt x="454" y="309"/>
                </a:lnTo>
                <a:lnTo>
                  <a:pt x="452" y="310"/>
                </a:lnTo>
                <a:lnTo>
                  <a:pt x="452" y="312"/>
                </a:lnTo>
                <a:lnTo>
                  <a:pt x="452" y="317"/>
                </a:lnTo>
                <a:lnTo>
                  <a:pt x="452" y="318"/>
                </a:lnTo>
                <a:lnTo>
                  <a:pt x="449" y="322"/>
                </a:lnTo>
                <a:lnTo>
                  <a:pt x="450" y="323"/>
                </a:lnTo>
                <a:lnTo>
                  <a:pt x="450" y="326"/>
                </a:lnTo>
                <a:lnTo>
                  <a:pt x="449" y="332"/>
                </a:lnTo>
                <a:lnTo>
                  <a:pt x="440" y="344"/>
                </a:lnTo>
                <a:lnTo>
                  <a:pt x="439" y="344"/>
                </a:lnTo>
                <a:lnTo>
                  <a:pt x="439" y="345"/>
                </a:lnTo>
                <a:lnTo>
                  <a:pt x="439" y="346"/>
                </a:lnTo>
                <a:lnTo>
                  <a:pt x="440" y="350"/>
                </a:lnTo>
                <a:lnTo>
                  <a:pt x="439" y="351"/>
                </a:lnTo>
                <a:lnTo>
                  <a:pt x="438" y="354"/>
                </a:lnTo>
                <a:lnTo>
                  <a:pt x="438" y="354"/>
                </a:lnTo>
                <a:lnTo>
                  <a:pt x="438" y="359"/>
                </a:lnTo>
                <a:lnTo>
                  <a:pt x="435" y="360"/>
                </a:lnTo>
                <a:lnTo>
                  <a:pt x="434" y="363"/>
                </a:lnTo>
                <a:lnTo>
                  <a:pt x="434" y="365"/>
                </a:lnTo>
                <a:lnTo>
                  <a:pt x="431" y="368"/>
                </a:lnTo>
                <a:lnTo>
                  <a:pt x="427" y="370"/>
                </a:lnTo>
                <a:lnTo>
                  <a:pt x="425" y="370"/>
                </a:lnTo>
                <a:lnTo>
                  <a:pt x="424" y="370"/>
                </a:lnTo>
                <a:lnTo>
                  <a:pt x="424" y="372"/>
                </a:lnTo>
                <a:lnTo>
                  <a:pt x="422" y="372"/>
                </a:lnTo>
                <a:lnTo>
                  <a:pt x="420" y="378"/>
                </a:lnTo>
                <a:lnTo>
                  <a:pt x="420" y="379"/>
                </a:lnTo>
                <a:lnTo>
                  <a:pt x="420" y="382"/>
                </a:lnTo>
                <a:lnTo>
                  <a:pt x="416" y="386"/>
                </a:lnTo>
                <a:lnTo>
                  <a:pt x="417" y="388"/>
                </a:lnTo>
                <a:lnTo>
                  <a:pt x="418" y="388"/>
                </a:lnTo>
                <a:lnTo>
                  <a:pt x="420" y="388"/>
                </a:lnTo>
                <a:lnTo>
                  <a:pt x="422" y="390"/>
                </a:lnTo>
                <a:lnTo>
                  <a:pt x="424" y="396"/>
                </a:lnTo>
                <a:lnTo>
                  <a:pt x="424" y="397"/>
                </a:lnTo>
                <a:lnTo>
                  <a:pt x="425" y="398"/>
                </a:lnTo>
                <a:lnTo>
                  <a:pt x="426" y="398"/>
                </a:lnTo>
                <a:lnTo>
                  <a:pt x="425" y="409"/>
                </a:lnTo>
                <a:lnTo>
                  <a:pt x="420" y="415"/>
                </a:lnTo>
                <a:lnTo>
                  <a:pt x="417" y="415"/>
                </a:lnTo>
                <a:lnTo>
                  <a:pt x="417" y="418"/>
                </a:lnTo>
                <a:lnTo>
                  <a:pt x="418" y="419"/>
                </a:lnTo>
                <a:lnTo>
                  <a:pt x="420" y="419"/>
                </a:lnTo>
                <a:lnTo>
                  <a:pt x="421" y="421"/>
                </a:lnTo>
                <a:lnTo>
                  <a:pt x="421" y="423"/>
                </a:lnTo>
                <a:lnTo>
                  <a:pt x="421" y="424"/>
                </a:lnTo>
                <a:lnTo>
                  <a:pt x="420" y="430"/>
                </a:lnTo>
                <a:lnTo>
                  <a:pt x="421" y="430"/>
                </a:lnTo>
                <a:lnTo>
                  <a:pt x="421" y="432"/>
                </a:lnTo>
                <a:lnTo>
                  <a:pt x="422" y="434"/>
                </a:lnTo>
                <a:lnTo>
                  <a:pt x="420" y="436"/>
                </a:lnTo>
                <a:lnTo>
                  <a:pt x="420" y="437"/>
                </a:lnTo>
                <a:lnTo>
                  <a:pt x="420" y="439"/>
                </a:lnTo>
                <a:lnTo>
                  <a:pt x="420" y="442"/>
                </a:lnTo>
                <a:lnTo>
                  <a:pt x="420" y="443"/>
                </a:lnTo>
                <a:lnTo>
                  <a:pt x="418" y="446"/>
                </a:lnTo>
                <a:lnTo>
                  <a:pt x="420" y="446"/>
                </a:lnTo>
                <a:lnTo>
                  <a:pt x="418" y="447"/>
                </a:lnTo>
                <a:lnTo>
                  <a:pt x="418" y="448"/>
                </a:lnTo>
                <a:lnTo>
                  <a:pt x="421" y="448"/>
                </a:lnTo>
                <a:lnTo>
                  <a:pt x="421" y="450"/>
                </a:lnTo>
                <a:lnTo>
                  <a:pt x="420" y="451"/>
                </a:lnTo>
                <a:lnTo>
                  <a:pt x="421" y="451"/>
                </a:lnTo>
                <a:lnTo>
                  <a:pt x="422" y="451"/>
                </a:lnTo>
                <a:lnTo>
                  <a:pt x="424" y="452"/>
                </a:lnTo>
                <a:lnTo>
                  <a:pt x="425" y="453"/>
                </a:lnTo>
                <a:lnTo>
                  <a:pt x="424" y="455"/>
                </a:lnTo>
                <a:lnTo>
                  <a:pt x="422" y="459"/>
                </a:lnTo>
                <a:lnTo>
                  <a:pt x="422" y="460"/>
                </a:lnTo>
                <a:lnTo>
                  <a:pt x="424" y="462"/>
                </a:lnTo>
                <a:lnTo>
                  <a:pt x="421" y="464"/>
                </a:lnTo>
                <a:lnTo>
                  <a:pt x="421" y="465"/>
                </a:lnTo>
                <a:lnTo>
                  <a:pt x="420" y="467"/>
                </a:lnTo>
                <a:lnTo>
                  <a:pt x="418" y="469"/>
                </a:lnTo>
                <a:lnTo>
                  <a:pt x="420" y="473"/>
                </a:lnTo>
                <a:lnTo>
                  <a:pt x="418" y="476"/>
                </a:lnTo>
                <a:lnTo>
                  <a:pt x="418" y="476"/>
                </a:lnTo>
                <a:lnTo>
                  <a:pt x="420" y="476"/>
                </a:lnTo>
                <a:lnTo>
                  <a:pt x="418" y="479"/>
                </a:lnTo>
                <a:lnTo>
                  <a:pt x="420" y="482"/>
                </a:lnTo>
                <a:lnTo>
                  <a:pt x="420" y="484"/>
                </a:lnTo>
                <a:lnTo>
                  <a:pt x="420" y="485"/>
                </a:lnTo>
                <a:lnTo>
                  <a:pt x="420" y="489"/>
                </a:lnTo>
                <a:lnTo>
                  <a:pt x="417" y="490"/>
                </a:lnTo>
                <a:lnTo>
                  <a:pt x="421" y="501"/>
                </a:lnTo>
                <a:lnTo>
                  <a:pt x="420" y="503"/>
                </a:lnTo>
                <a:lnTo>
                  <a:pt x="420" y="506"/>
                </a:lnTo>
                <a:lnTo>
                  <a:pt x="424" y="512"/>
                </a:lnTo>
                <a:lnTo>
                  <a:pt x="424" y="513"/>
                </a:lnTo>
                <a:lnTo>
                  <a:pt x="426" y="519"/>
                </a:lnTo>
                <a:lnTo>
                  <a:pt x="426" y="524"/>
                </a:lnTo>
                <a:lnTo>
                  <a:pt x="426" y="526"/>
                </a:lnTo>
                <a:lnTo>
                  <a:pt x="427" y="528"/>
                </a:lnTo>
                <a:lnTo>
                  <a:pt x="427" y="533"/>
                </a:lnTo>
                <a:lnTo>
                  <a:pt x="427" y="534"/>
                </a:lnTo>
                <a:lnTo>
                  <a:pt x="429" y="534"/>
                </a:lnTo>
                <a:lnTo>
                  <a:pt x="431" y="538"/>
                </a:lnTo>
                <a:lnTo>
                  <a:pt x="431" y="540"/>
                </a:lnTo>
                <a:lnTo>
                  <a:pt x="432" y="544"/>
                </a:lnTo>
                <a:lnTo>
                  <a:pt x="434" y="544"/>
                </a:lnTo>
                <a:lnTo>
                  <a:pt x="435" y="545"/>
                </a:lnTo>
                <a:lnTo>
                  <a:pt x="435" y="547"/>
                </a:lnTo>
                <a:lnTo>
                  <a:pt x="435" y="549"/>
                </a:lnTo>
                <a:lnTo>
                  <a:pt x="434" y="551"/>
                </a:lnTo>
                <a:lnTo>
                  <a:pt x="434" y="552"/>
                </a:lnTo>
                <a:lnTo>
                  <a:pt x="432" y="552"/>
                </a:lnTo>
                <a:lnTo>
                  <a:pt x="431" y="558"/>
                </a:lnTo>
                <a:lnTo>
                  <a:pt x="431" y="561"/>
                </a:lnTo>
                <a:lnTo>
                  <a:pt x="430" y="566"/>
                </a:lnTo>
                <a:lnTo>
                  <a:pt x="429" y="575"/>
                </a:lnTo>
                <a:lnTo>
                  <a:pt x="429" y="576"/>
                </a:lnTo>
                <a:lnTo>
                  <a:pt x="427" y="577"/>
                </a:lnTo>
                <a:lnTo>
                  <a:pt x="427" y="579"/>
                </a:lnTo>
                <a:lnTo>
                  <a:pt x="427" y="580"/>
                </a:lnTo>
                <a:lnTo>
                  <a:pt x="425" y="582"/>
                </a:lnTo>
                <a:lnTo>
                  <a:pt x="424" y="582"/>
                </a:lnTo>
                <a:lnTo>
                  <a:pt x="422" y="582"/>
                </a:lnTo>
                <a:lnTo>
                  <a:pt x="418" y="584"/>
                </a:lnTo>
                <a:lnTo>
                  <a:pt x="413" y="580"/>
                </a:lnTo>
                <a:lnTo>
                  <a:pt x="407" y="584"/>
                </a:lnTo>
                <a:lnTo>
                  <a:pt x="407" y="585"/>
                </a:lnTo>
                <a:lnTo>
                  <a:pt x="407" y="586"/>
                </a:lnTo>
                <a:lnTo>
                  <a:pt x="404" y="589"/>
                </a:lnTo>
                <a:lnTo>
                  <a:pt x="398" y="595"/>
                </a:lnTo>
                <a:lnTo>
                  <a:pt x="397" y="597"/>
                </a:lnTo>
                <a:lnTo>
                  <a:pt x="394" y="599"/>
                </a:lnTo>
                <a:lnTo>
                  <a:pt x="394" y="600"/>
                </a:lnTo>
                <a:lnTo>
                  <a:pt x="394" y="603"/>
                </a:lnTo>
                <a:lnTo>
                  <a:pt x="394" y="604"/>
                </a:lnTo>
                <a:lnTo>
                  <a:pt x="392" y="607"/>
                </a:lnTo>
                <a:lnTo>
                  <a:pt x="389" y="611"/>
                </a:lnTo>
                <a:lnTo>
                  <a:pt x="388" y="623"/>
                </a:lnTo>
                <a:lnTo>
                  <a:pt x="389" y="628"/>
                </a:lnTo>
                <a:lnTo>
                  <a:pt x="389" y="630"/>
                </a:lnTo>
                <a:lnTo>
                  <a:pt x="390" y="631"/>
                </a:lnTo>
                <a:lnTo>
                  <a:pt x="389" y="634"/>
                </a:lnTo>
                <a:lnTo>
                  <a:pt x="389" y="635"/>
                </a:lnTo>
                <a:lnTo>
                  <a:pt x="389" y="637"/>
                </a:lnTo>
                <a:lnTo>
                  <a:pt x="389" y="641"/>
                </a:lnTo>
                <a:lnTo>
                  <a:pt x="390" y="641"/>
                </a:lnTo>
                <a:lnTo>
                  <a:pt x="390" y="643"/>
                </a:lnTo>
                <a:lnTo>
                  <a:pt x="390" y="644"/>
                </a:lnTo>
                <a:lnTo>
                  <a:pt x="390" y="645"/>
                </a:lnTo>
                <a:lnTo>
                  <a:pt x="392" y="650"/>
                </a:lnTo>
                <a:lnTo>
                  <a:pt x="389" y="653"/>
                </a:lnTo>
                <a:lnTo>
                  <a:pt x="389" y="654"/>
                </a:lnTo>
                <a:lnTo>
                  <a:pt x="389" y="655"/>
                </a:lnTo>
                <a:lnTo>
                  <a:pt x="388" y="657"/>
                </a:lnTo>
                <a:lnTo>
                  <a:pt x="388" y="655"/>
                </a:lnTo>
                <a:lnTo>
                  <a:pt x="386" y="655"/>
                </a:lnTo>
                <a:lnTo>
                  <a:pt x="384" y="657"/>
                </a:lnTo>
                <a:lnTo>
                  <a:pt x="384" y="658"/>
                </a:lnTo>
                <a:lnTo>
                  <a:pt x="383" y="659"/>
                </a:lnTo>
                <a:lnTo>
                  <a:pt x="381" y="659"/>
                </a:lnTo>
                <a:lnTo>
                  <a:pt x="380" y="659"/>
                </a:lnTo>
                <a:lnTo>
                  <a:pt x="380" y="658"/>
                </a:lnTo>
                <a:lnTo>
                  <a:pt x="380" y="659"/>
                </a:lnTo>
                <a:lnTo>
                  <a:pt x="379" y="659"/>
                </a:lnTo>
                <a:lnTo>
                  <a:pt x="378" y="659"/>
                </a:lnTo>
                <a:lnTo>
                  <a:pt x="376" y="660"/>
                </a:lnTo>
                <a:lnTo>
                  <a:pt x="376" y="660"/>
                </a:lnTo>
                <a:lnTo>
                  <a:pt x="376" y="660"/>
                </a:lnTo>
                <a:lnTo>
                  <a:pt x="376" y="662"/>
                </a:lnTo>
                <a:lnTo>
                  <a:pt x="376" y="667"/>
                </a:lnTo>
                <a:lnTo>
                  <a:pt x="376" y="668"/>
                </a:lnTo>
                <a:lnTo>
                  <a:pt x="376" y="671"/>
                </a:lnTo>
                <a:lnTo>
                  <a:pt x="376" y="674"/>
                </a:lnTo>
                <a:lnTo>
                  <a:pt x="372" y="673"/>
                </a:lnTo>
                <a:lnTo>
                  <a:pt x="369" y="666"/>
                </a:lnTo>
                <a:lnTo>
                  <a:pt x="366" y="662"/>
                </a:lnTo>
                <a:lnTo>
                  <a:pt x="365" y="660"/>
                </a:lnTo>
                <a:lnTo>
                  <a:pt x="364" y="659"/>
                </a:lnTo>
                <a:lnTo>
                  <a:pt x="364" y="658"/>
                </a:lnTo>
                <a:lnTo>
                  <a:pt x="362" y="657"/>
                </a:lnTo>
                <a:lnTo>
                  <a:pt x="356" y="653"/>
                </a:lnTo>
                <a:lnTo>
                  <a:pt x="353" y="653"/>
                </a:lnTo>
                <a:lnTo>
                  <a:pt x="351" y="650"/>
                </a:lnTo>
                <a:lnTo>
                  <a:pt x="346" y="648"/>
                </a:lnTo>
                <a:lnTo>
                  <a:pt x="346" y="648"/>
                </a:lnTo>
                <a:lnTo>
                  <a:pt x="342" y="646"/>
                </a:lnTo>
                <a:lnTo>
                  <a:pt x="335" y="645"/>
                </a:lnTo>
                <a:lnTo>
                  <a:pt x="334" y="645"/>
                </a:lnTo>
                <a:lnTo>
                  <a:pt x="332" y="645"/>
                </a:lnTo>
                <a:lnTo>
                  <a:pt x="328" y="645"/>
                </a:lnTo>
                <a:lnTo>
                  <a:pt x="325" y="644"/>
                </a:lnTo>
                <a:lnTo>
                  <a:pt x="318" y="643"/>
                </a:lnTo>
                <a:lnTo>
                  <a:pt x="315" y="643"/>
                </a:lnTo>
                <a:lnTo>
                  <a:pt x="314" y="641"/>
                </a:lnTo>
                <a:lnTo>
                  <a:pt x="311" y="641"/>
                </a:lnTo>
                <a:lnTo>
                  <a:pt x="309" y="639"/>
                </a:lnTo>
                <a:lnTo>
                  <a:pt x="307" y="637"/>
                </a:lnTo>
                <a:lnTo>
                  <a:pt x="303" y="636"/>
                </a:lnTo>
                <a:lnTo>
                  <a:pt x="301" y="636"/>
                </a:lnTo>
                <a:lnTo>
                  <a:pt x="301" y="627"/>
                </a:lnTo>
                <a:lnTo>
                  <a:pt x="293" y="630"/>
                </a:lnTo>
                <a:lnTo>
                  <a:pt x="287" y="623"/>
                </a:lnTo>
                <a:lnTo>
                  <a:pt x="284" y="621"/>
                </a:lnTo>
                <a:lnTo>
                  <a:pt x="281" y="620"/>
                </a:lnTo>
                <a:lnTo>
                  <a:pt x="274" y="620"/>
                </a:lnTo>
                <a:lnTo>
                  <a:pt x="269" y="623"/>
                </a:lnTo>
                <a:lnTo>
                  <a:pt x="265" y="625"/>
                </a:lnTo>
                <a:lnTo>
                  <a:pt x="264" y="632"/>
                </a:lnTo>
                <a:lnTo>
                  <a:pt x="264" y="637"/>
                </a:lnTo>
                <a:lnTo>
                  <a:pt x="264" y="643"/>
                </a:lnTo>
                <a:lnTo>
                  <a:pt x="260" y="654"/>
                </a:lnTo>
                <a:lnTo>
                  <a:pt x="256" y="655"/>
                </a:lnTo>
                <a:lnTo>
                  <a:pt x="254" y="657"/>
                </a:lnTo>
                <a:lnTo>
                  <a:pt x="250" y="658"/>
                </a:lnTo>
                <a:lnTo>
                  <a:pt x="246" y="659"/>
                </a:lnTo>
                <a:lnTo>
                  <a:pt x="240" y="660"/>
                </a:lnTo>
                <a:lnTo>
                  <a:pt x="236" y="663"/>
                </a:lnTo>
                <a:lnTo>
                  <a:pt x="233" y="666"/>
                </a:lnTo>
                <a:lnTo>
                  <a:pt x="231" y="667"/>
                </a:lnTo>
                <a:lnTo>
                  <a:pt x="229" y="668"/>
                </a:lnTo>
                <a:lnTo>
                  <a:pt x="229" y="669"/>
                </a:lnTo>
                <a:lnTo>
                  <a:pt x="223" y="674"/>
                </a:lnTo>
                <a:lnTo>
                  <a:pt x="223" y="676"/>
                </a:lnTo>
                <a:lnTo>
                  <a:pt x="222" y="676"/>
                </a:lnTo>
                <a:lnTo>
                  <a:pt x="218" y="680"/>
                </a:lnTo>
                <a:lnTo>
                  <a:pt x="214" y="676"/>
                </a:lnTo>
                <a:lnTo>
                  <a:pt x="210" y="672"/>
                </a:lnTo>
                <a:lnTo>
                  <a:pt x="206" y="668"/>
                </a:lnTo>
                <a:lnTo>
                  <a:pt x="206" y="667"/>
                </a:lnTo>
                <a:lnTo>
                  <a:pt x="205" y="667"/>
                </a:lnTo>
                <a:lnTo>
                  <a:pt x="204" y="666"/>
                </a:lnTo>
                <a:lnTo>
                  <a:pt x="201" y="666"/>
                </a:lnTo>
                <a:lnTo>
                  <a:pt x="196" y="667"/>
                </a:lnTo>
                <a:lnTo>
                  <a:pt x="190" y="668"/>
                </a:lnTo>
                <a:lnTo>
                  <a:pt x="183" y="669"/>
                </a:lnTo>
                <a:lnTo>
                  <a:pt x="177" y="667"/>
                </a:lnTo>
                <a:lnTo>
                  <a:pt x="176" y="666"/>
                </a:lnTo>
                <a:lnTo>
                  <a:pt x="175" y="666"/>
                </a:lnTo>
                <a:lnTo>
                  <a:pt x="173" y="664"/>
                </a:lnTo>
                <a:lnTo>
                  <a:pt x="172" y="664"/>
                </a:lnTo>
                <a:lnTo>
                  <a:pt x="171" y="664"/>
                </a:lnTo>
                <a:lnTo>
                  <a:pt x="168" y="663"/>
                </a:lnTo>
                <a:lnTo>
                  <a:pt x="167" y="662"/>
                </a:lnTo>
                <a:lnTo>
                  <a:pt x="163" y="662"/>
                </a:lnTo>
                <a:lnTo>
                  <a:pt x="162" y="660"/>
                </a:lnTo>
                <a:lnTo>
                  <a:pt x="158" y="658"/>
                </a:lnTo>
                <a:lnTo>
                  <a:pt x="154" y="660"/>
                </a:lnTo>
                <a:lnTo>
                  <a:pt x="149" y="663"/>
                </a:lnTo>
                <a:lnTo>
                  <a:pt x="148" y="663"/>
                </a:lnTo>
                <a:lnTo>
                  <a:pt x="146" y="664"/>
                </a:lnTo>
                <a:lnTo>
                  <a:pt x="144" y="667"/>
                </a:lnTo>
                <a:lnTo>
                  <a:pt x="143" y="660"/>
                </a:lnTo>
                <a:lnTo>
                  <a:pt x="141" y="659"/>
                </a:lnTo>
                <a:lnTo>
                  <a:pt x="139" y="650"/>
                </a:lnTo>
                <a:lnTo>
                  <a:pt x="139" y="645"/>
                </a:lnTo>
                <a:lnTo>
                  <a:pt x="137" y="640"/>
                </a:lnTo>
                <a:lnTo>
                  <a:pt x="136" y="640"/>
                </a:lnTo>
                <a:lnTo>
                  <a:pt x="130" y="630"/>
                </a:lnTo>
                <a:lnTo>
                  <a:pt x="129" y="628"/>
                </a:lnTo>
                <a:lnTo>
                  <a:pt x="121" y="618"/>
                </a:lnTo>
                <a:lnTo>
                  <a:pt x="121" y="616"/>
                </a:lnTo>
                <a:lnTo>
                  <a:pt x="121" y="614"/>
                </a:lnTo>
                <a:lnTo>
                  <a:pt x="118" y="609"/>
                </a:lnTo>
                <a:lnTo>
                  <a:pt x="117" y="607"/>
                </a:lnTo>
                <a:lnTo>
                  <a:pt x="109" y="598"/>
                </a:lnTo>
                <a:lnTo>
                  <a:pt x="108" y="597"/>
                </a:lnTo>
                <a:lnTo>
                  <a:pt x="106" y="593"/>
                </a:lnTo>
                <a:lnTo>
                  <a:pt x="102" y="589"/>
                </a:lnTo>
                <a:lnTo>
                  <a:pt x="100" y="586"/>
                </a:lnTo>
                <a:lnTo>
                  <a:pt x="99" y="582"/>
                </a:lnTo>
                <a:lnTo>
                  <a:pt x="129" y="577"/>
                </a:lnTo>
                <a:lnTo>
                  <a:pt x="141" y="568"/>
                </a:lnTo>
                <a:lnTo>
                  <a:pt x="144" y="557"/>
                </a:lnTo>
                <a:lnTo>
                  <a:pt x="144" y="556"/>
                </a:lnTo>
                <a:lnTo>
                  <a:pt x="143" y="548"/>
                </a:lnTo>
                <a:lnTo>
                  <a:pt x="141" y="536"/>
                </a:lnTo>
                <a:lnTo>
                  <a:pt x="123" y="507"/>
                </a:lnTo>
                <a:lnTo>
                  <a:pt x="120" y="507"/>
                </a:lnTo>
                <a:lnTo>
                  <a:pt x="112" y="478"/>
                </a:lnTo>
                <a:lnTo>
                  <a:pt x="131" y="469"/>
                </a:lnTo>
                <a:lnTo>
                  <a:pt x="148" y="467"/>
                </a:lnTo>
                <a:lnTo>
                  <a:pt x="150" y="467"/>
                </a:lnTo>
                <a:lnTo>
                  <a:pt x="148" y="461"/>
                </a:lnTo>
                <a:lnTo>
                  <a:pt x="148" y="459"/>
                </a:lnTo>
                <a:lnTo>
                  <a:pt x="150" y="457"/>
                </a:lnTo>
                <a:lnTo>
                  <a:pt x="152" y="443"/>
                </a:lnTo>
                <a:lnTo>
                  <a:pt x="160" y="432"/>
                </a:lnTo>
                <a:lnTo>
                  <a:pt x="155" y="427"/>
                </a:lnTo>
                <a:lnTo>
                  <a:pt x="149" y="433"/>
                </a:lnTo>
                <a:lnTo>
                  <a:pt x="148" y="433"/>
                </a:lnTo>
                <a:lnTo>
                  <a:pt x="130" y="421"/>
                </a:lnTo>
                <a:lnTo>
                  <a:pt x="126" y="405"/>
                </a:lnTo>
                <a:lnTo>
                  <a:pt x="118" y="401"/>
                </a:lnTo>
                <a:lnTo>
                  <a:pt x="125" y="386"/>
                </a:lnTo>
                <a:lnTo>
                  <a:pt x="116" y="381"/>
                </a:lnTo>
                <a:lnTo>
                  <a:pt x="121" y="373"/>
                </a:lnTo>
                <a:lnTo>
                  <a:pt x="118" y="368"/>
                </a:lnTo>
                <a:lnTo>
                  <a:pt x="109" y="368"/>
                </a:lnTo>
                <a:lnTo>
                  <a:pt x="95" y="360"/>
                </a:lnTo>
                <a:lnTo>
                  <a:pt x="89" y="349"/>
                </a:lnTo>
                <a:lnTo>
                  <a:pt x="89" y="347"/>
                </a:lnTo>
                <a:lnTo>
                  <a:pt x="90" y="342"/>
                </a:lnTo>
                <a:lnTo>
                  <a:pt x="92" y="342"/>
                </a:lnTo>
                <a:lnTo>
                  <a:pt x="89" y="337"/>
                </a:lnTo>
                <a:lnTo>
                  <a:pt x="79" y="322"/>
                </a:lnTo>
                <a:lnTo>
                  <a:pt x="79" y="315"/>
                </a:lnTo>
                <a:lnTo>
                  <a:pt x="79" y="310"/>
                </a:lnTo>
                <a:lnTo>
                  <a:pt x="67" y="317"/>
                </a:lnTo>
                <a:lnTo>
                  <a:pt x="62" y="315"/>
                </a:lnTo>
                <a:lnTo>
                  <a:pt x="60" y="327"/>
                </a:lnTo>
                <a:lnTo>
                  <a:pt x="56" y="329"/>
                </a:lnTo>
                <a:lnTo>
                  <a:pt x="49" y="327"/>
                </a:lnTo>
                <a:lnTo>
                  <a:pt x="47" y="326"/>
                </a:lnTo>
                <a:lnTo>
                  <a:pt x="46" y="322"/>
                </a:lnTo>
                <a:lnTo>
                  <a:pt x="43" y="319"/>
                </a:lnTo>
                <a:lnTo>
                  <a:pt x="38" y="317"/>
                </a:lnTo>
                <a:lnTo>
                  <a:pt x="38" y="312"/>
                </a:lnTo>
                <a:lnTo>
                  <a:pt x="38" y="310"/>
                </a:lnTo>
                <a:lnTo>
                  <a:pt x="29" y="312"/>
                </a:lnTo>
                <a:lnTo>
                  <a:pt x="25" y="313"/>
                </a:lnTo>
                <a:lnTo>
                  <a:pt x="20" y="314"/>
                </a:lnTo>
                <a:lnTo>
                  <a:pt x="16" y="312"/>
                </a:lnTo>
                <a:lnTo>
                  <a:pt x="6" y="306"/>
                </a:lnTo>
                <a:lnTo>
                  <a:pt x="0" y="305"/>
                </a:lnTo>
                <a:lnTo>
                  <a:pt x="5" y="300"/>
                </a:lnTo>
                <a:lnTo>
                  <a:pt x="11" y="294"/>
                </a:lnTo>
                <a:lnTo>
                  <a:pt x="16" y="292"/>
                </a:lnTo>
                <a:lnTo>
                  <a:pt x="17" y="304"/>
                </a:lnTo>
                <a:lnTo>
                  <a:pt x="25" y="310"/>
                </a:lnTo>
                <a:lnTo>
                  <a:pt x="24" y="299"/>
                </a:lnTo>
                <a:lnTo>
                  <a:pt x="24" y="296"/>
                </a:lnTo>
                <a:lnTo>
                  <a:pt x="21" y="286"/>
                </a:lnTo>
                <a:lnTo>
                  <a:pt x="23" y="280"/>
                </a:lnTo>
                <a:lnTo>
                  <a:pt x="28" y="281"/>
                </a:lnTo>
                <a:lnTo>
                  <a:pt x="33" y="292"/>
                </a:lnTo>
                <a:lnTo>
                  <a:pt x="43" y="301"/>
                </a:lnTo>
                <a:lnTo>
                  <a:pt x="49" y="306"/>
                </a:lnTo>
                <a:lnTo>
                  <a:pt x="51" y="312"/>
                </a:lnTo>
                <a:lnTo>
                  <a:pt x="53" y="315"/>
                </a:lnTo>
                <a:lnTo>
                  <a:pt x="57" y="322"/>
                </a:lnTo>
                <a:lnTo>
                  <a:pt x="58" y="315"/>
                </a:lnTo>
                <a:lnTo>
                  <a:pt x="56" y="312"/>
                </a:lnTo>
                <a:lnTo>
                  <a:pt x="54" y="308"/>
                </a:lnTo>
                <a:lnTo>
                  <a:pt x="53" y="301"/>
                </a:lnTo>
                <a:lnTo>
                  <a:pt x="48" y="296"/>
                </a:lnTo>
                <a:lnTo>
                  <a:pt x="49" y="290"/>
                </a:lnTo>
                <a:lnTo>
                  <a:pt x="54" y="280"/>
                </a:lnTo>
                <a:lnTo>
                  <a:pt x="63" y="275"/>
                </a:lnTo>
                <a:lnTo>
                  <a:pt x="65" y="280"/>
                </a:lnTo>
                <a:lnTo>
                  <a:pt x="70" y="276"/>
                </a:lnTo>
                <a:lnTo>
                  <a:pt x="71" y="285"/>
                </a:lnTo>
                <a:lnTo>
                  <a:pt x="72" y="292"/>
                </a:lnTo>
                <a:lnTo>
                  <a:pt x="75" y="292"/>
                </a:lnTo>
                <a:lnTo>
                  <a:pt x="76" y="282"/>
                </a:lnTo>
                <a:lnTo>
                  <a:pt x="89" y="282"/>
                </a:lnTo>
                <a:lnTo>
                  <a:pt x="88" y="291"/>
                </a:lnTo>
                <a:lnTo>
                  <a:pt x="88" y="298"/>
                </a:lnTo>
                <a:lnTo>
                  <a:pt x="89" y="309"/>
                </a:lnTo>
                <a:lnTo>
                  <a:pt x="89" y="312"/>
                </a:lnTo>
                <a:lnTo>
                  <a:pt x="89" y="314"/>
                </a:lnTo>
                <a:lnTo>
                  <a:pt x="84" y="318"/>
                </a:lnTo>
                <a:lnTo>
                  <a:pt x="88" y="321"/>
                </a:lnTo>
                <a:lnTo>
                  <a:pt x="99" y="317"/>
                </a:lnTo>
                <a:lnTo>
                  <a:pt x="109" y="318"/>
                </a:lnTo>
                <a:lnTo>
                  <a:pt x="112" y="319"/>
                </a:lnTo>
                <a:lnTo>
                  <a:pt x="114" y="318"/>
                </a:lnTo>
                <a:lnTo>
                  <a:pt x="116" y="317"/>
                </a:lnTo>
                <a:lnTo>
                  <a:pt x="104" y="313"/>
                </a:lnTo>
                <a:lnTo>
                  <a:pt x="100" y="312"/>
                </a:lnTo>
                <a:lnTo>
                  <a:pt x="94" y="310"/>
                </a:lnTo>
                <a:lnTo>
                  <a:pt x="95" y="300"/>
                </a:lnTo>
                <a:lnTo>
                  <a:pt x="95" y="291"/>
                </a:lnTo>
                <a:lnTo>
                  <a:pt x="95" y="290"/>
                </a:lnTo>
                <a:lnTo>
                  <a:pt x="95" y="286"/>
                </a:lnTo>
                <a:lnTo>
                  <a:pt x="102" y="286"/>
                </a:lnTo>
                <a:lnTo>
                  <a:pt x="103" y="286"/>
                </a:lnTo>
                <a:lnTo>
                  <a:pt x="117" y="292"/>
                </a:lnTo>
                <a:lnTo>
                  <a:pt x="125" y="292"/>
                </a:lnTo>
                <a:lnTo>
                  <a:pt x="135" y="294"/>
                </a:lnTo>
                <a:lnTo>
                  <a:pt x="146" y="294"/>
                </a:lnTo>
                <a:lnTo>
                  <a:pt x="145" y="303"/>
                </a:lnTo>
                <a:lnTo>
                  <a:pt x="145" y="305"/>
                </a:lnTo>
                <a:lnTo>
                  <a:pt x="140" y="312"/>
                </a:lnTo>
                <a:lnTo>
                  <a:pt x="137" y="314"/>
                </a:lnTo>
                <a:lnTo>
                  <a:pt x="135" y="317"/>
                </a:lnTo>
                <a:lnTo>
                  <a:pt x="130" y="322"/>
                </a:lnTo>
                <a:lnTo>
                  <a:pt x="126" y="323"/>
                </a:lnTo>
                <a:lnTo>
                  <a:pt x="122" y="324"/>
                </a:lnTo>
                <a:lnTo>
                  <a:pt x="117" y="326"/>
                </a:lnTo>
                <a:lnTo>
                  <a:pt x="114" y="327"/>
                </a:lnTo>
                <a:lnTo>
                  <a:pt x="106" y="332"/>
                </a:lnTo>
                <a:lnTo>
                  <a:pt x="104" y="333"/>
                </a:lnTo>
                <a:lnTo>
                  <a:pt x="98" y="338"/>
                </a:lnTo>
                <a:lnTo>
                  <a:pt x="98" y="344"/>
                </a:lnTo>
                <a:lnTo>
                  <a:pt x="107" y="335"/>
                </a:lnTo>
                <a:lnTo>
                  <a:pt x="116" y="332"/>
                </a:lnTo>
                <a:lnTo>
                  <a:pt x="127" y="328"/>
                </a:lnTo>
                <a:lnTo>
                  <a:pt x="134" y="323"/>
                </a:lnTo>
                <a:lnTo>
                  <a:pt x="139" y="323"/>
                </a:lnTo>
                <a:lnTo>
                  <a:pt x="148" y="317"/>
                </a:lnTo>
                <a:lnTo>
                  <a:pt x="149" y="314"/>
                </a:lnTo>
                <a:lnTo>
                  <a:pt x="150" y="312"/>
                </a:lnTo>
                <a:lnTo>
                  <a:pt x="150" y="310"/>
                </a:lnTo>
                <a:lnTo>
                  <a:pt x="152" y="312"/>
                </a:lnTo>
                <a:lnTo>
                  <a:pt x="155" y="313"/>
                </a:lnTo>
                <a:lnTo>
                  <a:pt x="155" y="321"/>
                </a:lnTo>
                <a:lnTo>
                  <a:pt x="155" y="327"/>
                </a:lnTo>
                <a:lnTo>
                  <a:pt x="154" y="333"/>
                </a:lnTo>
                <a:lnTo>
                  <a:pt x="160" y="338"/>
                </a:lnTo>
                <a:lnTo>
                  <a:pt x="163" y="335"/>
                </a:lnTo>
                <a:lnTo>
                  <a:pt x="167" y="342"/>
                </a:lnTo>
                <a:lnTo>
                  <a:pt x="167" y="349"/>
                </a:lnTo>
                <a:lnTo>
                  <a:pt x="163" y="354"/>
                </a:lnTo>
                <a:lnTo>
                  <a:pt x="162" y="354"/>
                </a:lnTo>
                <a:lnTo>
                  <a:pt x="160" y="361"/>
                </a:lnTo>
                <a:lnTo>
                  <a:pt x="168" y="356"/>
                </a:lnTo>
                <a:lnTo>
                  <a:pt x="177" y="350"/>
                </a:lnTo>
                <a:lnTo>
                  <a:pt x="183" y="342"/>
                </a:lnTo>
                <a:lnTo>
                  <a:pt x="191" y="345"/>
                </a:lnTo>
                <a:lnTo>
                  <a:pt x="192" y="345"/>
                </a:lnTo>
                <a:lnTo>
                  <a:pt x="195" y="345"/>
                </a:lnTo>
                <a:lnTo>
                  <a:pt x="200" y="335"/>
                </a:lnTo>
                <a:lnTo>
                  <a:pt x="199" y="329"/>
                </a:lnTo>
                <a:lnTo>
                  <a:pt x="187" y="333"/>
                </a:lnTo>
                <a:lnTo>
                  <a:pt x="186" y="332"/>
                </a:lnTo>
                <a:lnTo>
                  <a:pt x="173" y="327"/>
                </a:lnTo>
                <a:lnTo>
                  <a:pt x="171" y="323"/>
                </a:lnTo>
                <a:lnTo>
                  <a:pt x="167" y="321"/>
                </a:lnTo>
                <a:lnTo>
                  <a:pt x="176" y="315"/>
                </a:lnTo>
                <a:lnTo>
                  <a:pt x="185" y="314"/>
                </a:lnTo>
                <a:lnTo>
                  <a:pt x="185" y="312"/>
                </a:lnTo>
                <a:lnTo>
                  <a:pt x="186" y="309"/>
                </a:lnTo>
                <a:lnTo>
                  <a:pt x="177" y="303"/>
                </a:lnTo>
                <a:lnTo>
                  <a:pt x="176" y="300"/>
                </a:lnTo>
                <a:lnTo>
                  <a:pt x="175" y="296"/>
                </a:lnTo>
                <a:lnTo>
                  <a:pt x="178" y="294"/>
                </a:lnTo>
                <a:lnTo>
                  <a:pt x="169" y="292"/>
                </a:lnTo>
                <a:lnTo>
                  <a:pt x="167" y="289"/>
                </a:lnTo>
                <a:lnTo>
                  <a:pt x="173" y="285"/>
                </a:lnTo>
                <a:lnTo>
                  <a:pt x="181" y="282"/>
                </a:lnTo>
                <a:lnTo>
                  <a:pt x="182" y="281"/>
                </a:lnTo>
                <a:lnTo>
                  <a:pt x="187" y="278"/>
                </a:lnTo>
                <a:lnTo>
                  <a:pt x="186" y="277"/>
                </a:lnTo>
                <a:lnTo>
                  <a:pt x="175" y="280"/>
                </a:lnTo>
                <a:lnTo>
                  <a:pt x="169" y="278"/>
                </a:lnTo>
                <a:lnTo>
                  <a:pt x="183" y="268"/>
                </a:lnTo>
                <a:lnTo>
                  <a:pt x="192" y="267"/>
                </a:lnTo>
                <a:lnTo>
                  <a:pt x="196" y="262"/>
                </a:lnTo>
                <a:lnTo>
                  <a:pt x="195" y="262"/>
                </a:lnTo>
                <a:lnTo>
                  <a:pt x="190" y="262"/>
                </a:lnTo>
                <a:lnTo>
                  <a:pt x="189" y="260"/>
                </a:lnTo>
                <a:lnTo>
                  <a:pt x="185" y="257"/>
                </a:lnTo>
                <a:lnTo>
                  <a:pt x="186" y="254"/>
                </a:lnTo>
                <a:lnTo>
                  <a:pt x="190" y="248"/>
                </a:lnTo>
                <a:lnTo>
                  <a:pt x="191" y="245"/>
                </a:lnTo>
                <a:lnTo>
                  <a:pt x="199" y="234"/>
                </a:lnTo>
                <a:lnTo>
                  <a:pt x="209" y="220"/>
                </a:lnTo>
                <a:lnTo>
                  <a:pt x="218" y="209"/>
                </a:lnTo>
                <a:lnTo>
                  <a:pt x="220" y="208"/>
                </a:lnTo>
                <a:lnTo>
                  <a:pt x="226" y="206"/>
                </a:lnTo>
                <a:lnTo>
                  <a:pt x="240" y="208"/>
                </a:lnTo>
                <a:lnTo>
                  <a:pt x="249" y="213"/>
                </a:lnTo>
                <a:lnTo>
                  <a:pt x="251" y="214"/>
                </a:lnTo>
                <a:lnTo>
                  <a:pt x="254" y="216"/>
                </a:lnTo>
                <a:lnTo>
                  <a:pt x="252" y="212"/>
                </a:lnTo>
                <a:lnTo>
                  <a:pt x="252" y="208"/>
                </a:lnTo>
                <a:lnTo>
                  <a:pt x="247" y="202"/>
                </a:lnTo>
                <a:lnTo>
                  <a:pt x="240" y="200"/>
                </a:lnTo>
                <a:lnTo>
                  <a:pt x="233" y="199"/>
                </a:lnTo>
                <a:lnTo>
                  <a:pt x="233" y="189"/>
                </a:lnTo>
                <a:lnTo>
                  <a:pt x="237" y="180"/>
                </a:lnTo>
                <a:lnTo>
                  <a:pt x="241" y="167"/>
                </a:lnTo>
                <a:lnTo>
                  <a:pt x="243" y="157"/>
                </a:lnTo>
                <a:lnTo>
                  <a:pt x="254" y="160"/>
                </a:lnTo>
                <a:lnTo>
                  <a:pt x="264" y="167"/>
                </a:lnTo>
                <a:lnTo>
                  <a:pt x="272" y="172"/>
                </a:lnTo>
                <a:lnTo>
                  <a:pt x="277" y="168"/>
                </a:lnTo>
                <a:lnTo>
                  <a:pt x="273" y="162"/>
                </a:lnTo>
                <a:lnTo>
                  <a:pt x="269" y="156"/>
                </a:lnTo>
                <a:lnTo>
                  <a:pt x="266" y="151"/>
                </a:lnTo>
                <a:lnTo>
                  <a:pt x="258" y="143"/>
                </a:lnTo>
                <a:lnTo>
                  <a:pt x="254" y="139"/>
                </a:lnTo>
                <a:lnTo>
                  <a:pt x="245" y="139"/>
                </a:lnTo>
                <a:lnTo>
                  <a:pt x="236" y="138"/>
                </a:lnTo>
                <a:lnTo>
                  <a:pt x="233" y="125"/>
                </a:lnTo>
                <a:lnTo>
                  <a:pt x="232" y="119"/>
                </a:lnTo>
                <a:lnTo>
                  <a:pt x="240" y="112"/>
                </a:lnTo>
                <a:lnTo>
                  <a:pt x="247" y="120"/>
                </a:lnTo>
                <a:lnTo>
                  <a:pt x="254" y="125"/>
                </a:lnTo>
                <a:lnTo>
                  <a:pt x="263" y="131"/>
                </a:lnTo>
                <a:lnTo>
                  <a:pt x="263" y="133"/>
                </a:lnTo>
                <a:lnTo>
                  <a:pt x="263" y="131"/>
                </a:lnTo>
                <a:lnTo>
                  <a:pt x="264" y="122"/>
                </a:lnTo>
                <a:lnTo>
                  <a:pt x="256" y="116"/>
                </a:lnTo>
                <a:lnTo>
                  <a:pt x="255" y="110"/>
                </a:lnTo>
                <a:lnTo>
                  <a:pt x="265" y="110"/>
                </a:lnTo>
                <a:lnTo>
                  <a:pt x="266" y="107"/>
                </a:lnTo>
                <a:lnTo>
                  <a:pt x="254" y="102"/>
                </a:lnTo>
                <a:lnTo>
                  <a:pt x="254" y="87"/>
                </a:lnTo>
                <a:lnTo>
                  <a:pt x="255" y="82"/>
                </a:lnTo>
                <a:lnTo>
                  <a:pt x="252" y="76"/>
                </a:lnTo>
                <a:lnTo>
                  <a:pt x="254" y="73"/>
                </a:lnTo>
                <a:lnTo>
                  <a:pt x="258" y="74"/>
                </a:lnTo>
                <a:lnTo>
                  <a:pt x="260" y="78"/>
                </a:lnTo>
                <a:lnTo>
                  <a:pt x="260" y="78"/>
                </a:lnTo>
                <a:lnTo>
                  <a:pt x="260" y="79"/>
                </a:lnTo>
                <a:lnTo>
                  <a:pt x="268" y="79"/>
                </a:lnTo>
                <a:lnTo>
                  <a:pt x="270" y="88"/>
                </a:lnTo>
                <a:lnTo>
                  <a:pt x="275" y="96"/>
                </a:lnTo>
                <a:lnTo>
                  <a:pt x="283" y="93"/>
                </a:lnTo>
                <a:lnTo>
                  <a:pt x="284" y="80"/>
                </a:lnTo>
                <a:lnTo>
                  <a:pt x="288" y="85"/>
                </a:lnTo>
                <a:lnTo>
                  <a:pt x="284" y="103"/>
                </a:lnTo>
                <a:lnTo>
                  <a:pt x="291" y="106"/>
                </a:lnTo>
                <a:lnTo>
                  <a:pt x="293" y="91"/>
                </a:lnTo>
                <a:lnTo>
                  <a:pt x="301" y="93"/>
                </a:lnTo>
                <a:lnTo>
                  <a:pt x="309" y="106"/>
                </a:lnTo>
                <a:lnTo>
                  <a:pt x="312" y="117"/>
                </a:lnTo>
                <a:lnTo>
                  <a:pt x="318" y="112"/>
                </a:lnTo>
                <a:lnTo>
                  <a:pt x="321" y="105"/>
                </a:lnTo>
                <a:lnTo>
                  <a:pt x="318" y="96"/>
                </a:lnTo>
                <a:lnTo>
                  <a:pt x="315" y="82"/>
                </a:lnTo>
                <a:lnTo>
                  <a:pt x="312" y="75"/>
                </a:lnTo>
                <a:lnTo>
                  <a:pt x="318" y="76"/>
                </a:lnTo>
                <a:lnTo>
                  <a:pt x="325" y="82"/>
                </a:lnTo>
                <a:lnTo>
                  <a:pt x="328" y="85"/>
                </a:lnTo>
                <a:lnTo>
                  <a:pt x="330" y="89"/>
                </a:lnTo>
                <a:lnTo>
                  <a:pt x="328" y="99"/>
                </a:lnTo>
                <a:lnTo>
                  <a:pt x="332" y="99"/>
                </a:lnTo>
                <a:lnTo>
                  <a:pt x="337" y="89"/>
                </a:lnTo>
                <a:lnTo>
                  <a:pt x="343" y="85"/>
                </a:lnTo>
                <a:lnTo>
                  <a:pt x="344" y="88"/>
                </a:lnTo>
                <a:lnTo>
                  <a:pt x="347" y="93"/>
                </a:lnTo>
                <a:lnTo>
                  <a:pt x="351" y="93"/>
                </a:lnTo>
                <a:lnTo>
                  <a:pt x="356" y="85"/>
                </a:lnTo>
                <a:lnTo>
                  <a:pt x="361" y="88"/>
                </a:lnTo>
                <a:lnTo>
                  <a:pt x="362" y="94"/>
                </a:lnTo>
                <a:lnTo>
                  <a:pt x="356" y="106"/>
                </a:lnTo>
                <a:lnTo>
                  <a:pt x="355" y="112"/>
                </a:lnTo>
                <a:lnTo>
                  <a:pt x="344" y="117"/>
                </a:lnTo>
                <a:lnTo>
                  <a:pt x="346" y="125"/>
                </a:lnTo>
                <a:lnTo>
                  <a:pt x="349" y="124"/>
                </a:lnTo>
                <a:lnTo>
                  <a:pt x="346" y="133"/>
                </a:lnTo>
                <a:lnTo>
                  <a:pt x="344" y="137"/>
                </a:lnTo>
                <a:lnTo>
                  <a:pt x="334" y="145"/>
                </a:lnTo>
                <a:lnTo>
                  <a:pt x="328" y="162"/>
                </a:lnTo>
                <a:lnTo>
                  <a:pt x="323" y="171"/>
                </a:lnTo>
                <a:lnTo>
                  <a:pt x="315" y="184"/>
                </a:lnTo>
                <a:lnTo>
                  <a:pt x="309" y="193"/>
                </a:lnTo>
                <a:lnTo>
                  <a:pt x="323" y="186"/>
                </a:lnTo>
                <a:lnTo>
                  <a:pt x="323" y="194"/>
                </a:lnTo>
                <a:lnTo>
                  <a:pt x="314" y="197"/>
                </a:lnTo>
                <a:lnTo>
                  <a:pt x="314" y="198"/>
                </a:lnTo>
                <a:lnTo>
                  <a:pt x="315" y="200"/>
                </a:lnTo>
                <a:lnTo>
                  <a:pt x="323" y="199"/>
                </a:lnTo>
                <a:lnTo>
                  <a:pt x="324" y="199"/>
                </a:lnTo>
                <a:lnTo>
                  <a:pt x="325" y="200"/>
                </a:lnTo>
                <a:lnTo>
                  <a:pt x="325" y="203"/>
                </a:lnTo>
                <a:lnTo>
                  <a:pt x="326" y="206"/>
                </a:lnTo>
                <a:lnTo>
                  <a:pt x="325" y="212"/>
                </a:lnTo>
                <a:lnTo>
                  <a:pt x="330" y="217"/>
                </a:lnTo>
                <a:lnTo>
                  <a:pt x="321" y="220"/>
                </a:lnTo>
                <a:lnTo>
                  <a:pt x="316" y="230"/>
                </a:lnTo>
                <a:lnTo>
                  <a:pt x="316" y="237"/>
                </a:lnTo>
                <a:lnTo>
                  <a:pt x="318" y="236"/>
                </a:lnTo>
                <a:lnTo>
                  <a:pt x="328" y="234"/>
                </a:lnTo>
                <a:lnTo>
                  <a:pt x="325" y="246"/>
                </a:lnTo>
                <a:lnTo>
                  <a:pt x="320" y="253"/>
                </a:lnTo>
                <a:lnTo>
                  <a:pt x="311" y="262"/>
                </a:lnTo>
                <a:lnTo>
                  <a:pt x="312" y="275"/>
                </a:lnTo>
                <a:lnTo>
                  <a:pt x="314" y="280"/>
                </a:lnTo>
                <a:lnTo>
                  <a:pt x="314" y="286"/>
                </a:lnTo>
                <a:lnTo>
                  <a:pt x="316" y="295"/>
                </a:lnTo>
                <a:lnTo>
                  <a:pt x="320" y="301"/>
                </a:lnTo>
                <a:lnTo>
                  <a:pt x="325" y="301"/>
                </a:lnTo>
                <a:lnTo>
                  <a:pt x="324" y="296"/>
                </a:lnTo>
                <a:lnTo>
                  <a:pt x="320" y="292"/>
                </a:lnTo>
                <a:lnTo>
                  <a:pt x="320" y="281"/>
                </a:lnTo>
                <a:lnTo>
                  <a:pt x="325" y="281"/>
                </a:lnTo>
                <a:lnTo>
                  <a:pt x="332" y="282"/>
                </a:lnTo>
                <a:lnTo>
                  <a:pt x="326" y="292"/>
                </a:lnTo>
                <a:lnTo>
                  <a:pt x="326" y="294"/>
                </a:lnTo>
                <a:lnTo>
                  <a:pt x="334" y="295"/>
                </a:lnTo>
                <a:lnTo>
                  <a:pt x="335" y="295"/>
                </a:lnTo>
                <a:lnTo>
                  <a:pt x="337" y="295"/>
                </a:lnTo>
                <a:lnTo>
                  <a:pt x="341" y="283"/>
                </a:lnTo>
                <a:lnTo>
                  <a:pt x="343" y="266"/>
                </a:lnTo>
                <a:lnTo>
                  <a:pt x="349" y="257"/>
                </a:lnTo>
                <a:lnTo>
                  <a:pt x="351" y="254"/>
                </a:lnTo>
                <a:lnTo>
                  <a:pt x="356" y="243"/>
                </a:lnTo>
                <a:lnTo>
                  <a:pt x="358" y="236"/>
                </a:lnTo>
                <a:lnTo>
                  <a:pt x="360" y="232"/>
                </a:lnTo>
                <a:lnTo>
                  <a:pt x="348" y="232"/>
                </a:lnTo>
                <a:lnTo>
                  <a:pt x="346" y="229"/>
                </a:lnTo>
                <a:lnTo>
                  <a:pt x="349" y="218"/>
                </a:lnTo>
                <a:lnTo>
                  <a:pt x="355" y="208"/>
                </a:lnTo>
                <a:lnTo>
                  <a:pt x="366" y="183"/>
                </a:lnTo>
                <a:lnTo>
                  <a:pt x="380" y="154"/>
                </a:lnTo>
                <a:lnTo>
                  <a:pt x="381" y="140"/>
                </a:lnTo>
                <a:lnTo>
                  <a:pt x="383" y="128"/>
                </a:lnTo>
                <a:lnTo>
                  <a:pt x="392" y="105"/>
                </a:lnTo>
                <a:lnTo>
                  <a:pt x="404" y="76"/>
                </a:lnTo>
                <a:lnTo>
                  <a:pt x="417" y="55"/>
                </a:lnTo>
                <a:lnTo>
                  <a:pt x="421" y="57"/>
                </a:lnTo>
                <a:lnTo>
                  <a:pt x="425" y="60"/>
                </a:lnTo>
                <a:lnTo>
                  <a:pt x="425" y="85"/>
                </a:lnTo>
                <a:lnTo>
                  <a:pt x="431" y="85"/>
                </a:lnTo>
                <a:lnTo>
                  <a:pt x="432" y="108"/>
                </a:lnTo>
                <a:lnTo>
                  <a:pt x="426" y="119"/>
                </a:lnTo>
                <a:lnTo>
                  <a:pt x="408" y="135"/>
                </a:lnTo>
                <a:lnTo>
                  <a:pt x="407" y="139"/>
                </a:lnTo>
                <a:lnTo>
                  <a:pt x="407" y="138"/>
                </a:lnTo>
                <a:lnTo>
                  <a:pt x="421" y="133"/>
                </a:lnTo>
                <a:lnTo>
                  <a:pt x="434" y="134"/>
                </a:lnTo>
                <a:lnTo>
                  <a:pt x="435" y="149"/>
                </a:lnTo>
                <a:lnTo>
                  <a:pt x="435" y="151"/>
                </a:lnTo>
                <a:lnTo>
                  <a:pt x="435" y="162"/>
                </a:lnTo>
                <a:lnTo>
                  <a:pt x="435" y="179"/>
                </a:lnTo>
                <a:lnTo>
                  <a:pt x="435" y="200"/>
                </a:lnTo>
                <a:lnTo>
                  <a:pt x="435" y="207"/>
                </a:lnTo>
                <a:lnTo>
                  <a:pt x="440" y="199"/>
                </a:lnTo>
                <a:lnTo>
                  <a:pt x="443" y="189"/>
                </a:lnTo>
                <a:lnTo>
                  <a:pt x="444" y="189"/>
                </a:lnTo>
                <a:lnTo>
                  <a:pt x="450" y="188"/>
                </a:lnTo>
                <a:lnTo>
                  <a:pt x="454" y="172"/>
                </a:lnTo>
                <a:lnTo>
                  <a:pt x="461" y="172"/>
                </a:lnTo>
                <a:lnTo>
                  <a:pt x="468" y="172"/>
                </a:lnTo>
                <a:lnTo>
                  <a:pt x="475" y="167"/>
                </a:lnTo>
                <a:lnTo>
                  <a:pt x="463" y="153"/>
                </a:lnTo>
                <a:lnTo>
                  <a:pt x="467" y="147"/>
                </a:lnTo>
                <a:lnTo>
                  <a:pt x="462" y="147"/>
                </a:lnTo>
                <a:lnTo>
                  <a:pt x="468" y="135"/>
                </a:lnTo>
                <a:lnTo>
                  <a:pt x="469" y="135"/>
                </a:lnTo>
                <a:lnTo>
                  <a:pt x="482" y="139"/>
                </a:lnTo>
                <a:lnTo>
                  <a:pt x="485" y="139"/>
                </a:lnTo>
                <a:lnTo>
                  <a:pt x="485" y="137"/>
                </a:lnTo>
                <a:lnTo>
                  <a:pt x="484" y="134"/>
                </a:lnTo>
                <a:lnTo>
                  <a:pt x="468" y="128"/>
                </a:lnTo>
                <a:lnTo>
                  <a:pt x="469" y="124"/>
                </a:lnTo>
                <a:lnTo>
                  <a:pt x="472" y="119"/>
                </a:lnTo>
                <a:lnTo>
                  <a:pt x="473" y="116"/>
                </a:lnTo>
                <a:lnTo>
                  <a:pt x="464" y="112"/>
                </a:lnTo>
                <a:lnTo>
                  <a:pt x="467" y="101"/>
                </a:lnTo>
                <a:lnTo>
                  <a:pt x="482" y="102"/>
                </a:lnTo>
                <a:lnTo>
                  <a:pt x="485" y="96"/>
                </a:lnTo>
                <a:lnTo>
                  <a:pt x="478" y="93"/>
                </a:lnTo>
                <a:lnTo>
                  <a:pt x="477" y="80"/>
                </a:lnTo>
                <a:lnTo>
                  <a:pt x="492" y="80"/>
                </a:lnTo>
                <a:lnTo>
                  <a:pt x="510" y="80"/>
                </a:lnTo>
                <a:lnTo>
                  <a:pt x="500" y="76"/>
                </a:lnTo>
                <a:lnTo>
                  <a:pt x="491" y="73"/>
                </a:lnTo>
                <a:lnTo>
                  <a:pt x="490" y="66"/>
                </a:lnTo>
                <a:lnTo>
                  <a:pt x="482" y="53"/>
                </a:lnTo>
                <a:lnTo>
                  <a:pt x="471" y="64"/>
                </a:lnTo>
                <a:lnTo>
                  <a:pt x="461" y="55"/>
                </a:lnTo>
                <a:lnTo>
                  <a:pt x="459" y="46"/>
                </a:lnTo>
                <a:lnTo>
                  <a:pt x="473" y="50"/>
                </a:lnTo>
                <a:lnTo>
                  <a:pt x="469" y="41"/>
                </a:lnTo>
                <a:lnTo>
                  <a:pt x="463" y="36"/>
                </a:lnTo>
                <a:lnTo>
                  <a:pt x="464" y="28"/>
                </a:lnTo>
                <a:lnTo>
                  <a:pt x="482" y="30"/>
                </a:lnTo>
                <a:lnTo>
                  <a:pt x="491" y="46"/>
                </a:lnTo>
                <a:lnTo>
                  <a:pt x="492" y="27"/>
                </a:lnTo>
                <a:lnTo>
                  <a:pt x="484" y="19"/>
                </a:lnTo>
                <a:lnTo>
                  <a:pt x="484" y="9"/>
                </a:lnTo>
                <a:lnTo>
                  <a:pt x="487" y="6"/>
                </a:lnTo>
                <a:lnTo>
                  <a:pt x="490" y="1"/>
                </a:lnTo>
                <a:lnTo>
                  <a:pt x="491" y="1"/>
                </a:lnTo>
                <a:lnTo>
                  <a:pt x="500" y="4"/>
                </a:lnTo>
                <a:lnTo>
                  <a:pt x="499" y="16"/>
                </a:lnTo>
                <a:lnTo>
                  <a:pt x="505" y="13"/>
                </a:lnTo>
                <a:lnTo>
                  <a:pt x="508" y="16"/>
                </a:lnTo>
                <a:lnTo>
                  <a:pt x="510" y="18"/>
                </a:lnTo>
                <a:lnTo>
                  <a:pt x="522" y="6"/>
                </a:lnTo>
                <a:lnTo>
                  <a:pt x="527" y="11"/>
                </a:lnTo>
                <a:lnTo>
                  <a:pt x="533" y="1"/>
                </a:lnTo>
                <a:lnTo>
                  <a:pt x="533" y="0"/>
                </a:lnTo>
                <a:lnTo>
                  <a:pt x="542" y="4"/>
                </a:lnTo>
                <a:lnTo>
                  <a:pt x="542" y="5"/>
                </a:lnTo>
                <a:close/>
              </a:path>
            </a:pathLst>
          </a:custGeom>
          <a:solidFill>
            <a:srgbClr val="008CD3">
              <a:alpha val="48000"/>
            </a:srgb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Freeform 21">
            <a:extLst>
              <a:ext uri="{FF2B5EF4-FFF2-40B4-BE49-F238E27FC236}">
                <a16:creationId xmlns:a16="http://schemas.microsoft.com/office/drawing/2014/main" id="{80050013-2D24-5842-9218-BA6888E36F4F}"/>
              </a:ext>
            </a:extLst>
          </p:cNvPr>
          <p:cNvSpPr>
            <a:spLocks noEditPoints="1"/>
          </p:cNvSpPr>
          <p:nvPr/>
        </p:nvSpPr>
        <p:spPr bwMode="auto">
          <a:xfrm>
            <a:off x="7515018" y="3784249"/>
            <a:ext cx="750888" cy="563563"/>
          </a:xfrm>
          <a:custGeom>
            <a:avLst/>
            <a:gdLst>
              <a:gd name="T0" fmla="*/ 32 w 473"/>
              <a:gd name="T1" fmla="*/ 272 h 355"/>
              <a:gd name="T2" fmla="*/ 49 w 473"/>
              <a:gd name="T3" fmla="*/ 245 h 355"/>
              <a:gd name="T4" fmla="*/ 75 w 473"/>
              <a:gd name="T5" fmla="*/ 230 h 355"/>
              <a:gd name="T6" fmla="*/ 87 w 473"/>
              <a:gd name="T7" fmla="*/ 227 h 355"/>
              <a:gd name="T8" fmla="*/ 102 w 473"/>
              <a:gd name="T9" fmla="*/ 189 h 355"/>
              <a:gd name="T10" fmla="*/ 116 w 473"/>
              <a:gd name="T11" fmla="*/ 165 h 355"/>
              <a:gd name="T12" fmla="*/ 169 w 473"/>
              <a:gd name="T13" fmla="*/ 161 h 355"/>
              <a:gd name="T14" fmla="*/ 198 w 473"/>
              <a:gd name="T15" fmla="*/ 152 h 355"/>
              <a:gd name="T16" fmla="*/ 298 w 473"/>
              <a:gd name="T17" fmla="*/ 100 h 355"/>
              <a:gd name="T18" fmla="*/ 254 w 473"/>
              <a:gd name="T19" fmla="*/ 106 h 355"/>
              <a:gd name="T20" fmla="*/ 299 w 473"/>
              <a:gd name="T21" fmla="*/ 84 h 355"/>
              <a:gd name="T22" fmla="*/ 443 w 473"/>
              <a:gd name="T23" fmla="*/ 231 h 355"/>
              <a:gd name="T24" fmla="*/ 383 w 473"/>
              <a:gd name="T25" fmla="*/ 277 h 355"/>
              <a:gd name="T26" fmla="*/ 261 w 473"/>
              <a:gd name="T27" fmla="*/ 321 h 355"/>
              <a:gd name="T28" fmla="*/ 186 w 473"/>
              <a:gd name="T29" fmla="*/ 353 h 355"/>
              <a:gd name="T30" fmla="*/ 110 w 473"/>
              <a:gd name="T31" fmla="*/ 344 h 355"/>
              <a:gd name="T32" fmla="*/ 66 w 473"/>
              <a:gd name="T33" fmla="*/ 342 h 355"/>
              <a:gd name="T34" fmla="*/ 13 w 473"/>
              <a:gd name="T35" fmla="*/ 314 h 355"/>
              <a:gd name="T36" fmla="*/ 31 w 473"/>
              <a:gd name="T37" fmla="*/ 294 h 355"/>
              <a:gd name="T38" fmla="*/ 50 w 473"/>
              <a:gd name="T39" fmla="*/ 319 h 355"/>
              <a:gd name="T40" fmla="*/ 97 w 473"/>
              <a:gd name="T41" fmla="*/ 321 h 355"/>
              <a:gd name="T42" fmla="*/ 70 w 473"/>
              <a:gd name="T43" fmla="*/ 281 h 355"/>
              <a:gd name="T44" fmla="*/ 118 w 473"/>
              <a:gd name="T45" fmla="*/ 248 h 355"/>
              <a:gd name="T46" fmla="*/ 138 w 473"/>
              <a:gd name="T47" fmla="*/ 312 h 355"/>
              <a:gd name="T48" fmla="*/ 134 w 473"/>
              <a:gd name="T49" fmla="*/ 241 h 355"/>
              <a:gd name="T50" fmla="*/ 179 w 473"/>
              <a:gd name="T51" fmla="*/ 241 h 355"/>
              <a:gd name="T52" fmla="*/ 172 w 473"/>
              <a:gd name="T53" fmla="*/ 326 h 355"/>
              <a:gd name="T54" fmla="*/ 211 w 473"/>
              <a:gd name="T55" fmla="*/ 324 h 355"/>
              <a:gd name="T56" fmla="*/ 204 w 473"/>
              <a:gd name="T57" fmla="*/ 281 h 355"/>
              <a:gd name="T58" fmla="*/ 229 w 473"/>
              <a:gd name="T59" fmla="*/ 278 h 355"/>
              <a:gd name="T60" fmla="*/ 188 w 473"/>
              <a:gd name="T61" fmla="*/ 240 h 355"/>
              <a:gd name="T62" fmla="*/ 120 w 473"/>
              <a:gd name="T63" fmla="*/ 225 h 355"/>
              <a:gd name="T64" fmla="*/ 164 w 473"/>
              <a:gd name="T65" fmla="*/ 221 h 355"/>
              <a:gd name="T66" fmla="*/ 119 w 473"/>
              <a:gd name="T67" fmla="*/ 190 h 355"/>
              <a:gd name="T68" fmla="*/ 158 w 473"/>
              <a:gd name="T69" fmla="*/ 189 h 355"/>
              <a:gd name="T70" fmla="*/ 194 w 473"/>
              <a:gd name="T71" fmla="*/ 188 h 355"/>
              <a:gd name="T72" fmla="*/ 225 w 473"/>
              <a:gd name="T73" fmla="*/ 198 h 355"/>
              <a:gd name="T74" fmla="*/ 273 w 473"/>
              <a:gd name="T75" fmla="*/ 222 h 355"/>
              <a:gd name="T76" fmla="*/ 253 w 473"/>
              <a:gd name="T77" fmla="*/ 212 h 355"/>
              <a:gd name="T78" fmla="*/ 267 w 473"/>
              <a:gd name="T79" fmla="*/ 189 h 355"/>
              <a:gd name="T80" fmla="*/ 328 w 473"/>
              <a:gd name="T81" fmla="*/ 181 h 355"/>
              <a:gd name="T82" fmla="*/ 254 w 473"/>
              <a:gd name="T83" fmla="*/ 184 h 355"/>
              <a:gd name="T84" fmla="*/ 232 w 473"/>
              <a:gd name="T85" fmla="*/ 166 h 355"/>
              <a:gd name="T86" fmla="*/ 229 w 473"/>
              <a:gd name="T87" fmla="*/ 146 h 355"/>
              <a:gd name="T88" fmla="*/ 247 w 473"/>
              <a:gd name="T89" fmla="*/ 110 h 355"/>
              <a:gd name="T90" fmla="*/ 295 w 473"/>
              <a:gd name="T91" fmla="*/ 126 h 355"/>
              <a:gd name="T92" fmla="*/ 333 w 473"/>
              <a:gd name="T93" fmla="*/ 154 h 355"/>
              <a:gd name="T94" fmla="*/ 370 w 473"/>
              <a:gd name="T95" fmla="*/ 181 h 355"/>
              <a:gd name="T96" fmla="*/ 331 w 473"/>
              <a:gd name="T97" fmla="*/ 117 h 355"/>
              <a:gd name="T98" fmla="*/ 353 w 473"/>
              <a:gd name="T99" fmla="*/ 119 h 355"/>
              <a:gd name="T100" fmla="*/ 370 w 473"/>
              <a:gd name="T101" fmla="*/ 149 h 355"/>
              <a:gd name="T102" fmla="*/ 373 w 473"/>
              <a:gd name="T103" fmla="*/ 133 h 355"/>
              <a:gd name="T104" fmla="*/ 378 w 473"/>
              <a:gd name="T105" fmla="*/ 123 h 355"/>
              <a:gd name="T106" fmla="*/ 354 w 473"/>
              <a:gd name="T107" fmla="*/ 110 h 355"/>
              <a:gd name="T108" fmla="*/ 368 w 473"/>
              <a:gd name="T109" fmla="*/ 84 h 355"/>
              <a:gd name="T110" fmla="*/ 419 w 473"/>
              <a:gd name="T111" fmla="*/ 83 h 355"/>
              <a:gd name="T112" fmla="*/ 450 w 473"/>
              <a:gd name="T113" fmla="*/ 134 h 355"/>
              <a:gd name="T114" fmla="*/ 341 w 473"/>
              <a:gd name="T115" fmla="*/ 80 h 355"/>
              <a:gd name="T116" fmla="*/ 363 w 473"/>
              <a:gd name="T117" fmla="*/ 54 h 355"/>
              <a:gd name="T118" fmla="*/ 396 w 473"/>
              <a:gd name="T119" fmla="*/ 24 h 355"/>
              <a:gd name="T120" fmla="*/ 424 w 473"/>
              <a:gd name="T121" fmla="*/ 36 h 355"/>
              <a:gd name="T122" fmla="*/ 428 w 473"/>
              <a:gd name="T123" fmla="*/ 5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3" h="355">
                <a:moveTo>
                  <a:pt x="14" y="266"/>
                </a:moveTo>
                <a:lnTo>
                  <a:pt x="6" y="267"/>
                </a:lnTo>
                <a:lnTo>
                  <a:pt x="6" y="266"/>
                </a:lnTo>
                <a:lnTo>
                  <a:pt x="6" y="255"/>
                </a:lnTo>
                <a:lnTo>
                  <a:pt x="9" y="254"/>
                </a:lnTo>
                <a:lnTo>
                  <a:pt x="12" y="254"/>
                </a:lnTo>
                <a:lnTo>
                  <a:pt x="15" y="258"/>
                </a:lnTo>
                <a:lnTo>
                  <a:pt x="14" y="266"/>
                </a:lnTo>
                <a:close/>
                <a:moveTo>
                  <a:pt x="45" y="278"/>
                </a:moveTo>
                <a:lnTo>
                  <a:pt x="45" y="280"/>
                </a:lnTo>
                <a:lnTo>
                  <a:pt x="28" y="280"/>
                </a:lnTo>
                <a:lnTo>
                  <a:pt x="22" y="280"/>
                </a:lnTo>
                <a:lnTo>
                  <a:pt x="20" y="275"/>
                </a:lnTo>
                <a:lnTo>
                  <a:pt x="32" y="272"/>
                </a:lnTo>
                <a:lnTo>
                  <a:pt x="23" y="267"/>
                </a:lnTo>
                <a:lnTo>
                  <a:pt x="26" y="255"/>
                </a:lnTo>
                <a:lnTo>
                  <a:pt x="27" y="254"/>
                </a:lnTo>
                <a:lnTo>
                  <a:pt x="32" y="253"/>
                </a:lnTo>
                <a:lnTo>
                  <a:pt x="46" y="255"/>
                </a:lnTo>
                <a:lnTo>
                  <a:pt x="55" y="261"/>
                </a:lnTo>
                <a:lnTo>
                  <a:pt x="45" y="278"/>
                </a:lnTo>
                <a:close/>
                <a:moveTo>
                  <a:pt x="23" y="232"/>
                </a:moveTo>
                <a:lnTo>
                  <a:pt x="37" y="234"/>
                </a:lnTo>
                <a:lnTo>
                  <a:pt x="49" y="234"/>
                </a:lnTo>
                <a:lnTo>
                  <a:pt x="51" y="234"/>
                </a:lnTo>
                <a:lnTo>
                  <a:pt x="50" y="238"/>
                </a:lnTo>
                <a:lnTo>
                  <a:pt x="49" y="244"/>
                </a:lnTo>
                <a:lnTo>
                  <a:pt x="49" y="245"/>
                </a:lnTo>
                <a:lnTo>
                  <a:pt x="49" y="250"/>
                </a:lnTo>
                <a:lnTo>
                  <a:pt x="37" y="249"/>
                </a:lnTo>
                <a:lnTo>
                  <a:pt x="29" y="245"/>
                </a:lnTo>
                <a:lnTo>
                  <a:pt x="22" y="244"/>
                </a:lnTo>
                <a:lnTo>
                  <a:pt x="23" y="232"/>
                </a:lnTo>
                <a:close/>
                <a:moveTo>
                  <a:pt x="59" y="271"/>
                </a:moveTo>
                <a:lnTo>
                  <a:pt x="56" y="267"/>
                </a:lnTo>
                <a:lnTo>
                  <a:pt x="58" y="262"/>
                </a:lnTo>
                <a:lnTo>
                  <a:pt x="58" y="261"/>
                </a:lnTo>
                <a:lnTo>
                  <a:pt x="58" y="258"/>
                </a:lnTo>
                <a:lnTo>
                  <a:pt x="61" y="249"/>
                </a:lnTo>
                <a:lnTo>
                  <a:pt x="56" y="244"/>
                </a:lnTo>
                <a:lnTo>
                  <a:pt x="60" y="232"/>
                </a:lnTo>
                <a:lnTo>
                  <a:pt x="75" y="230"/>
                </a:lnTo>
                <a:lnTo>
                  <a:pt x="82" y="230"/>
                </a:lnTo>
                <a:lnTo>
                  <a:pt x="82" y="243"/>
                </a:lnTo>
                <a:lnTo>
                  <a:pt x="87" y="249"/>
                </a:lnTo>
                <a:lnTo>
                  <a:pt x="87" y="250"/>
                </a:lnTo>
                <a:lnTo>
                  <a:pt x="69" y="263"/>
                </a:lnTo>
                <a:lnTo>
                  <a:pt x="68" y="264"/>
                </a:lnTo>
                <a:lnTo>
                  <a:pt x="61" y="269"/>
                </a:lnTo>
                <a:lnTo>
                  <a:pt x="59" y="271"/>
                </a:lnTo>
                <a:close/>
                <a:moveTo>
                  <a:pt x="116" y="239"/>
                </a:moveTo>
                <a:lnTo>
                  <a:pt x="96" y="239"/>
                </a:lnTo>
                <a:lnTo>
                  <a:pt x="95" y="236"/>
                </a:lnTo>
                <a:lnTo>
                  <a:pt x="93" y="235"/>
                </a:lnTo>
                <a:lnTo>
                  <a:pt x="89" y="230"/>
                </a:lnTo>
                <a:lnTo>
                  <a:pt x="87" y="227"/>
                </a:lnTo>
                <a:lnTo>
                  <a:pt x="105" y="227"/>
                </a:lnTo>
                <a:lnTo>
                  <a:pt x="106" y="227"/>
                </a:lnTo>
                <a:lnTo>
                  <a:pt x="106" y="229"/>
                </a:lnTo>
                <a:lnTo>
                  <a:pt x="114" y="234"/>
                </a:lnTo>
                <a:lnTo>
                  <a:pt x="118" y="239"/>
                </a:lnTo>
                <a:lnTo>
                  <a:pt x="116" y="239"/>
                </a:lnTo>
                <a:close/>
                <a:moveTo>
                  <a:pt x="100" y="211"/>
                </a:moveTo>
                <a:lnTo>
                  <a:pt x="96" y="212"/>
                </a:lnTo>
                <a:lnTo>
                  <a:pt x="95" y="199"/>
                </a:lnTo>
                <a:lnTo>
                  <a:pt x="88" y="199"/>
                </a:lnTo>
                <a:lnTo>
                  <a:pt x="88" y="194"/>
                </a:lnTo>
                <a:lnTo>
                  <a:pt x="93" y="194"/>
                </a:lnTo>
                <a:lnTo>
                  <a:pt x="96" y="189"/>
                </a:lnTo>
                <a:lnTo>
                  <a:pt x="102" y="189"/>
                </a:lnTo>
                <a:lnTo>
                  <a:pt x="100" y="211"/>
                </a:lnTo>
                <a:close/>
                <a:moveTo>
                  <a:pt x="109" y="166"/>
                </a:moveTo>
                <a:lnTo>
                  <a:pt x="112" y="174"/>
                </a:lnTo>
                <a:lnTo>
                  <a:pt x="115" y="172"/>
                </a:lnTo>
                <a:lnTo>
                  <a:pt x="119" y="183"/>
                </a:lnTo>
                <a:lnTo>
                  <a:pt x="118" y="185"/>
                </a:lnTo>
                <a:lnTo>
                  <a:pt x="102" y="174"/>
                </a:lnTo>
                <a:lnTo>
                  <a:pt x="103" y="172"/>
                </a:lnTo>
                <a:lnTo>
                  <a:pt x="109" y="166"/>
                </a:lnTo>
                <a:close/>
                <a:moveTo>
                  <a:pt x="130" y="169"/>
                </a:moveTo>
                <a:lnTo>
                  <a:pt x="125" y="179"/>
                </a:lnTo>
                <a:lnTo>
                  <a:pt x="118" y="172"/>
                </a:lnTo>
                <a:lnTo>
                  <a:pt x="116" y="167"/>
                </a:lnTo>
                <a:lnTo>
                  <a:pt x="116" y="165"/>
                </a:lnTo>
                <a:lnTo>
                  <a:pt x="119" y="165"/>
                </a:lnTo>
                <a:lnTo>
                  <a:pt x="130" y="169"/>
                </a:lnTo>
                <a:close/>
                <a:moveTo>
                  <a:pt x="169" y="161"/>
                </a:moveTo>
                <a:lnTo>
                  <a:pt x="179" y="165"/>
                </a:lnTo>
                <a:lnTo>
                  <a:pt x="179" y="165"/>
                </a:lnTo>
                <a:lnTo>
                  <a:pt x="194" y="163"/>
                </a:lnTo>
                <a:lnTo>
                  <a:pt x="195" y="175"/>
                </a:lnTo>
                <a:lnTo>
                  <a:pt x="180" y="177"/>
                </a:lnTo>
                <a:lnTo>
                  <a:pt x="170" y="179"/>
                </a:lnTo>
                <a:lnTo>
                  <a:pt x="166" y="181"/>
                </a:lnTo>
                <a:lnTo>
                  <a:pt x="162" y="179"/>
                </a:lnTo>
                <a:lnTo>
                  <a:pt x="164" y="175"/>
                </a:lnTo>
                <a:lnTo>
                  <a:pt x="167" y="170"/>
                </a:lnTo>
                <a:lnTo>
                  <a:pt x="169" y="161"/>
                </a:lnTo>
                <a:close/>
                <a:moveTo>
                  <a:pt x="144" y="158"/>
                </a:moveTo>
                <a:lnTo>
                  <a:pt x="142" y="160"/>
                </a:lnTo>
                <a:lnTo>
                  <a:pt x="137" y="156"/>
                </a:lnTo>
                <a:lnTo>
                  <a:pt x="139" y="151"/>
                </a:lnTo>
                <a:lnTo>
                  <a:pt x="148" y="144"/>
                </a:lnTo>
                <a:lnTo>
                  <a:pt x="147" y="156"/>
                </a:lnTo>
                <a:lnTo>
                  <a:pt x="144" y="158"/>
                </a:lnTo>
                <a:close/>
                <a:moveTo>
                  <a:pt x="198" y="152"/>
                </a:moveTo>
                <a:lnTo>
                  <a:pt x="194" y="158"/>
                </a:lnTo>
                <a:lnTo>
                  <a:pt x="180" y="144"/>
                </a:lnTo>
                <a:lnTo>
                  <a:pt x="179" y="143"/>
                </a:lnTo>
                <a:lnTo>
                  <a:pt x="184" y="134"/>
                </a:lnTo>
                <a:lnTo>
                  <a:pt x="201" y="139"/>
                </a:lnTo>
                <a:lnTo>
                  <a:pt x="198" y="152"/>
                </a:lnTo>
                <a:close/>
                <a:moveTo>
                  <a:pt x="307" y="120"/>
                </a:moveTo>
                <a:lnTo>
                  <a:pt x="301" y="121"/>
                </a:lnTo>
                <a:lnTo>
                  <a:pt x="300" y="119"/>
                </a:lnTo>
                <a:lnTo>
                  <a:pt x="301" y="115"/>
                </a:lnTo>
                <a:lnTo>
                  <a:pt x="301" y="114"/>
                </a:lnTo>
                <a:lnTo>
                  <a:pt x="303" y="114"/>
                </a:lnTo>
                <a:lnTo>
                  <a:pt x="307" y="112"/>
                </a:lnTo>
                <a:lnTo>
                  <a:pt x="309" y="116"/>
                </a:lnTo>
                <a:lnTo>
                  <a:pt x="309" y="117"/>
                </a:lnTo>
                <a:lnTo>
                  <a:pt x="307" y="120"/>
                </a:lnTo>
                <a:close/>
                <a:moveTo>
                  <a:pt x="300" y="106"/>
                </a:moveTo>
                <a:lnTo>
                  <a:pt x="298" y="106"/>
                </a:lnTo>
                <a:lnTo>
                  <a:pt x="296" y="106"/>
                </a:lnTo>
                <a:lnTo>
                  <a:pt x="298" y="100"/>
                </a:lnTo>
                <a:lnTo>
                  <a:pt x="298" y="91"/>
                </a:lnTo>
                <a:lnTo>
                  <a:pt x="307" y="89"/>
                </a:lnTo>
                <a:lnTo>
                  <a:pt x="313" y="88"/>
                </a:lnTo>
                <a:lnTo>
                  <a:pt x="310" y="98"/>
                </a:lnTo>
                <a:lnTo>
                  <a:pt x="301" y="105"/>
                </a:lnTo>
                <a:lnTo>
                  <a:pt x="300" y="106"/>
                </a:lnTo>
                <a:close/>
                <a:moveTo>
                  <a:pt x="289" y="92"/>
                </a:moveTo>
                <a:lnTo>
                  <a:pt x="290" y="111"/>
                </a:lnTo>
                <a:lnTo>
                  <a:pt x="276" y="119"/>
                </a:lnTo>
                <a:lnTo>
                  <a:pt x="269" y="121"/>
                </a:lnTo>
                <a:lnTo>
                  <a:pt x="266" y="117"/>
                </a:lnTo>
                <a:lnTo>
                  <a:pt x="254" y="108"/>
                </a:lnTo>
                <a:lnTo>
                  <a:pt x="254" y="107"/>
                </a:lnTo>
                <a:lnTo>
                  <a:pt x="254" y="106"/>
                </a:lnTo>
                <a:lnTo>
                  <a:pt x="259" y="103"/>
                </a:lnTo>
                <a:lnTo>
                  <a:pt x="262" y="96"/>
                </a:lnTo>
                <a:lnTo>
                  <a:pt x="269" y="91"/>
                </a:lnTo>
                <a:lnTo>
                  <a:pt x="273" y="96"/>
                </a:lnTo>
                <a:lnTo>
                  <a:pt x="280" y="94"/>
                </a:lnTo>
                <a:lnTo>
                  <a:pt x="282" y="82"/>
                </a:lnTo>
                <a:lnTo>
                  <a:pt x="289" y="82"/>
                </a:lnTo>
                <a:lnTo>
                  <a:pt x="289" y="88"/>
                </a:lnTo>
                <a:lnTo>
                  <a:pt x="289" y="89"/>
                </a:lnTo>
                <a:lnTo>
                  <a:pt x="289" y="91"/>
                </a:lnTo>
                <a:lnTo>
                  <a:pt x="289" y="92"/>
                </a:lnTo>
                <a:close/>
                <a:moveTo>
                  <a:pt x="308" y="85"/>
                </a:moveTo>
                <a:lnTo>
                  <a:pt x="301" y="85"/>
                </a:lnTo>
                <a:lnTo>
                  <a:pt x="299" y="84"/>
                </a:lnTo>
                <a:lnTo>
                  <a:pt x="298" y="84"/>
                </a:lnTo>
                <a:lnTo>
                  <a:pt x="294" y="82"/>
                </a:lnTo>
                <a:lnTo>
                  <a:pt x="296" y="79"/>
                </a:lnTo>
                <a:lnTo>
                  <a:pt x="300" y="78"/>
                </a:lnTo>
                <a:lnTo>
                  <a:pt x="312" y="79"/>
                </a:lnTo>
                <a:lnTo>
                  <a:pt x="313" y="85"/>
                </a:lnTo>
                <a:lnTo>
                  <a:pt x="308" y="85"/>
                </a:lnTo>
                <a:close/>
                <a:moveTo>
                  <a:pt x="470" y="177"/>
                </a:moveTo>
                <a:lnTo>
                  <a:pt x="473" y="181"/>
                </a:lnTo>
                <a:lnTo>
                  <a:pt x="448" y="189"/>
                </a:lnTo>
                <a:lnTo>
                  <a:pt x="446" y="188"/>
                </a:lnTo>
                <a:lnTo>
                  <a:pt x="441" y="186"/>
                </a:lnTo>
                <a:lnTo>
                  <a:pt x="421" y="197"/>
                </a:lnTo>
                <a:lnTo>
                  <a:pt x="443" y="231"/>
                </a:lnTo>
                <a:lnTo>
                  <a:pt x="444" y="234"/>
                </a:lnTo>
                <a:lnTo>
                  <a:pt x="446" y="234"/>
                </a:lnTo>
                <a:lnTo>
                  <a:pt x="451" y="234"/>
                </a:lnTo>
                <a:lnTo>
                  <a:pt x="453" y="234"/>
                </a:lnTo>
                <a:lnTo>
                  <a:pt x="455" y="239"/>
                </a:lnTo>
                <a:lnTo>
                  <a:pt x="450" y="248"/>
                </a:lnTo>
                <a:lnTo>
                  <a:pt x="448" y="253"/>
                </a:lnTo>
                <a:lnTo>
                  <a:pt x="448" y="255"/>
                </a:lnTo>
                <a:lnTo>
                  <a:pt x="446" y="269"/>
                </a:lnTo>
                <a:lnTo>
                  <a:pt x="429" y="281"/>
                </a:lnTo>
                <a:lnTo>
                  <a:pt x="415" y="285"/>
                </a:lnTo>
                <a:lnTo>
                  <a:pt x="410" y="280"/>
                </a:lnTo>
                <a:lnTo>
                  <a:pt x="392" y="278"/>
                </a:lnTo>
                <a:lnTo>
                  <a:pt x="383" y="277"/>
                </a:lnTo>
                <a:lnTo>
                  <a:pt x="353" y="277"/>
                </a:lnTo>
                <a:lnTo>
                  <a:pt x="331" y="282"/>
                </a:lnTo>
                <a:lnTo>
                  <a:pt x="324" y="290"/>
                </a:lnTo>
                <a:lnTo>
                  <a:pt x="321" y="294"/>
                </a:lnTo>
                <a:lnTo>
                  <a:pt x="321" y="295"/>
                </a:lnTo>
                <a:lnTo>
                  <a:pt x="315" y="300"/>
                </a:lnTo>
                <a:lnTo>
                  <a:pt x="315" y="301"/>
                </a:lnTo>
                <a:lnTo>
                  <a:pt x="301" y="317"/>
                </a:lnTo>
                <a:lnTo>
                  <a:pt x="286" y="318"/>
                </a:lnTo>
                <a:lnTo>
                  <a:pt x="282" y="312"/>
                </a:lnTo>
                <a:lnTo>
                  <a:pt x="272" y="312"/>
                </a:lnTo>
                <a:lnTo>
                  <a:pt x="268" y="315"/>
                </a:lnTo>
                <a:lnTo>
                  <a:pt x="264" y="318"/>
                </a:lnTo>
                <a:lnTo>
                  <a:pt x="261" y="321"/>
                </a:lnTo>
                <a:lnTo>
                  <a:pt x="253" y="326"/>
                </a:lnTo>
                <a:lnTo>
                  <a:pt x="258" y="336"/>
                </a:lnTo>
                <a:lnTo>
                  <a:pt x="252" y="341"/>
                </a:lnTo>
                <a:lnTo>
                  <a:pt x="244" y="332"/>
                </a:lnTo>
                <a:lnTo>
                  <a:pt x="232" y="332"/>
                </a:lnTo>
                <a:lnTo>
                  <a:pt x="230" y="340"/>
                </a:lnTo>
                <a:lnTo>
                  <a:pt x="222" y="344"/>
                </a:lnTo>
                <a:lnTo>
                  <a:pt x="222" y="347"/>
                </a:lnTo>
                <a:lnTo>
                  <a:pt x="222" y="351"/>
                </a:lnTo>
                <a:lnTo>
                  <a:pt x="209" y="346"/>
                </a:lnTo>
                <a:lnTo>
                  <a:pt x="209" y="342"/>
                </a:lnTo>
                <a:lnTo>
                  <a:pt x="202" y="347"/>
                </a:lnTo>
                <a:lnTo>
                  <a:pt x="190" y="346"/>
                </a:lnTo>
                <a:lnTo>
                  <a:pt x="186" y="353"/>
                </a:lnTo>
                <a:lnTo>
                  <a:pt x="176" y="350"/>
                </a:lnTo>
                <a:lnTo>
                  <a:pt x="162" y="355"/>
                </a:lnTo>
                <a:lnTo>
                  <a:pt x="157" y="353"/>
                </a:lnTo>
                <a:lnTo>
                  <a:pt x="152" y="344"/>
                </a:lnTo>
                <a:lnTo>
                  <a:pt x="149" y="338"/>
                </a:lnTo>
                <a:lnTo>
                  <a:pt x="148" y="332"/>
                </a:lnTo>
                <a:lnTo>
                  <a:pt x="144" y="326"/>
                </a:lnTo>
                <a:lnTo>
                  <a:pt x="139" y="330"/>
                </a:lnTo>
                <a:lnTo>
                  <a:pt x="129" y="328"/>
                </a:lnTo>
                <a:lnTo>
                  <a:pt x="124" y="332"/>
                </a:lnTo>
                <a:lnTo>
                  <a:pt x="124" y="337"/>
                </a:lnTo>
                <a:lnTo>
                  <a:pt x="115" y="336"/>
                </a:lnTo>
                <a:lnTo>
                  <a:pt x="112" y="342"/>
                </a:lnTo>
                <a:lnTo>
                  <a:pt x="110" y="344"/>
                </a:lnTo>
                <a:lnTo>
                  <a:pt x="101" y="347"/>
                </a:lnTo>
                <a:lnTo>
                  <a:pt x="98" y="345"/>
                </a:lnTo>
                <a:lnTo>
                  <a:pt x="92" y="340"/>
                </a:lnTo>
                <a:lnTo>
                  <a:pt x="93" y="338"/>
                </a:lnTo>
                <a:lnTo>
                  <a:pt x="96" y="336"/>
                </a:lnTo>
                <a:lnTo>
                  <a:pt x="87" y="333"/>
                </a:lnTo>
                <a:lnTo>
                  <a:pt x="82" y="338"/>
                </a:lnTo>
                <a:lnTo>
                  <a:pt x="81" y="338"/>
                </a:lnTo>
                <a:lnTo>
                  <a:pt x="82" y="340"/>
                </a:lnTo>
                <a:lnTo>
                  <a:pt x="82" y="342"/>
                </a:lnTo>
                <a:lnTo>
                  <a:pt x="81" y="342"/>
                </a:lnTo>
                <a:lnTo>
                  <a:pt x="79" y="342"/>
                </a:lnTo>
                <a:lnTo>
                  <a:pt x="68" y="344"/>
                </a:lnTo>
                <a:lnTo>
                  <a:pt x="66" y="342"/>
                </a:lnTo>
                <a:lnTo>
                  <a:pt x="63" y="337"/>
                </a:lnTo>
                <a:lnTo>
                  <a:pt x="61" y="335"/>
                </a:lnTo>
                <a:lnTo>
                  <a:pt x="42" y="338"/>
                </a:lnTo>
                <a:lnTo>
                  <a:pt x="33" y="333"/>
                </a:lnTo>
                <a:lnTo>
                  <a:pt x="29" y="336"/>
                </a:lnTo>
                <a:lnTo>
                  <a:pt x="12" y="335"/>
                </a:lnTo>
                <a:lnTo>
                  <a:pt x="8" y="332"/>
                </a:lnTo>
                <a:lnTo>
                  <a:pt x="4" y="328"/>
                </a:lnTo>
                <a:lnTo>
                  <a:pt x="0" y="331"/>
                </a:lnTo>
                <a:lnTo>
                  <a:pt x="6" y="324"/>
                </a:lnTo>
                <a:lnTo>
                  <a:pt x="9" y="323"/>
                </a:lnTo>
                <a:lnTo>
                  <a:pt x="9" y="317"/>
                </a:lnTo>
                <a:lnTo>
                  <a:pt x="12" y="314"/>
                </a:lnTo>
                <a:lnTo>
                  <a:pt x="13" y="314"/>
                </a:lnTo>
                <a:lnTo>
                  <a:pt x="13" y="308"/>
                </a:lnTo>
                <a:lnTo>
                  <a:pt x="17" y="309"/>
                </a:lnTo>
                <a:lnTo>
                  <a:pt x="22" y="310"/>
                </a:lnTo>
                <a:lnTo>
                  <a:pt x="22" y="307"/>
                </a:lnTo>
                <a:lnTo>
                  <a:pt x="19" y="304"/>
                </a:lnTo>
                <a:lnTo>
                  <a:pt x="18" y="301"/>
                </a:lnTo>
                <a:lnTo>
                  <a:pt x="8" y="296"/>
                </a:lnTo>
                <a:lnTo>
                  <a:pt x="3" y="291"/>
                </a:lnTo>
                <a:lnTo>
                  <a:pt x="12" y="278"/>
                </a:lnTo>
                <a:lnTo>
                  <a:pt x="18" y="280"/>
                </a:lnTo>
                <a:lnTo>
                  <a:pt x="23" y="286"/>
                </a:lnTo>
                <a:lnTo>
                  <a:pt x="29" y="286"/>
                </a:lnTo>
                <a:lnTo>
                  <a:pt x="31" y="286"/>
                </a:lnTo>
                <a:lnTo>
                  <a:pt x="31" y="294"/>
                </a:lnTo>
                <a:lnTo>
                  <a:pt x="32" y="301"/>
                </a:lnTo>
                <a:lnTo>
                  <a:pt x="36" y="308"/>
                </a:lnTo>
                <a:lnTo>
                  <a:pt x="40" y="307"/>
                </a:lnTo>
                <a:lnTo>
                  <a:pt x="38" y="298"/>
                </a:lnTo>
                <a:lnTo>
                  <a:pt x="37" y="291"/>
                </a:lnTo>
                <a:lnTo>
                  <a:pt x="37" y="286"/>
                </a:lnTo>
                <a:lnTo>
                  <a:pt x="46" y="285"/>
                </a:lnTo>
                <a:lnTo>
                  <a:pt x="56" y="284"/>
                </a:lnTo>
                <a:lnTo>
                  <a:pt x="59" y="285"/>
                </a:lnTo>
                <a:lnTo>
                  <a:pt x="61" y="292"/>
                </a:lnTo>
                <a:lnTo>
                  <a:pt x="60" y="300"/>
                </a:lnTo>
                <a:lnTo>
                  <a:pt x="58" y="307"/>
                </a:lnTo>
                <a:lnTo>
                  <a:pt x="54" y="315"/>
                </a:lnTo>
                <a:lnTo>
                  <a:pt x="50" y="319"/>
                </a:lnTo>
                <a:lnTo>
                  <a:pt x="46" y="326"/>
                </a:lnTo>
                <a:lnTo>
                  <a:pt x="47" y="327"/>
                </a:lnTo>
                <a:lnTo>
                  <a:pt x="51" y="330"/>
                </a:lnTo>
                <a:lnTo>
                  <a:pt x="56" y="322"/>
                </a:lnTo>
                <a:lnTo>
                  <a:pt x="66" y="308"/>
                </a:lnTo>
                <a:lnTo>
                  <a:pt x="70" y="301"/>
                </a:lnTo>
                <a:lnTo>
                  <a:pt x="74" y="304"/>
                </a:lnTo>
                <a:lnTo>
                  <a:pt x="78" y="312"/>
                </a:lnTo>
                <a:lnTo>
                  <a:pt x="74" y="319"/>
                </a:lnTo>
                <a:lnTo>
                  <a:pt x="81" y="318"/>
                </a:lnTo>
                <a:lnTo>
                  <a:pt x="84" y="317"/>
                </a:lnTo>
                <a:lnTo>
                  <a:pt x="86" y="315"/>
                </a:lnTo>
                <a:lnTo>
                  <a:pt x="92" y="318"/>
                </a:lnTo>
                <a:lnTo>
                  <a:pt x="97" y="321"/>
                </a:lnTo>
                <a:lnTo>
                  <a:pt x="102" y="322"/>
                </a:lnTo>
                <a:lnTo>
                  <a:pt x="103" y="322"/>
                </a:lnTo>
                <a:lnTo>
                  <a:pt x="105" y="318"/>
                </a:lnTo>
                <a:lnTo>
                  <a:pt x="97" y="314"/>
                </a:lnTo>
                <a:lnTo>
                  <a:pt x="87" y="310"/>
                </a:lnTo>
                <a:lnTo>
                  <a:pt x="82" y="304"/>
                </a:lnTo>
                <a:lnTo>
                  <a:pt x="82" y="303"/>
                </a:lnTo>
                <a:lnTo>
                  <a:pt x="79" y="298"/>
                </a:lnTo>
                <a:lnTo>
                  <a:pt x="78" y="295"/>
                </a:lnTo>
                <a:lnTo>
                  <a:pt x="74" y="291"/>
                </a:lnTo>
                <a:lnTo>
                  <a:pt x="72" y="287"/>
                </a:lnTo>
                <a:lnTo>
                  <a:pt x="70" y="285"/>
                </a:lnTo>
                <a:lnTo>
                  <a:pt x="70" y="282"/>
                </a:lnTo>
                <a:lnTo>
                  <a:pt x="70" y="281"/>
                </a:lnTo>
                <a:lnTo>
                  <a:pt x="70" y="281"/>
                </a:lnTo>
                <a:lnTo>
                  <a:pt x="81" y="286"/>
                </a:lnTo>
                <a:lnTo>
                  <a:pt x="82" y="286"/>
                </a:lnTo>
                <a:lnTo>
                  <a:pt x="87" y="287"/>
                </a:lnTo>
                <a:lnTo>
                  <a:pt x="87" y="285"/>
                </a:lnTo>
                <a:lnTo>
                  <a:pt x="87" y="284"/>
                </a:lnTo>
                <a:lnTo>
                  <a:pt x="84" y="282"/>
                </a:lnTo>
                <a:lnTo>
                  <a:pt x="78" y="281"/>
                </a:lnTo>
                <a:lnTo>
                  <a:pt x="74" y="273"/>
                </a:lnTo>
                <a:lnTo>
                  <a:pt x="70" y="271"/>
                </a:lnTo>
                <a:lnTo>
                  <a:pt x="81" y="263"/>
                </a:lnTo>
                <a:lnTo>
                  <a:pt x="102" y="250"/>
                </a:lnTo>
                <a:lnTo>
                  <a:pt x="115" y="248"/>
                </a:lnTo>
                <a:lnTo>
                  <a:pt x="118" y="248"/>
                </a:lnTo>
                <a:lnTo>
                  <a:pt x="118" y="248"/>
                </a:lnTo>
                <a:lnTo>
                  <a:pt x="118" y="249"/>
                </a:lnTo>
                <a:lnTo>
                  <a:pt x="123" y="263"/>
                </a:lnTo>
                <a:lnTo>
                  <a:pt x="123" y="273"/>
                </a:lnTo>
                <a:lnTo>
                  <a:pt x="125" y="280"/>
                </a:lnTo>
                <a:lnTo>
                  <a:pt x="128" y="284"/>
                </a:lnTo>
                <a:lnTo>
                  <a:pt x="129" y="286"/>
                </a:lnTo>
                <a:lnTo>
                  <a:pt x="130" y="292"/>
                </a:lnTo>
                <a:lnTo>
                  <a:pt x="132" y="296"/>
                </a:lnTo>
                <a:lnTo>
                  <a:pt x="137" y="305"/>
                </a:lnTo>
                <a:lnTo>
                  <a:pt x="133" y="310"/>
                </a:lnTo>
                <a:lnTo>
                  <a:pt x="129" y="313"/>
                </a:lnTo>
                <a:lnTo>
                  <a:pt x="135" y="313"/>
                </a:lnTo>
                <a:lnTo>
                  <a:pt x="138" y="312"/>
                </a:lnTo>
                <a:lnTo>
                  <a:pt x="142" y="312"/>
                </a:lnTo>
                <a:lnTo>
                  <a:pt x="142" y="305"/>
                </a:lnTo>
                <a:lnTo>
                  <a:pt x="137" y="294"/>
                </a:lnTo>
                <a:lnTo>
                  <a:pt x="139" y="294"/>
                </a:lnTo>
                <a:lnTo>
                  <a:pt x="146" y="292"/>
                </a:lnTo>
                <a:lnTo>
                  <a:pt x="143" y="290"/>
                </a:lnTo>
                <a:lnTo>
                  <a:pt x="135" y="289"/>
                </a:lnTo>
                <a:lnTo>
                  <a:pt x="134" y="278"/>
                </a:lnTo>
                <a:lnTo>
                  <a:pt x="132" y="268"/>
                </a:lnTo>
                <a:lnTo>
                  <a:pt x="129" y="258"/>
                </a:lnTo>
                <a:lnTo>
                  <a:pt x="129" y="255"/>
                </a:lnTo>
                <a:lnTo>
                  <a:pt x="124" y="250"/>
                </a:lnTo>
                <a:lnTo>
                  <a:pt x="125" y="244"/>
                </a:lnTo>
                <a:lnTo>
                  <a:pt x="134" y="241"/>
                </a:lnTo>
                <a:lnTo>
                  <a:pt x="143" y="245"/>
                </a:lnTo>
                <a:lnTo>
                  <a:pt x="143" y="250"/>
                </a:lnTo>
                <a:lnTo>
                  <a:pt x="143" y="253"/>
                </a:lnTo>
                <a:lnTo>
                  <a:pt x="144" y="253"/>
                </a:lnTo>
                <a:lnTo>
                  <a:pt x="146" y="253"/>
                </a:lnTo>
                <a:lnTo>
                  <a:pt x="147" y="252"/>
                </a:lnTo>
                <a:lnTo>
                  <a:pt x="147" y="248"/>
                </a:lnTo>
                <a:lnTo>
                  <a:pt x="147" y="244"/>
                </a:lnTo>
                <a:lnTo>
                  <a:pt x="146" y="239"/>
                </a:lnTo>
                <a:lnTo>
                  <a:pt x="158" y="235"/>
                </a:lnTo>
                <a:lnTo>
                  <a:pt x="164" y="235"/>
                </a:lnTo>
                <a:lnTo>
                  <a:pt x="166" y="240"/>
                </a:lnTo>
                <a:lnTo>
                  <a:pt x="174" y="241"/>
                </a:lnTo>
                <a:lnTo>
                  <a:pt x="179" y="241"/>
                </a:lnTo>
                <a:lnTo>
                  <a:pt x="179" y="244"/>
                </a:lnTo>
                <a:lnTo>
                  <a:pt x="179" y="253"/>
                </a:lnTo>
                <a:lnTo>
                  <a:pt x="180" y="255"/>
                </a:lnTo>
                <a:lnTo>
                  <a:pt x="183" y="262"/>
                </a:lnTo>
                <a:lnTo>
                  <a:pt x="184" y="268"/>
                </a:lnTo>
                <a:lnTo>
                  <a:pt x="185" y="275"/>
                </a:lnTo>
                <a:lnTo>
                  <a:pt x="192" y="278"/>
                </a:lnTo>
                <a:lnTo>
                  <a:pt x="188" y="292"/>
                </a:lnTo>
                <a:lnTo>
                  <a:pt x="186" y="305"/>
                </a:lnTo>
                <a:lnTo>
                  <a:pt x="179" y="313"/>
                </a:lnTo>
                <a:lnTo>
                  <a:pt x="175" y="318"/>
                </a:lnTo>
                <a:lnTo>
                  <a:pt x="169" y="323"/>
                </a:lnTo>
                <a:lnTo>
                  <a:pt x="170" y="324"/>
                </a:lnTo>
                <a:lnTo>
                  <a:pt x="172" y="326"/>
                </a:lnTo>
                <a:lnTo>
                  <a:pt x="175" y="324"/>
                </a:lnTo>
                <a:lnTo>
                  <a:pt x="176" y="324"/>
                </a:lnTo>
                <a:lnTo>
                  <a:pt x="183" y="324"/>
                </a:lnTo>
                <a:lnTo>
                  <a:pt x="185" y="328"/>
                </a:lnTo>
                <a:lnTo>
                  <a:pt x="192" y="331"/>
                </a:lnTo>
                <a:lnTo>
                  <a:pt x="194" y="328"/>
                </a:lnTo>
                <a:lnTo>
                  <a:pt x="195" y="327"/>
                </a:lnTo>
                <a:lnTo>
                  <a:pt x="201" y="323"/>
                </a:lnTo>
                <a:lnTo>
                  <a:pt x="204" y="327"/>
                </a:lnTo>
                <a:lnTo>
                  <a:pt x="206" y="327"/>
                </a:lnTo>
                <a:lnTo>
                  <a:pt x="208" y="330"/>
                </a:lnTo>
                <a:lnTo>
                  <a:pt x="208" y="328"/>
                </a:lnTo>
                <a:lnTo>
                  <a:pt x="209" y="327"/>
                </a:lnTo>
                <a:lnTo>
                  <a:pt x="211" y="324"/>
                </a:lnTo>
                <a:lnTo>
                  <a:pt x="206" y="318"/>
                </a:lnTo>
                <a:lnTo>
                  <a:pt x="204" y="318"/>
                </a:lnTo>
                <a:lnTo>
                  <a:pt x="198" y="318"/>
                </a:lnTo>
                <a:lnTo>
                  <a:pt x="193" y="323"/>
                </a:lnTo>
                <a:lnTo>
                  <a:pt x="188" y="322"/>
                </a:lnTo>
                <a:lnTo>
                  <a:pt x="181" y="318"/>
                </a:lnTo>
                <a:lnTo>
                  <a:pt x="186" y="313"/>
                </a:lnTo>
                <a:lnTo>
                  <a:pt x="193" y="309"/>
                </a:lnTo>
                <a:lnTo>
                  <a:pt x="194" y="304"/>
                </a:lnTo>
                <a:lnTo>
                  <a:pt x="194" y="303"/>
                </a:lnTo>
                <a:lnTo>
                  <a:pt x="194" y="294"/>
                </a:lnTo>
                <a:lnTo>
                  <a:pt x="197" y="282"/>
                </a:lnTo>
                <a:lnTo>
                  <a:pt x="197" y="281"/>
                </a:lnTo>
                <a:lnTo>
                  <a:pt x="204" y="281"/>
                </a:lnTo>
                <a:lnTo>
                  <a:pt x="208" y="285"/>
                </a:lnTo>
                <a:lnTo>
                  <a:pt x="209" y="286"/>
                </a:lnTo>
                <a:lnTo>
                  <a:pt x="216" y="289"/>
                </a:lnTo>
                <a:lnTo>
                  <a:pt x="222" y="284"/>
                </a:lnTo>
                <a:lnTo>
                  <a:pt x="227" y="286"/>
                </a:lnTo>
                <a:lnTo>
                  <a:pt x="232" y="291"/>
                </a:lnTo>
                <a:lnTo>
                  <a:pt x="238" y="299"/>
                </a:lnTo>
                <a:lnTo>
                  <a:pt x="240" y="294"/>
                </a:lnTo>
                <a:lnTo>
                  <a:pt x="240" y="292"/>
                </a:lnTo>
                <a:lnTo>
                  <a:pt x="240" y="291"/>
                </a:lnTo>
                <a:lnTo>
                  <a:pt x="236" y="286"/>
                </a:lnTo>
                <a:lnTo>
                  <a:pt x="231" y="280"/>
                </a:lnTo>
                <a:lnTo>
                  <a:pt x="230" y="278"/>
                </a:lnTo>
                <a:lnTo>
                  <a:pt x="229" y="278"/>
                </a:lnTo>
                <a:lnTo>
                  <a:pt x="217" y="280"/>
                </a:lnTo>
                <a:lnTo>
                  <a:pt x="216" y="280"/>
                </a:lnTo>
                <a:lnTo>
                  <a:pt x="211" y="280"/>
                </a:lnTo>
                <a:lnTo>
                  <a:pt x="208" y="278"/>
                </a:lnTo>
                <a:lnTo>
                  <a:pt x="203" y="276"/>
                </a:lnTo>
                <a:lnTo>
                  <a:pt x="192" y="271"/>
                </a:lnTo>
                <a:lnTo>
                  <a:pt x="192" y="268"/>
                </a:lnTo>
                <a:lnTo>
                  <a:pt x="190" y="263"/>
                </a:lnTo>
                <a:lnTo>
                  <a:pt x="189" y="258"/>
                </a:lnTo>
                <a:lnTo>
                  <a:pt x="193" y="255"/>
                </a:lnTo>
                <a:lnTo>
                  <a:pt x="189" y="252"/>
                </a:lnTo>
                <a:lnTo>
                  <a:pt x="189" y="250"/>
                </a:lnTo>
                <a:lnTo>
                  <a:pt x="190" y="243"/>
                </a:lnTo>
                <a:lnTo>
                  <a:pt x="188" y="240"/>
                </a:lnTo>
                <a:lnTo>
                  <a:pt x="183" y="236"/>
                </a:lnTo>
                <a:lnTo>
                  <a:pt x="179" y="231"/>
                </a:lnTo>
                <a:lnTo>
                  <a:pt x="172" y="230"/>
                </a:lnTo>
                <a:lnTo>
                  <a:pt x="171" y="227"/>
                </a:lnTo>
                <a:lnTo>
                  <a:pt x="164" y="225"/>
                </a:lnTo>
                <a:lnTo>
                  <a:pt x="161" y="225"/>
                </a:lnTo>
                <a:lnTo>
                  <a:pt x="146" y="232"/>
                </a:lnTo>
                <a:lnTo>
                  <a:pt x="143" y="234"/>
                </a:lnTo>
                <a:lnTo>
                  <a:pt x="138" y="234"/>
                </a:lnTo>
                <a:lnTo>
                  <a:pt x="137" y="234"/>
                </a:lnTo>
                <a:lnTo>
                  <a:pt x="124" y="235"/>
                </a:lnTo>
                <a:lnTo>
                  <a:pt x="124" y="234"/>
                </a:lnTo>
                <a:lnTo>
                  <a:pt x="123" y="231"/>
                </a:lnTo>
                <a:lnTo>
                  <a:pt x="120" y="225"/>
                </a:lnTo>
                <a:lnTo>
                  <a:pt x="109" y="223"/>
                </a:lnTo>
                <a:lnTo>
                  <a:pt x="102" y="223"/>
                </a:lnTo>
                <a:lnTo>
                  <a:pt x="100" y="222"/>
                </a:lnTo>
                <a:lnTo>
                  <a:pt x="88" y="221"/>
                </a:lnTo>
                <a:lnTo>
                  <a:pt x="92" y="218"/>
                </a:lnTo>
                <a:lnTo>
                  <a:pt x="105" y="218"/>
                </a:lnTo>
                <a:lnTo>
                  <a:pt x="118" y="221"/>
                </a:lnTo>
                <a:lnTo>
                  <a:pt x="123" y="220"/>
                </a:lnTo>
                <a:lnTo>
                  <a:pt x="132" y="218"/>
                </a:lnTo>
                <a:lnTo>
                  <a:pt x="133" y="218"/>
                </a:lnTo>
                <a:lnTo>
                  <a:pt x="138" y="218"/>
                </a:lnTo>
                <a:lnTo>
                  <a:pt x="148" y="220"/>
                </a:lnTo>
                <a:lnTo>
                  <a:pt x="153" y="222"/>
                </a:lnTo>
                <a:lnTo>
                  <a:pt x="164" y="221"/>
                </a:lnTo>
                <a:lnTo>
                  <a:pt x="156" y="217"/>
                </a:lnTo>
                <a:lnTo>
                  <a:pt x="148" y="215"/>
                </a:lnTo>
                <a:lnTo>
                  <a:pt x="142" y="212"/>
                </a:lnTo>
                <a:lnTo>
                  <a:pt x="141" y="212"/>
                </a:lnTo>
                <a:lnTo>
                  <a:pt x="143" y="212"/>
                </a:lnTo>
                <a:lnTo>
                  <a:pt x="151" y="209"/>
                </a:lnTo>
                <a:lnTo>
                  <a:pt x="149" y="208"/>
                </a:lnTo>
                <a:lnTo>
                  <a:pt x="148" y="207"/>
                </a:lnTo>
                <a:lnTo>
                  <a:pt x="139" y="206"/>
                </a:lnTo>
                <a:lnTo>
                  <a:pt x="133" y="208"/>
                </a:lnTo>
                <a:lnTo>
                  <a:pt x="112" y="207"/>
                </a:lnTo>
                <a:lnTo>
                  <a:pt x="115" y="199"/>
                </a:lnTo>
                <a:lnTo>
                  <a:pt x="115" y="194"/>
                </a:lnTo>
                <a:lnTo>
                  <a:pt x="119" y="190"/>
                </a:lnTo>
                <a:lnTo>
                  <a:pt x="126" y="188"/>
                </a:lnTo>
                <a:lnTo>
                  <a:pt x="135" y="189"/>
                </a:lnTo>
                <a:lnTo>
                  <a:pt x="137" y="192"/>
                </a:lnTo>
                <a:lnTo>
                  <a:pt x="138" y="193"/>
                </a:lnTo>
                <a:lnTo>
                  <a:pt x="142" y="189"/>
                </a:lnTo>
                <a:lnTo>
                  <a:pt x="149" y="189"/>
                </a:lnTo>
                <a:lnTo>
                  <a:pt x="149" y="189"/>
                </a:lnTo>
                <a:lnTo>
                  <a:pt x="151" y="190"/>
                </a:lnTo>
                <a:lnTo>
                  <a:pt x="151" y="193"/>
                </a:lnTo>
                <a:lnTo>
                  <a:pt x="152" y="194"/>
                </a:lnTo>
                <a:lnTo>
                  <a:pt x="153" y="197"/>
                </a:lnTo>
                <a:lnTo>
                  <a:pt x="156" y="200"/>
                </a:lnTo>
                <a:lnTo>
                  <a:pt x="157" y="194"/>
                </a:lnTo>
                <a:lnTo>
                  <a:pt x="158" y="189"/>
                </a:lnTo>
                <a:lnTo>
                  <a:pt x="158" y="188"/>
                </a:lnTo>
                <a:lnTo>
                  <a:pt x="166" y="186"/>
                </a:lnTo>
                <a:lnTo>
                  <a:pt x="169" y="186"/>
                </a:lnTo>
                <a:lnTo>
                  <a:pt x="179" y="185"/>
                </a:lnTo>
                <a:lnTo>
                  <a:pt x="183" y="190"/>
                </a:lnTo>
                <a:lnTo>
                  <a:pt x="184" y="194"/>
                </a:lnTo>
                <a:lnTo>
                  <a:pt x="184" y="195"/>
                </a:lnTo>
                <a:lnTo>
                  <a:pt x="185" y="197"/>
                </a:lnTo>
                <a:lnTo>
                  <a:pt x="188" y="203"/>
                </a:lnTo>
                <a:lnTo>
                  <a:pt x="192" y="198"/>
                </a:lnTo>
                <a:lnTo>
                  <a:pt x="194" y="190"/>
                </a:lnTo>
                <a:lnTo>
                  <a:pt x="193" y="189"/>
                </a:lnTo>
                <a:lnTo>
                  <a:pt x="193" y="188"/>
                </a:lnTo>
                <a:lnTo>
                  <a:pt x="194" y="188"/>
                </a:lnTo>
                <a:lnTo>
                  <a:pt x="209" y="188"/>
                </a:lnTo>
                <a:lnTo>
                  <a:pt x="211" y="189"/>
                </a:lnTo>
                <a:lnTo>
                  <a:pt x="212" y="189"/>
                </a:lnTo>
                <a:lnTo>
                  <a:pt x="212" y="194"/>
                </a:lnTo>
                <a:lnTo>
                  <a:pt x="212" y="197"/>
                </a:lnTo>
                <a:lnTo>
                  <a:pt x="212" y="199"/>
                </a:lnTo>
                <a:lnTo>
                  <a:pt x="209" y="206"/>
                </a:lnTo>
                <a:lnTo>
                  <a:pt x="209" y="211"/>
                </a:lnTo>
                <a:lnTo>
                  <a:pt x="211" y="220"/>
                </a:lnTo>
                <a:lnTo>
                  <a:pt x="215" y="220"/>
                </a:lnTo>
                <a:lnTo>
                  <a:pt x="216" y="209"/>
                </a:lnTo>
                <a:lnTo>
                  <a:pt x="216" y="199"/>
                </a:lnTo>
                <a:lnTo>
                  <a:pt x="218" y="194"/>
                </a:lnTo>
                <a:lnTo>
                  <a:pt x="225" y="198"/>
                </a:lnTo>
                <a:lnTo>
                  <a:pt x="232" y="202"/>
                </a:lnTo>
                <a:lnTo>
                  <a:pt x="238" y="203"/>
                </a:lnTo>
                <a:lnTo>
                  <a:pt x="241" y="207"/>
                </a:lnTo>
                <a:lnTo>
                  <a:pt x="244" y="212"/>
                </a:lnTo>
                <a:lnTo>
                  <a:pt x="245" y="216"/>
                </a:lnTo>
                <a:lnTo>
                  <a:pt x="247" y="217"/>
                </a:lnTo>
                <a:lnTo>
                  <a:pt x="249" y="220"/>
                </a:lnTo>
                <a:lnTo>
                  <a:pt x="250" y="220"/>
                </a:lnTo>
                <a:lnTo>
                  <a:pt x="255" y="223"/>
                </a:lnTo>
                <a:lnTo>
                  <a:pt x="257" y="229"/>
                </a:lnTo>
                <a:lnTo>
                  <a:pt x="258" y="230"/>
                </a:lnTo>
                <a:lnTo>
                  <a:pt x="263" y="226"/>
                </a:lnTo>
                <a:lnTo>
                  <a:pt x="272" y="222"/>
                </a:lnTo>
                <a:lnTo>
                  <a:pt x="273" y="222"/>
                </a:lnTo>
                <a:lnTo>
                  <a:pt x="277" y="222"/>
                </a:lnTo>
                <a:lnTo>
                  <a:pt x="277" y="220"/>
                </a:lnTo>
                <a:lnTo>
                  <a:pt x="277" y="218"/>
                </a:lnTo>
                <a:lnTo>
                  <a:pt x="290" y="220"/>
                </a:lnTo>
                <a:lnTo>
                  <a:pt x="286" y="216"/>
                </a:lnTo>
                <a:lnTo>
                  <a:pt x="284" y="213"/>
                </a:lnTo>
                <a:lnTo>
                  <a:pt x="275" y="213"/>
                </a:lnTo>
                <a:lnTo>
                  <a:pt x="273" y="213"/>
                </a:lnTo>
                <a:lnTo>
                  <a:pt x="271" y="216"/>
                </a:lnTo>
                <a:lnTo>
                  <a:pt x="268" y="216"/>
                </a:lnTo>
                <a:lnTo>
                  <a:pt x="266" y="217"/>
                </a:lnTo>
                <a:lnTo>
                  <a:pt x="264" y="217"/>
                </a:lnTo>
                <a:lnTo>
                  <a:pt x="259" y="217"/>
                </a:lnTo>
                <a:lnTo>
                  <a:pt x="253" y="212"/>
                </a:lnTo>
                <a:lnTo>
                  <a:pt x="250" y="206"/>
                </a:lnTo>
                <a:lnTo>
                  <a:pt x="249" y="206"/>
                </a:lnTo>
                <a:lnTo>
                  <a:pt x="247" y="199"/>
                </a:lnTo>
                <a:lnTo>
                  <a:pt x="254" y="198"/>
                </a:lnTo>
                <a:lnTo>
                  <a:pt x="255" y="199"/>
                </a:lnTo>
                <a:lnTo>
                  <a:pt x="263" y="208"/>
                </a:lnTo>
                <a:lnTo>
                  <a:pt x="264" y="203"/>
                </a:lnTo>
                <a:lnTo>
                  <a:pt x="264" y="202"/>
                </a:lnTo>
                <a:lnTo>
                  <a:pt x="263" y="199"/>
                </a:lnTo>
                <a:lnTo>
                  <a:pt x="262" y="199"/>
                </a:lnTo>
                <a:lnTo>
                  <a:pt x="261" y="195"/>
                </a:lnTo>
                <a:lnTo>
                  <a:pt x="261" y="194"/>
                </a:lnTo>
                <a:lnTo>
                  <a:pt x="261" y="192"/>
                </a:lnTo>
                <a:lnTo>
                  <a:pt x="267" y="189"/>
                </a:lnTo>
                <a:lnTo>
                  <a:pt x="286" y="183"/>
                </a:lnTo>
                <a:lnTo>
                  <a:pt x="287" y="183"/>
                </a:lnTo>
                <a:lnTo>
                  <a:pt x="301" y="180"/>
                </a:lnTo>
                <a:lnTo>
                  <a:pt x="309" y="183"/>
                </a:lnTo>
                <a:lnTo>
                  <a:pt x="314" y="177"/>
                </a:lnTo>
                <a:lnTo>
                  <a:pt x="314" y="179"/>
                </a:lnTo>
                <a:lnTo>
                  <a:pt x="318" y="185"/>
                </a:lnTo>
                <a:lnTo>
                  <a:pt x="324" y="190"/>
                </a:lnTo>
                <a:lnTo>
                  <a:pt x="327" y="192"/>
                </a:lnTo>
                <a:lnTo>
                  <a:pt x="331" y="193"/>
                </a:lnTo>
                <a:lnTo>
                  <a:pt x="331" y="189"/>
                </a:lnTo>
                <a:lnTo>
                  <a:pt x="331" y="188"/>
                </a:lnTo>
                <a:lnTo>
                  <a:pt x="328" y="183"/>
                </a:lnTo>
                <a:lnTo>
                  <a:pt x="328" y="181"/>
                </a:lnTo>
                <a:lnTo>
                  <a:pt x="323" y="180"/>
                </a:lnTo>
                <a:lnTo>
                  <a:pt x="319" y="175"/>
                </a:lnTo>
                <a:lnTo>
                  <a:pt x="324" y="174"/>
                </a:lnTo>
                <a:lnTo>
                  <a:pt x="324" y="172"/>
                </a:lnTo>
                <a:lnTo>
                  <a:pt x="324" y="170"/>
                </a:lnTo>
                <a:lnTo>
                  <a:pt x="317" y="170"/>
                </a:lnTo>
                <a:lnTo>
                  <a:pt x="307" y="171"/>
                </a:lnTo>
                <a:lnTo>
                  <a:pt x="298" y="172"/>
                </a:lnTo>
                <a:lnTo>
                  <a:pt x="285" y="177"/>
                </a:lnTo>
                <a:lnTo>
                  <a:pt x="280" y="177"/>
                </a:lnTo>
                <a:lnTo>
                  <a:pt x="271" y="180"/>
                </a:lnTo>
                <a:lnTo>
                  <a:pt x="262" y="183"/>
                </a:lnTo>
                <a:lnTo>
                  <a:pt x="255" y="184"/>
                </a:lnTo>
                <a:lnTo>
                  <a:pt x="254" y="184"/>
                </a:lnTo>
                <a:lnTo>
                  <a:pt x="250" y="183"/>
                </a:lnTo>
                <a:lnTo>
                  <a:pt x="248" y="183"/>
                </a:lnTo>
                <a:lnTo>
                  <a:pt x="243" y="181"/>
                </a:lnTo>
                <a:lnTo>
                  <a:pt x="252" y="177"/>
                </a:lnTo>
                <a:lnTo>
                  <a:pt x="250" y="175"/>
                </a:lnTo>
                <a:lnTo>
                  <a:pt x="249" y="172"/>
                </a:lnTo>
                <a:lnTo>
                  <a:pt x="249" y="171"/>
                </a:lnTo>
                <a:lnTo>
                  <a:pt x="264" y="169"/>
                </a:lnTo>
                <a:lnTo>
                  <a:pt x="286" y="163"/>
                </a:lnTo>
                <a:lnTo>
                  <a:pt x="278" y="160"/>
                </a:lnTo>
                <a:lnTo>
                  <a:pt x="262" y="162"/>
                </a:lnTo>
                <a:lnTo>
                  <a:pt x="250" y="165"/>
                </a:lnTo>
                <a:lnTo>
                  <a:pt x="240" y="165"/>
                </a:lnTo>
                <a:lnTo>
                  <a:pt x="232" y="166"/>
                </a:lnTo>
                <a:lnTo>
                  <a:pt x="231" y="166"/>
                </a:lnTo>
                <a:lnTo>
                  <a:pt x="222" y="167"/>
                </a:lnTo>
                <a:lnTo>
                  <a:pt x="215" y="167"/>
                </a:lnTo>
                <a:lnTo>
                  <a:pt x="207" y="167"/>
                </a:lnTo>
                <a:lnTo>
                  <a:pt x="207" y="162"/>
                </a:lnTo>
                <a:lnTo>
                  <a:pt x="207" y="160"/>
                </a:lnTo>
                <a:lnTo>
                  <a:pt x="207" y="156"/>
                </a:lnTo>
                <a:lnTo>
                  <a:pt x="208" y="153"/>
                </a:lnTo>
                <a:lnTo>
                  <a:pt x="209" y="147"/>
                </a:lnTo>
                <a:lnTo>
                  <a:pt x="216" y="148"/>
                </a:lnTo>
                <a:lnTo>
                  <a:pt x="220" y="148"/>
                </a:lnTo>
                <a:lnTo>
                  <a:pt x="222" y="149"/>
                </a:lnTo>
                <a:lnTo>
                  <a:pt x="227" y="149"/>
                </a:lnTo>
                <a:lnTo>
                  <a:pt x="229" y="146"/>
                </a:lnTo>
                <a:lnTo>
                  <a:pt x="229" y="140"/>
                </a:lnTo>
                <a:lnTo>
                  <a:pt x="221" y="139"/>
                </a:lnTo>
                <a:lnTo>
                  <a:pt x="213" y="142"/>
                </a:lnTo>
                <a:lnTo>
                  <a:pt x="208" y="142"/>
                </a:lnTo>
                <a:lnTo>
                  <a:pt x="209" y="131"/>
                </a:lnTo>
                <a:lnTo>
                  <a:pt x="204" y="128"/>
                </a:lnTo>
                <a:lnTo>
                  <a:pt x="202" y="126"/>
                </a:lnTo>
                <a:lnTo>
                  <a:pt x="198" y="123"/>
                </a:lnTo>
                <a:lnTo>
                  <a:pt x="220" y="108"/>
                </a:lnTo>
                <a:lnTo>
                  <a:pt x="230" y="103"/>
                </a:lnTo>
                <a:lnTo>
                  <a:pt x="240" y="103"/>
                </a:lnTo>
                <a:lnTo>
                  <a:pt x="243" y="103"/>
                </a:lnTo>
                <a:lnTo>
                  <a:pt x="243" y="105"/>
                </a:lnTo>
                <a:lnTo>
                  <a:pt x="247" y="110"/>
                </a:lnTo>
                <a:lnTo>
                  <a:pt x="248" y="112"/>
                </a:lnTo>
                <a:lnTo>
                  <a:pt x="253" y="120"/>
                </a:lnTo>
                <a:lnTo>
                  <a:pt x="254" y="121"/>
                </a:lnTo>
                <a:lnTo>
                  <a:pt x="257" y="126"/>
                </a:lnTo>
                <a:lnTo>
                  <a:pt x="258" y="128"/>
                </a:lnTo>
                <a:lnTo>
                  <a:pt x="259" y="130"/>
                </a:lnTo>
                <a:lnTo>
                  <a:pt x="269" y="131"/>
                </a:lnTo>
                <a:lnTo>
                  <a:pt x="275" y="128"/>
                </a:lnTo>
                <a:lnTo>
                  <a:pt x="277" y="126"/>
                </a:lnTo>
                <a:lnTo>
                  <a:pt x="289" y="119"/>
                </a:lnTo>
                <a:lnTo>
                  <a:pt x="292" y="119"/>
                </a:lnTo>
                <a:lnTo>
                  <a:pt x="298" y="121"/>
                </a:lnTo>
                <a:lnTo>
                  <a:pt x="300" y="123"/>
                </a:lnTo>
                <a:lnTo>
                  <a:pt x="295" y="126"/>
                </a:lnTo>
                <a:lnTo>
                  <a:pt x="290" y="129"/>
                </a:lnTo>
                <a:lnTo>
                  <a:pt x="287" y="133"/>
                </a:lnTo>
                <a:lnTo>
                  <a:pt x="286" y="135"/>
                </a:lnTo>
                <a:lnTo>
                  <a:pt x="289" y="135"/>
                </a:lnTo>
                <a:lnTo>
                  <a:pt x="304" y="126"/>
                </a:lnTo>
                <a:lnTo>
                  <a:pt x="305" y="125"/>
                </a:lnTo>
                <a:lnTo>
                  <a:pt x="318" y="123"/>
                </a:lnTo>
                <a:lnTo>
                  <a:pt x="322" y="123"/>
                </a:lnTo>
                <a:lnTo>
                  <a:pt x="328" y="124"/>
                </a:lnTo>
                <a:lnTo>
                  <a:pt x="330" y="126"/>
                </a:lnTo>
                <a:lnTo>
                  <a:pt x="335" y="134"/>
                </a:lnTo>
                <a:lnTo>
                  <a:pt x="332" y="143"/>
                </a:lnTo>
                <a:lnTo>
                  <a:pt x="332" y="147"/>
                </a:lnTo>
                <a:lnTo>
                  <a:pt x="333" y="154"/>
                </a:lnTo>
                <a:lnTo>
                  <a:pt x="333" y="158"/>
                </a:lnTo>
                <a:lnTo>
                  <a:pt x="340" y="165"/>
                </a:lnTo>
                <a:lnTo>
                  <a:pt x="344" y="167"/>
                </a:lnTo>
                <a:lnTo>
                  <a:pt x="353" y="174"/>
                </a:lnTo>
                <a:lnTo>
                  <a:pt x="354" y="175"/>
                </a:lnTo>
                <a:lnTo>
                  <a:pt x="360" y="183"/>
                </a:lnTo>
                <a:lnTo>
                  <a:pt x="370" y="192"/>
                </a:lnTo>
                <a:lnTo>
                  <a:pt x="374" y="199"/>
                </a:lnTo>
                <a:lnTo>
                  <a:pt x="378" y="203"/>
                </a:lnTo>
                <a:lnTo>
                  <a:pt x="379" y="198"/>
                </a:lnTo>
                <a:lnTo>
                  <a:pt x="379" y="189"/>
                </a:lnTo>
                <a:lnTo>
                  <a:pt x="378" y="189"/>
                </a:lnTo>
                <a:lnTo>
                  <a:pt x="373" y="183"/>
                </a:lnTo>
                <a:lnTo>
                  <a:pt x="370" y="181"/>
                </a:lnTo>
                <a:lnTo>
                  <a:pt x="367" y="177"/>
                </a:lnTo>
                <a:lnTo>
                  <a:pt x="359" y="170"/>
                </a:lnTo>
                <a:lnTo>
                  <a:pt x="358" y="167"/>
                </a:lnTo>
                <a:lnTo>
                  <a:pt x="356" y="165"/>
                </a:lnTo>
                <a:lnTo>
                  <a:pt x="349" y="162"/>
                </a:lnTo>
                <a:lnTo>
                  <a:pt x="341" y="156"/>
                </a:lnTo>
                <a:lnTo>
                  <a:pt x="338" y="147"/>
                </a:lnTo>
                <a:lnTo>
                  <a:pt x="344" y="138"/>
                </a:lnTo>
                <a:lnTo>
                  <a:pt x="338" y="131"/>
                </a:lnTo>
                <a:lnTo>
                  <a:pt x="337" y="126"/>
                </a:lnTo>
                <a:lnTo>
                  <a:pt x="336" y="125"/>
                </a:lnTo>
                <a:lnTo>
                  <a:pt x="336" y="124"/>
                </a:lnTo>
                <a:lnTo>
                  <a:pt x="333" y="121"/>
                </a:lnTo>
                <a:lnTo>
                  <a:pt x="331" y="117"/>
                </a:lnTo>
                <a:lnTo>
                  <a:pt x="324" y="108"/>
                </a:lnTo>
                <a:lnTo>
                  <a:pt x="318" y="115"/>
                </a:lnTo>
                <a:lnTo>
                  <a:pt x="312" y="115"/>
                </a:lnTo>
                <a:lnTo>
                  <a:pt x="312" y="114"/>
                </a:lnTo>
                <a:lnTo>
                  <a:pt x="314" y="105"/>
                </a:lnTo>
                <a:lnTo>
                  <a:pt x="317" y="105"/>
                </a:lnTo>
                <a:lnTo>
                  <a:pt x="323" y="102"/>
                </a:lnTo>
                <a:lnTo>
                  <a:pt x="326" y="93"/>
                </a:lnTo>
                <a:lnTo>
                  <a:pt x="337" y="89"/>
                </a:lnTo>
                <a:lnTo>
                  <a:pt x="340" y="98"/>
                </a:lnTo>
                <a:lnTo>
                  <a:pt x="340" y="103"/>
                </a:lnTo>
                <a:lnTo>
                  <a:pt x="340" y="107"/>
                </a:lnTo>
                <a:lnTo>
                  <a:pt x="347" y="115"/>
                </a:lnTo>
                <a:lnTo>
                  <a:pt x="353" y="119"/>
                </a:lnTo>
                <a:lnTo>
                  <a:pt x="351" y="124"/>
                </a:lnTo>
                <a:lnTo>
                  <a:pt x="356" y="123"/>
                </a:lnTo>
                <a:lnTo>
                  <a:pt x="359" y="126"/>
                </a:lnTo>
                <a:lnTo>
                  <a:pt x="359" y="128"/>
                </a:lnTo>
                <a:lnTo>
                  <a:pt x="358" y="131"/>
                </a:lnTo>
                <a:lnTo>
                  <a:pt x="356" y="133"/>
                </a:lnTo>
                <a:lnTo>
                  <a:pt x="358" y="137"/>
                </a:lnTo>
                <a:lnTo>
                  <a:pt x="359" y="142"/>
                </a:lnTo>
                <a:lnTo>
                  <a:pt x="354" y="149"/>
                </a:lnTo>
                <a:lnTo>
                  <a:pt x="361" y="152"/>
                </a:lnTo>
                <a:lnTo>
                  <a:pt x="365" y="153"/>
                </a:lnTo>
                <a:lnTo>
                  <a:pt x="374" y="160"/>
                </a:lnTo>
                <a:lnTo>
                  <a:pt x="377" y="160"/>
                </a:lnTo>
                <a:lnTo>
                  <a:pt x="370" y="149"/>
                </a:lnTo>
                <a:lnTo>
                  <a:pt x="373" y="147"/>
                </a:lnTo>
                <a:lnTo>
                  <a:pt x="379" y="153"/>
                </a:lnTo>
                <a:lnTo>
                  <a:pt x="386" y="157"/>
                </a:lnTo>
                <a:lnTo>
                  <a:pt x="390" y="162"/>
                </a:lnTo>
                <a:lnTo>
                  <a:pt x="393" y="166"/>
                </a:lnTo>
                <a:lnTo>
                  <a:pt x="393" y="166"/>
                </a:lnTo>
                <a:lnTo>
                  <a:pt x="397" y="160"/>
                </a:lnTo>
                <a:lnTo>
                  <a:pt x="393" y="158"/>
                </a:lnTo>
                <a:lnTo>
                  <a:pt x="393" y="153"/>
                </a:lnTo>
                <a:lnTo>
                  <a:pt x="391" y="148"/>
                </a:lnTo>
                <a:lnTo>
                  <a:pt x="384" y="149"/>
                </a:lnTo>
                <a:lnTo>
                  <a:pt x="379" y="143"/>
                </a:lnTo>
                <a:lnTo>
                  <a:pt x="374" y="138"/>
                </a:lnTo>
                <a:lnTo>
                  <a:pt x="373" y="133"/>
                </a:lnTo>
                <a:lnTo>
                  <a:pt x="378" y="133"/>
                </a:lnTo>
                <a:lnTo>
                  <a:pt x="382" y="133"/>
                </a:lnTo>
                <a:lnTo>
                  <a:pt x="390" y="131"/>
                </a:lnTo>
                <a:lnTo>
                  <a:pt x="392" y="130"/>
                </a:lnTo>
                <a:lnTo>
                  <a:pt x="393" y="129"/>
                </a:lnTo>
                <a:lnTo>
                  <a:pt x="395" y="128"/>
                </a:lnTo>
                <a:lnTo>
                  <a:pt x="396" y="126"/>
                </a:lnTo>
                <a:lnTo>
                  <a:pt x="396" y="125"/>
                </a:lnTo>
                <a:lnTo>
                  <a:pt x="393" y="125"/>
                </a:lnTo>
                <a:lnTo>
                  <a:pt x="390" y="124"/>
                </a:lnTo>
                <a:lnTo>
                  <a:pt x="384" y="126"/>
                </a:lnTo>
                <a:lnTo>
                  <a:pt x="383" y="126"/>
                </a:lnTo>
                <a:lnTo>
                  <a:pt x="378" y="126"/>
                </a:lnTo>
                <a:lnTo>
                  <a:pt x="378" y="123"/>
                </a:lnTo>
                <a:lnTo>
                  <a:pt x="392" y="117"/>
                </a:lnTo>
                <a:lnTo>
                  <a:pt x="391" y="116"/>
                </a:lnTo>
                <a:lnTo>
                  <a:pt x="388" y="116"/>
                </a:lnTo>
                <a:lnTo>
                  <a:pt x="386" y="114"/>
                </a:lnTo>
                <a:lnTo>
                  <a:pt x="381" y="115"/>
                </a:lnTo>
                <a:lnTo>
                  <a:pt x="379" y="116"/>
                </a:lnTo>
                <a:lnTo>
                  <a:pt x="378" y="116"/>
                </a:lnTo>
                <a:lnTo>
                  <a:pt x="367" y="124"/>
                </a:lnTo>
                <a:lnTo>
                  <a:pt x="363" y="121"/>
                </a:lnTo>
                <a:lnTo>
                  <a:pt x="365" y="117"/>
                </a:lnTo>
                <a:lnTo>
                  <a:pt x="365" y="114"/>
                </a:lnTo>
                <a:lnTo>
                  <a:pt x="359" y="115"/>
                </a:lnTo>
                <a:lnTo>
                  <a:pt x="356" y="112"/>
                </a:lnTo>
                <a:lnTo>
                  <a:pt x="354" y="110"/>
                </a:lnTo>
                <a:lnTo>
                  <a:pt x="351" y="107"/>
                </a:lnTo>
                <a:lnTo>
                  <a:pt x="350" y="106"/>
                </a:lnTo>
                <a:lnTo>
                  <a:pt x="350" y="101"/>
                </a:lnTo>
                <a:lnTo>
                  <a:pt x="351" y="98"/>
                </a:lnTo>
                <a:lnTo>
                  <a:pt x="350" y="98"/>
                </a:lnTo>
                <a:lnTo>
                  <a:pt x="346" y="92"/>
                </a:lnTo>
                <a:lnTo>
                  <a:pt x="345" y="85"/>
                </a:lnTo>
                <a:lnTo>
                  <a:pt x="351" y="87"/>
                </a:lnTo>
                <a:lnTo>
                  <a:pt x="359" y="93"/>
                </a:lnTo>
                <a:lnTo>
                  <a:pt x="359" y="88"/>
                </a:lnTo>
                <a:lnTo>
                  <a:pt x="358" y="83"/>
                </a:lnTo>
                <a:lnTo>
                  <a:pt x="364" y="83"/>
                </a:lnTo>
                <a:lnTo>
                  <a:pt x="365" y="82"/>
                </a:lnTo>
                <a:lnTo>
                  <a:pt x="368" y="84"/>
                </a:lnTo>
                <a:lnTo>
                  <a:pt x="370" y="85"/>
                </a:lnTo>
                <a:lnTo>
                  <a:pt x="378" y="87"/>
                </a:lnTo>
                <a:lnTo>
                  <a:pt x="383" y="87"/>
                </a:lnTo>
                <a:lnTo>
                  <a:pt x="386" y="89"/>
                </a:lnTo>
                <a:lnTo>
                  <a:pt x="393" y="96"/>
                </a:lnTo>
                <a:lnTo>
                  <a:pt x="396" y="93"/>
                </a:lnTo>
                <a:lnTo>
                  <a:pt x="393" y="87"/>
                </a:lnTo>
                <a:lnTo>
                  <a:pt x="393" y="84"/>
                </a:lnTo>
                <a:lnTo>
                  <a:pt x="392" y="83"/>
                </a:lnTo>
                <a:lnTo>
                  <a:pt x="398" y="80"/>
                </a:lnTo>
                <a:lnTo>
                  <a:pt x="413" y="79"/>
                </a:lnTo>
                <a:lnTo>
                  <a:pt x="416" y="79"/>
                </a:lnTo>
                <a:lnTo>
                  <a:pt x="418" y="80"/>
                </a:lnTo>
                <a:lnTo>
                  <a:pt x="419" y="83"/>
                </a:lnTo>
                <a:lnTo>
                  <a:pt x="421" y="87"/>
                </a:lnTo>
                <a:lnTo>
                  <a:pt x="419" y="93"/>
                </a:lnTo>
                <a:lnTo>
                  <a:pt x="430" y="97"/>
                </a:lnTo>
                <a:lnTo>
                  <a:pt x="437" y="93"/>
                </a:lnTo>
                <a:lnTo>
                  <a:pt x="438" y="97"/>
                </a:lnTo>
                <a:lnTo>
                  <a:pt x="438" y="101"/>
                </a:lnTo>
                <a:lnTo>
                  <a:pt x="436" y="103"/>
                </a:lnTo>
                <a:lnTo>
                  <a:pt x="436" y="108"/>
                </a:lnTo>
                <a:lnTo>
                  <a:pt x="448" y="106"/>
                </a:lnTo>
                <a:lnTo>
                  <a:pt x="450" y="121"/>
                </a:lnTo>
                <a:lnTo>
                  <a:pt x="455" y="125"/>
                </a:lnTo>
                <a:lnTo>
                  <a:pt x="453" y="129"/>
                </a:lnTo>
                <a:lnTo>
                  <a:pt x="456" y="130"/>
                </a:lnTo>
                <a:lnTo>
                  <a:pt x="450" y="134"/>
                </a:lnTo>
                <a:lnTo>
                  <a:pt x="450" y="146"/>
                </a:lnTo>
                <a:lnTo>
                  <a:pt x="455" y="149"/>
                </a:lnTo>
                <a:lnTo>
                  <a:pt x="465" y="148"/>
                </a:lnTo>
                <a:lnTo>
                  <a:pt x="470" y="154"/>
                </a:lnTo>
                <a:lnTo>
                  <a:pt x="467" y="161"/>
                </a:lnTo>
                <a:lnTo>
                  <a:pt x="471" y="165"/>
                </a:lnTo>
                <a:lnTo>
                  <a:pt x="470" y="177"/>
                </a:lnTo>
                <a:close/>
                <a:moveTo>
                  <a:pt x="341" y="60"/>
                </a:moveTo>
                <a:lnTo>
                  <a:pt x="344" y="66"/>
                </a:lnTo>
                <a:lnTo>
                  <a:pt x="353" y="61"/>
                </a:lnTo>
                <a:lnTo>
                  <a:pt x="358" y="70"/>
                </a:lnTo>
                <a:lnTo>
                  <a:pt x="361" y="75"/>
                </a:lnTo>
                <a:lnTo>
                  <a:pt x="349" y="78"/>
                </a:lnTo>
                <a:lnTo>
                  <a:pt x="341" y="80"/>
                </a:lnTo>
                <a:lnTo>
                  <a:pt x="337" y="79"/>
                </a:lnTo>
                <a:lnTo>
                  <a:pt x="332" y="78"/>
                </a:lnTo>
                <a:lnTo>
                  <a:pt x="326" y="77"/>
                </a:lnTo>
                <a:lnTo>
                  <a:pt x="324" y="75"/>
                </a:lnTo>
                <a:lnTo>
                  <a:pt x="321" y="68"/>
                </a:lnTo>
                <a:lnTo>
                  <a:pt x="338" y="61"/>
                </a:lnTo>
                <a:lnTo>
                  <a:pt x="341" y="60"/>
                </a:lnTo>
                <a:close/>
                <a:moveTo>
                  <a:pt x="391" y="74"/>
                </a:moveTo>
                <a:lnTo>
                  <a:pt x="373" y="80"/>
                </a:lnTo>
                <a:lnTo>
                  <a:pt x="364" y="75"/>
                </a:lnTo>
                <a:lnTo>
                  <a:pt x="364" y="73"/>
                </a:lnTo>
                <a:lnTo>
                  <a:pt x="364" y="70"/>
                </a:lnTo>
                <a:lnTo>
                  <a:pt x="360" y="62"/>
                </a:lnTo>
                <a:lnTo>
                  <a:pt x="363" y="54"/>
                </a:lnTo>
                <a:lnTo>
                  <a:pt x="381" y="54"/>
                </a:lnTo>
                <a:lnTo>
                  <a:pt x="382" y="56"/>
                </a:lnTo>
                <a:lnTo>
                  <a:pt x="384" y="65"/>
                </a:lnTo>
                <a:lnTo>
                  <a:pt x="390" y="66"/>
                </a:lnTo>
                <a:lnTo>
                  <a:pt x="391" y="66"/>
                </a:lnTo>
                <a:lnTo>
                  <a:pt x="391" y="74"/>
                </a:lnTo>
                <a:close/>
                <a:moveTo>
                  <a:pt x="406" y="37"/>
                </a:moveTo>
                <a:lnTo>
                  <a:pt x="395" y="39"/>
                </a:lnTo>
                <a:lnTo>
                  <a:pt x="388" y="36"/>
                </a:lnTo>
                <a:lnTo>
                  <a:pt x="384" y="34"/>
                </a:lnTo>
                <a:lnTo>
                  <a:pt x="387" y="29"/>
                </a:lnTo>
                <a:lnTo>
                  <a:pt x="390" y="27"/>
                </a:lnTo>
                <a:lnTo>
                  <a:pt x="391" y="24"/>
                </a:lnTo>
                <a:lnTo>
                  <a:pt x="396" y="24"/>
                </a:lnTo>
                <a:lnTo>
                  <a:pt x="402" y="24"/>
                </a:lnTo>
                <a:lnTo>
                  <a:pt x="406" y="37"/>
                </a:lnTo>
                <a:close/>
                <a:moveTo>
                  <a:pt x="425" y="71"/>
                </a:moveTo>
                <a:lnTo>
                  <a:pt x="398" y="73"/>
                </a:lnTo>
                <a:lnTo>
                  <a:pt x="397" y="70"/>
                </a:lnTo>
                <a:lnTo>
                  <a:pt x="396" y="66"/>
                </a:lnTo>
                <a:lnTo>
                  <a:pt x="395" y="61"/>
                </a:lnTo>
                <a:lnTo>
                  <a:pt x="390" y="51"/>
                </a:lnTo>
                <a:lnTo>
                  <a:pt x="395" y="48"/>
                </a:lnTo>
                <a:lnTo>
                  <a:pt x="400" y="47"/>
                </a:lnTo>
                <a:lnTo>
                  <a:pt x="410" y="43"/>
                </a:lnTo>
                <a:lnTo>
                  <a:pt x="427" y="37"/>
                </a:lnTo>
                <a:lnTo>
                  <a:pt x="424" y="36"/>
                </a:lnTo>
                <a:lnTo>
                  <a:pt x="424" y="36"/>
                </a:lnTo>
                <a:lnTo>
                  <a:pt x="414" y="36"/>
                </a:lnTo>
                <a:lnTo>
                  <a:pt x="410" y="25"/>
                </a:lnTo>
                <a:lnTo>
                  <a:pt x="410" y="20"/>
                </a:lnTo>
                <a:lnTo>
                  <a:pt x="410" y="19"/>
                </a:lnTo>
                <a:lnTo>
                  <a:pt x="419" y="19"/>
                </a:lnTo>
                <a:lnTo>
                  <a:pt x="421" y="18"/>
                </a:lnTo>
                <a:lnTo>
                  <a:pt x="424" y="29"/>
                </a:lnTo>
                <a:lnTo>
                  <a:pt x="424" y="32"/>
                </a:lnTo>
                <a:lnTo>
                  <a:pt x="425" y="33"/>
                </a:lnTo>
                <a:lnTo>
                  <a:pt x="430" y="33"/>
                </a:lnTo>
                <a:lnTo>
                  <a:pt x="433" y="37"/>
                </a:lnTo>
                <a:lnTo>
                  <a:pt x="433" y="38"/>
                </a:lnTo>
                <a:lnTo>
                  <a:pt x="429" y="51"/>
                </a:lnTo>
                <a:lnTo>
                  <a:pt x="428" y="52"/>
                </a:lnTo>
                <a:lnTo>
                  <a:pt x="424" y="59"/>
                </a:lnTo>
                <a:lnTo>
                  <a:pt x="427" y="70"/>
                </a:lnTo>
                <a:lnTo>
                  <a:pt x="425" y="71"/>
                </a:lnTo>
                <a:close/>
                <a:moveTo>
                  <a:pt x="356" y="27"/>
                </a:moveTo>
                <a:lnTo>
                  <a:pt x="345" y="36"/>
                </a:lnTo>
                <a:lnTo>
                  <a:pt x="332" y="33"/>
                </a:lnTo>
                <a:lnTo>
                  <a:pt x="327" y="25"/>
                </a:lnTo>
                <a:lnTo>
                  <a:pt x="312" y="19"/>
                </a:lnTo>
                <a:lnTo>
                  <a:pt x="310" y="19"/>
                </a:lnTo>
                <a:lnTo>
                  <a:pt x="315" y="8"/>
                </a:lnTo>
                <a:lnTo>
                  <a:pt x="323" y="5"/>
                </a:lnTo>
                <a:lnTo>
                  <a:pt x="350" y="0"/>
                </a:lnTo>
                <a:lnTo>
                  <a:pt x="356" y="2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2">
            <a:extLst>
              <a:ext uri="{FF2B5EF4-FFF2-40B4-BE49-F238E27FC236}">
                <a16:creationId xmlns:a16="http://schemas.microsoft.com/office/drawing/2014/main" id="{F92588FC-675A-1641-AD58-7F1353D6CDAF}"/>
              </a:ext>
            </a:extLst>
          </p:cNvPr>
          <p:cNvSpPr>
            <a:spLocks noEditPoints="1"/>
          </p:cNvSpPr>
          <p:nvPr/>
        </p:nvSpPr>
        <p:spPr bwMode="auto">
          <a:xfrm>
            <a:off x="8100806" y="3442936"/>
            <a:ext cx="682625" cy="852488"/>
          </a:xfrm>
          <a:custGeom>
            <a:avLst/>
            <a:gdLst>
              <a:gd name="T0" fmla="*/ 181 w 430"/>
              <a:gd name="T1" fmla="*/ 239 h 537"/>
              <a:gd name="T2" fmla="*/ 167 w 430"/>
              <a:gd name="T3" fmla="*/ 272 h 537"/>
              <a:gd name="T4" fmla="*/ 192 w 430"/>
              <a:gd name="T5" fmla="*/ 266 h 537"/>
              <a:gd name="T6" fmla="*/ 212 w 430"/>
              <a:gd name="T7" fmla="*/ 267 h 537"/>
              <a:gd name="T8" fmla="*/ 215 w 430"/>
              <a:gd name="T9" fmla="*/ 240 h 537"/>
              <a:gd name="T10" fmla="*/ 244 w 430"/>
              <a:gd name="T11" fmla="*/ 244 h 537"/>
              <a:gd name="T12" fmla="*/ 282 w 430"/>
              <a:gd name="T13" fmla="*/ 251 h 537"/>
              <a:gd name="T14" fmla="*/ 349 w 430"/>
              <a:gd name="T15" fmla="*/ 281 h 537"/>
              <a:gd name="T16" fmla="*/ 419 w 430"/>
              <a:gd name="T17" fmla="*/ 331 h 537"/>
              <a:gd name="T18" fmla="*/ 430 w 430"/>
              <a:gd name="T19" fmla="*/ 366 h 537"/>
              <a:gd name="T20" fmla="*/ 415 w 430"/>
              <a:gd name="T21" fmla="*/ 404 h 537"/>
              <a:gd name="T22" fmla="*/ 413 w 430"/>
              <a:gd name="T23" fmla="*/ 446 h 537"/>
              <a:gd name="T24" fmla="*/ 411 w 430"/>
              <a:gd name="T25" fmla="*/ 473 h 537"/>
              <a:gd name="T26" fmla="*/ 424 w 430"/>
              <a:gd name="T27" fmla="*/ 523 h 537"/>
              <a:gd name="T28" fmla="*/ 388 w 430"/>
              <a:gd name="T29" fmla="*/ 522 h 537"/>
              <a:gd name="T30" fmla="*/ 360 w 430"/>
              <a:gd name="T31" fmla="*/ 516 h 537"/>
              <a:gd name="T32" fmla="*/ 322 w 430"/>
              <a:gd name="T33" fmla="*/ 479 h 537"/>
              <a:gd name="T34" fmla="*/ 305 w 430"/>
              <a:gd name="T35" fmla="*/ 447 h 537"/>
              <a:gd name="T36" fmla="*/ 241 w 430"/>
              <a:gd name="T37" fmla="*/ 438 h 537"/>
              <a:gd name="T38" fmla="*/ 180 w 430"/>
              <a:gd name="T39" fmla="*/ 446 h 537"/>
              <a:gd name="T40" fmla="*/ 150 w 430"/>
              <a:gd name="T41" fmla="*/ 507 h 537"/>
              <a:gd name="T42" fmla="*/ 115 w 430"/>
              <a:gd name="T43" fmla="*/ 527 h 537"/>
              <a:gd name="T44" fmla="*/ 77 w 430"/>
              <a:gd name="T45" fmla="*/ 484 h 537"/>
              <a:gd name="T46" fmla="*/ 77 w 430"/>
              <a:gd name="T47" fmla="*/ 449 h 537"/>
              <a:gd name="T48" fmla="*/ 104 w 430"/>
              <a:gd name="T49" fmla="*/ 396 h 537"/>
              <a:gd name="T50" fmla="*/ 81 w 430"/>
              <a:gd name="T51" fmla="*/ 361 h 537"/>
              <a:gd name="T52" fmla="*/ 67 w 430"/>
              <a:gd name="T53" fmla="*/ 323 h 537"/>
              <a:gd name="T54" fmla="*/ 52 w 430"/>
              <a:gd name="T55" fmla="*/ 302 h 537"/>
              <a:gd name="T56" fmla="*/ 69 w 430"/>
              <a:gd name="T57" fmla="*/ 286 h 537"/>
              <a:gd name="T58" fmla="*/ 64 w 430"/>
              <a:gd name="T59" fmla="*/ 253 h 537"/>
              <a:gd name="T60" fmla="*/ 54 w 430"/>
              <a:gd name="T61" fmla="*/ 233 h 537"/>
              <a:gd name="T62" fmla="*/ 79 w 430"/>
              <a:gd name="T63" fmla="*/ 230 h 537"/>
              <a:gd name="T64" fmla="*/ 89 w 430"/>
              <a:gd name="T65" fmla="*/ 256 h 537"/>
              <a:gd name="T66" fmla="*/ 102 w 430"/>
              <a:gd name="T67" fmla="*/ 260 h 537"/>
              <a:gd name="T68" fmla="*/ 124 w 430"/>
              <a:gd name="T69" fmla="*/ 249 h 537"/>
              <a:gd name="T70" fmla="*/ 106 w 430"/>
              <a:gd name="T71" fmla="*/ 235 h 537"/>
              <a:gd name="T72" fmla="*/ 124 w 430"/>
              <a:gd name="T73" fmla="*/ 226 h 537"/>
              <a:gd name="T74" fmla="*/ 102 w 430"/>
              <a:gd name="T75" fmla="*/ 216 h 537"/>
              <a:gd name="T76" fmla="*/ 133 w 430"/>
              <a:gd name="T77" fmla="*/ 206 h 537"/>
              <a:gd name="T78" fmla="*/ 166 w 430"/>
              <a:gd name="T79" fmla="*/ 192 h 537"/>
              <a:gd name="T80" fmla="*/ 105 w 430"/>
              <a:gd name="T81" fmla="*/ 205 h 537"/>
              <a:gd name="T82" fmla="*/ 17 w 430"/>
              <a:gd name="T83" fmla="*/ 231 h 537"/>
              <a:gd name="T84" fmla="*/ 35 w 430"/>
              <a:gd name="T85" fmla="*/ 188 h 537"/>
              <a:gd name="T86" fmla="*/ 67 w 430"/>
              <a:gd name="T87" fmla="*/ 168 h 537"/>
              <a:gd name="T88" fmla="*/ 65 w 430"/>
              <a:gd name="T89" fmla="*/ 151 h 537"/>
              <a:gd name="T90" fmla="*/ 284 w 430"/>
              <a:gd name="T91" fmla="*/ 16 h 537"/>
              <a:gd name="T92" fmla="*/ 300 w 430"/>
              <a:gd name="T93" fmla="*/ 59 h 537"/>
              <a:gd name="T94" fmla="*/ 289 w 430"/>
              <a:gd name="T95" fmla="*/ 97 h 537"/>
              <a:gd name="T96" fmla="*/ 241 w 430"/>
              <a:gd name="T97" fmla="*/ 160 h 537"/>
              <a:gd name="T98" fmla="*/ 208 w 430"/>
              <a:gd name="T99" fmla="*/ 221 h 537"/>
              <a:gd name="T100" fmla="*/ 181 w 430"/>
              <a:gd name="T101" fmla="*/ 212 h 537"/>
              <a:gd name="T102" fmla="*/ 175 w 430"/>
              <a:gd name="T103" fmla="*/ 189 h 537"/>
              <a:gd name="T104" fmla="*/ 202 w 430"/>
              <a:gd name="T105" fmla="*/ 170 h 537"/>
              <a:gd name="T106" fmla="*/ 178 w 430"/>
              <a:gd name="T107" fmla="*/ 170 h 537"/>
              <a:gd name="T108" fmla="*/ 161 w 430"/>
              <a:gd name="T109" fmla="*/ 161 h 537"/>
              <a:gd name="T110" fmla="*/ 176 w 430"/>
              <a:gd name="T111" fmla="*/ 143 h 537"/>
              <a:gd name="T112" fmla="*/ 195 w 430"/>
              <a:gd name="T113" fmla="*/ 131 h 537"/>
              <a:gd name="T114" fmla="*/ 213 w 430"/>
              <a:gd name="T115" fmla="*/ 115 h 537"/>
              <a:gd name="T116" fmla="*/ 211 w 430"/>
              <a:gd name="T117" fmla="*/ 91 h 537"/>
              <a:gd name="T118" fmla="*/ 226 w 430"/>
              <a:gd name="T119" fmla="*/ 79 h 537"/>
              <a:gd name="T120" fmla="*/ 235 w 430"/>
              <a:gd name="T121" fmla="*/ 45 h 537"/>
              <a:gd name="T122" fmla="*/ 257 w 430"/>
              <a:gd name="T123" fmla="*/ 21 h 537"/>
              <a:gd name="T124" fmla="*/ 261 w 430"/>
              <a:gd name="T125" fmla="*/ 1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0" h="537">
                <a:moveTo>
                  <a:pt x="167" y="208"/>
                </a:moveTo>
                <a:lnTo>
                  <a:pt x="170" y="215"/>
                </a:lnTo>
                <a:lnTo>
                  <a:pt x="171" y="220"/>
                </a:lnTo>
                <a:lnTo>
                  <a:pt x="171" y="220"/>
                </a:lnTo>
                <a:lnTo>
                  <a:pt x="174" y="225"/>
                </a:lnTo>
                <a:lnTo>
                  <a:pt x="175" y="229"/>
                </a:lnTo>
                <a:lnTo>
                  <a:pt x="181" y="239"/>
                </a:lnTo>
                <a:lnTo>
                  <a:pt x="183" y="240"/>
                </a:lnTo>
                <a:lnTo>
                  <a:pt x="183" y="243"/>
                </a:lnTo>
                <a:lnTo>
                  <a:pt x="180" y="248"/>
                </a:lnTo>
                <a:lnTo>
                  <a:pt x="178" y="258"/>
                </a:lnTo>
                <a:lnTo>
                  <a:pt x="171" y="265"/>
                </a:lnTo>
                <a:lnTo>
                  <a:pt x="166" y="270"/>
                </a:lnTo>
                <a:lnTo>
                  <a:pt x="167" y="272"/>
                </a:lnTo>
                <a:lnTo>
                  <a:pt x="169" y="276"/>
                </a:lnTo>
                <a:lnTo>
                  <a:pt x="171" y="274"/>
                </a:lnTo>
                <a:lnTo>
                  <a:pt x="175" y="271"/>
                </a:lnTo>
                <a:lnTo>
                  <a:pt x="176" y="270"/>
                </a:lnTo>
                <a:lnTo>
                  <a:pt x="183" y="266"/>
                </a:lnTo>
                <a:lnTo>
                  <a:pt x="190" y="265"/>
                </a:lnTo>
                <a:lnTo>
                  <a:pt x="192" y="266"/>
                </a:lnTo>
                <a:lnTo>
                  <a:pt x="195" y="270"/>
                </a:lnTo>
                <a:lnTo>
                  <a:pt x="202" y="274"/>
                </a:lnTo>
                <a:lnTo>
                  <a:pt x="208" y="272"/>
                </a:lnTo>
                <a:lnTo>
                  <a:pt x="208" y="272"/>
                </a:lnTo>
                <a:lnTo>
                  <a:pt x="210" y="272"/>
                </a:lnTo>
                <a:lnTo>
                  <a:pt x="215" y="269"/>
                </a:lnTo>
                <a:lnTo>
                  <a:pt x="212" y="267"/>
                </a:lnTo>
                <a:lnTo>
                  <a:pt x="208" y="266"/>
                </a:lnTo>
                <a:lnTo>
                  <a:pt x="201" y="265"/>
                </a:lnTo>
                <a:lnTo>
                  <a:pt x="195" y="256"/>
                </a:lnTo>
                <a:lnTo>
                  <a:pt x="197" y="248"/>
                </a:lnTo>
                <a:lnTo>
                  <a:pt x="206" y="243"/>
                </a:lnTo>
                <a:lnTo>
                  <a:pt x="207" y="243"/>
                </a:lnTo>
                <a:lnTo>
                  <a:pt x="215" y="240"/>
                </a:lnTo>
                <a:lnTo>
                  <a:pt x="217" y="239"/>
                </a:lnTo>
                <a:lnTo>
                  <a:pt x="224" y="243"/>
                </a:lnTo>
                <a:lnTo>
                  <a:pt x="227" y="246"/>
                </a:lnTo>
                <a:lnTo>
                  <a:pt x="227" y="247"/>
                </a:lnTo>
                <a:lnTo>
                  <a:pt x="235" y="246"/>
                </a:lnTo>
                <a:lnTo>
                  <a:pt x="239" y="242"/>
                </a:lnTo>
                <a:lnTo>
                  <a:pt x="244" y="244"/>
                </a:lnTo>
                <a:lnTo>
                  <a:pt x="248" y="249"/>
                </a:lnTo>
                <a:lnTo>
                  <a:pt x="253" y="248"/>
                </a:lnTo>
                <a:lnTo>
                  <a:pt x="258" y="247"/>
                </a:lnTo>
                <a:lnTo>
                  <a:pt x="270" y="249"/>
                </a:lnTo>
                <a:lnTo>
                  <a:pt x="272" y="251"/>
                </a:lnTo>
                <a:lnTo>
                  <a:pt x="275" y="251"/>
                </a:lnTo>
                <a:lnTo>
                  <a:pt x="282" y="251"/>
                </a:lnTo>
                <a:lnTo>
                  <a:pt x="282" y="251"/>
                </a:lnTo>
                <a:lnTo>
                  <a:pt x="282" y="257"/>
                </a:lnTo>
                <a:lnTo>
                  <a:pt x="282" y="272"/>
                </a:lnTo>
                <a:lnTo>
                  <a:pt x="295" y="277"/>
                </a:lnTo>
                <a:lnTo>
                  <a:pt x="319" y="274"/>
                </a:lnTo>
                <a:lnTo>
                  <a:pt x="335" y="277"/>
                </a:lnTo>
                <a:lnTo>
                  <a:pt x="349" y="281"/>
                </a:lnTo>
                <a:lnTo>
                  <a:pt x="367" y="317"/>
                </a:lnTo>
                <a:lnTo>
                  <a:pt x="376" y="317"/>
                </a:lnTo>
                <a:lnTo>
                  <a:pt x="400" y="316"/>
                </a:lnTo>
                <a:lnTo>
                  <a:pt x="407" y="317"/>
                </a:lnTo>
                <a:lnTo>
                  <a:pt x="414" y="320"/>
                </a:lnTo>
                <a:lnTo>
                  <a:pt x="416" y="325"/>
                </a:lnTo>
                <a:lnTo>
                  <a:pt x="419" y="331"/>
                </a:lnTo>
                <a:lnTo>
                  <a:pt x="419" y="334"/>
                </a:lnTo>
                <a:lnTo>
                  <a:pt x="421" y="339"/>
                </a:lnTo>
                <a:lnTo>
                  <a:pt x="423" y="341"/>
                </a:lnTo>
                <a:lnTo>
                  <a:pt x="424" y="344"/>
                </a:lnTo>
                <a:lnTo>
                  <a:pt x="425" y="352"/>
                </a:lnTo>
                <a:lnTo>
                  <a:pt x="428" y="361"/>
                </a:lnTo>
                <a:lnTo>
                  <a:pt x="430" y="366"/>
                </a:lnTo>
                <a:lnTo>
                  <a:pt x="424" y="373"/>
                </a:lnTo>
                <a:lnTo>
                  <a:pt x="423" y="377"/>
                </a:lnTo>
                <a:lnTo>
                  <a:pt x="421" y="380"/>
                </a:lnTo>
                <a:lnTo>
                  <a:pt x="416" y="386"/>
                </a:lnTo>
                <a:lnTo>
                  <a:pt x="414" y="390"/>
                </a:lnTo>
                <a:lnTo>
                  <a:pt x="415" y="400"/>
                </a:lnTo>
                <a:lnTo>
                  <a:pt x="415" y="404"/>
                </a:lnTo>
                <a:lnTo>
                  <a:pt x="416" y="407"/>
                </a:lnTo>
                <a:lnTo>
                  <a:pt x="418" y="415"/>
                </a:lnTo>
                <a:lnTo>
                  <a:pt x="419" y="428"/>
                </a:lnTo>
                <a:lnTo>
                  <a:pt x="416" y="436"/>
                </a:lnTo>
                <a:lnTo>
                  <a:pt x="415" y="437"/>
                </a:lnTo>
                <a:lnTo>
                  <a:pt x="414" y="444"/>
                </a:lnTo>
                <a:lnTo>
                  <a:pt x="413" y="446"/>
                </a:lnTo>
                <a:lnTo>
                  <a:pt x="411" y="451"/>
                </a:lnTo>
                <a:lnTo>
                  <a:pt x="410" y="454"/>
                </a:lnTo>
                <a:lnTo>
                  <a:pt x="410" y="455"/>
                </a:lnTo>
                <a:lnTo>
                  <a:pt x="409" y="458"/>
                </a:lnTo>
                <a:lnTo>
                  <a:pt x="407" y="461"/>
                </a:lnTo>
                <a:lnTo>
                  <a:pt x="409" y="465"/>
                </a:lnTo>
                <a:lnTo>
                  <a:pt x="411" y="473"/>
                </a:lnTo>
                <a:lnTo>
                  <a:pt x="413" y="479"/>
                </a:lnTo>
                <a:lnTo>
                  <a:pt x="416" y="492"/>
                </a:lnTo>
                <a:lnTo>
                  <a:pt x="419" y="500"/>
                </a:lnTo>
                <a:lnTo>
                  <a:pt x="421" y="506"/>
                </a:lnTo>
                <a:lnTo>
                  <a:pt x="423" y="515"/>
                </a:lnTo>
                <a:lnTo>
                  <a:pt x="424" y="520"/>
                </a:lnTo>
                <a:lnTo>
                  <a:pt x="424" y="523"/>
                </a:lnTo>
                <a:lnTo>
                  <a:pt x="427" y="528"/>
                </a:lnTo>
                <a:lnTo>
                  <a:pt x="427" y="532"/>
                </a:lnTo>
                <a:lnTo>
                  <a:pt x="414" y="537"/>
                </a:lnTo>
                <a:lnTo>
                  <a:pt x="404" y="527"/>
                </a:lnTo>
                <a:lnTo>
                  <a:pt x="396" y="525"/>
                </a:lnTo>
                <a:lnTo>
                  <a:pt x="395" y="524"/>
                </a:lnTo>
                <a:lnTo>
                  <a:pt x="388" y="522"/>
                </a:lnTo>
                <a:lnTo>
                  <a:pt x="381" y="519"/>
                </a:lnTo>
                <a:lnTo>
                  <a:pt x="372" y="516"/>
                </a:lnTo>
                <a:lnTo>
                  <a:pt x="367" y="524"/>
                </a:lnTo>
                <a:lnTo>
                  <a:pt x="365" y="525"/>
                </a:lnTo>
                <a:lnTo>
                  <a:pt x="363" y="524"/>
                </a:lnTo>
                <a:lnTo>
                  <a:pt x="361" y="516"/>
                </a:lnTo>
                <a:lnTo>
                  <a:pt x="360" y="516"/>
                </a:lnTo>
                <a:lnTo>
                  <a:pt x="354" y="518"/>
                </a:lnTo>
                <a:lnTo>
                  <a:pt x="347" y="519"/>
                </a:lnTo>
                <a:lnTo>
                  <a:pt x="340" y="500"/>
                </a:lnTo>
                <a:lnTo>
                  <a:pt x="335" y="495"/>
                </a:lnTo>
                <a:lnTo>
                  <a:pt x="324" y="482"/>
                </a:lnTo>
                <a:lnTo>
                  <a:pt x="324" y="481"/>
                </a:lnTo>
                <a:lnTo>
                  <a:pt x="322" y="479"/>
                </a:lnTo>
                <a:lnTo>
                  <a:pt x="318" y="478"/>
                </a:lnTo>
                <a:lnTo>
                  <a:pt x="316" y="476"/>
                </a:lnTo>
                <a:lnTo>
                  <a:pt x="314" y="467"/>
                </a:lnTo>
                <a:lnTo>
                  <a:pt x="309" y="465"/>
                </a:lnTo>
                <a:lnTo>
                  <a:pt x="309" y="463"/>
                </a:lnTo>
                <a:lnTo>
                  <a:pt x="307" y="451"/>
                </a:lnTo>
                <a:lnTo>
                  <a:pt x="305" y="447"/>
                </a:lnTo>
                <a:lnTo>
                  <a:pt x="301" y="444"/>
                </a:lnTo>
                <a:lnTo>
                  <a:pt x="300" y="442"/>
                </a:lnTo>
                <a:lnTo>
                  <a:pt x="280" y="433"/>
                </a:lnTo>
                <a:lnTo>
                  <a:pt x="266" y="436"/>
                </a:lnTo>
                <a:lnTo>
                  <a:pt x="258" y="445"/>
                </a:lnTo>
                <a:lnTo>
                  <a:pt x="250" y="436"/>
                </a:lnTo>
                <a:lnTo>
                  <a:pt x="241" y="438"/>
                </a:lnTo>
                <a:lnTo>
                  <a:pt x="211" y="430"/>
                </a:lnTo>
                <a:lnTo>
                  <a:pt x="203" y="430"/>
                </a:lnTo>
                <a:lnTo>
                  <a:pt x="192" y="430"/>
                </a:lnTo>
                <a:lnTo>
                  <a:pt x="190" y="430"/>
                </a:lnTo>
                <a:lnTo>
                  <a:pt x="190" y="431"/>
                </a:lnTo>
                <a:lnTo>
                  <a:pt x="188" y="435"/>
                </a:lnTo>
                <a:lnTo>
                  <a:pt x="180" y="446"/>
                </a:lnTo>
                <a:lnTo>
                  <a:pt x="178" y="454"/>
                </a:lnTo>
                <a:lnTo>
                  <a:pt x="174" y="460"/>
                </a:lnTo>
                <a:lnTo>
                  <a:pt x="180" y="493"/>
                </a:lnTo>
                <a:lnTo>
                  <a:pt x="164" y="499"/>
                </a:lnTo>
                <a:lnTo>
                  <a:pt x="161" y="510"/>
                </a:lnTo>
                <a:lnTo>
                  <a:pt x="156" y="513"/>
                </a:lnTo>
                <a:lnTo>
                  <a:pt x="150" y="507"/>
                </a:lnTo>
                <a:lnTo>
                  <a:pt x="147" y="511"/>
                </a:lnTo>
                <a:lnTo>
                  <a:pt x="151" y="515"/>
                </a:lnTo>
                <a:lnTo>
                  <a:pt x="143" y="525"/>
                </a:lnTo>
                <a:lnTo>
                  <a:pt x="120" y="530"/>
                </a:lnTo>
                <a:lnTo>
                  <a:pt x="119" y="529"/>
                </a:lnTo>
                <a:lnTo>
                  <a:pt x="116" y="527"/>
                </a:lnTo>
                <a:lnTo>
                  <a:pt x="115" y="527"/>
                </a:lnTo>
                <a:lnTo>
                  <a:pt x="107" y="522"/>
                </a:lnTo>
                <a:lnTo>
                  <a:pt x="102" y="519"/>
                </a:lnTo>
                <a:lnTo>
                  <a:pt x="100" y="518"/>
                </a:lnTo>
                <a:lnTo>
                  <a:pt x="78" y="506"/>
                </a:lnTo>
                <a:lnTo>
                  <a:pt x="77" y="505"/>
                </a:lnTo>
                <a:lnTo>
                  <a:pt x="60" y="496"/>
                </a:lnTo>
                <a:lnTo>
                  <a:pt x="77" y="484"/>
                </a:lnTo>
                <a:lnTo>
                  <a:pt x="79" y="470"/>
                </a:lnTo>
                <a:lnTo>
                  <a:pt x="79" y="468"/>
                </a:lnTo>
                <a:lnTo>
                  <a:pt x="81" y="463"/>
                </a:lnTo>
                <a:lnTo>
                  <a:pt x="86" y="454"/>
                </a:lnTo>
                <a:lnTo>
                  <a:pt x="84" y="449"/>
                </a:lnTo>
                <a:lnTo>
                  <a:pt x="82" y="449"/>
                </a:lnTo>
                <a:lnTo>
                  <a:pt x="77" y="449"/>
                </a:lnTo>
                <a:lnTo>
                  <a:pt x="75" y="449"/>
                </a:lnTo>
                <a:lnTo>
                  <a:pt x="74" y="446"/>
                </a:lnTo>
                <a:lnTo>
                  <a:pt x="52" y="412"/>
                </a:lnTo>
                <a:lnTo>
                  <a:pt x="72" y="401"/>
                </a:lnTo>
                <a:lnTo>
                  <a:pt x="77" y="403"/>
                </a:lnTo>
                <a:lnTo>
                  <a:pt x="79" y="404"/>
                </a:lnTo>
                <a:lnTo>
                  <a:pt x="104" y="396"/>
                </a:lnTo>
                <a:lnTo>
                  <a:pt x="101" y="392"/>
                </a:lnTo>
                <a:lnTo>
                  <a:pt x="102" y="380"/>
                </a:lnTo>
                <a:lnTo>
                  <a:pt x="98" y="376"/>
                </a:lnTo>
                <a:lnTo>
                  <a:pt x="101" y="369"/>
                </a:lnTo>
                <a:lnTo>
                  <a:pt x="96" y="363"/>
                </a:lnTo>
                <a:lnTo>
                  <a:pt x="86" y="364"/>
                </a:lnTo>
                <a:lnTo>
                  <a:pt x="81" y="361"/>
                </a:lnTo>
                <a:lnTo>
                  <a:pt x="81" y="349"/>
                </a:lnTo>
                <a:lnTo>
                  <a:pt x="87" y="345"/>
                </a:lnTo>
                <a:lnTo>
                  <a:pt x="84" y="344"/>
                </a:lnTo>
                <a:lnTo>
                  <a:pt x="86" y="340"/>
                </a:lnTo>
                <a:lnTo>
                  <a:pt x="81" y="336"/>
                </a:lnTo>
                <a:lnTo>
                  <a:pt x="79" y="321"/>
                </a:lnTo>
                <a:lnTo>
                  <a:pt x="67" y="323"/>
                </a:lnTo>
                <a:lnTo>
                  <a:pt x="67" y="318"/>
                </a:lnTo>
                <a:lnTo>
                  <a:pt x="69" y="316"/>
                </a:lnTo>
                <a:lnTo>
                  <a:pt x="69" y="312"/>
                </a:lnTo>
                <a:lnTo>
                  <a:pt x="68" y="308"/>
                </a:lnTo>
                <a:lnTo>
                  <a:pt x="61" y="312"/>
                </a:lnTo>
                <a:lnTo>
                  <a:pt x="50" y="308"/>
                </a:lnTo>
                <a:lnTo>
                  <a:pt x="52" y="302"/>
                </a:lnTo>
                <a:lnTo>
                  <a:pt x="50" y="298"/>
                </a:lnTo>
                <a:lnTo>
                  <a:pt x="49" y="295"/>
                </a:lnTo>
                <a:lnTo>
                  <a:pt x="47" y="294"/>
                </a:lnTo>
                <a:lnTo>
                  <a:pt x="55" y="293"/>
                </a:lnTo>
                <a:lnTo>
                  <a:pt x="68" y="290"/>
                </a:lnTo>
                <a:lnTo>
                  <a:pt x="70" y="288"/>
                </a:lnTo>
                <a:lnTo>
                  <a:pt x="69" y="286"/>
                </a:lnTo>
                <a:lnTo>
                  <a:pt x="65" y="285"/>
                </a:lnTo>
                <a:lnTo>
                  <a:pt x="56" y="286"/>
                </a:lnTo>
                <a:lnTo>
                  <a:pt x="58" y="285"/>
                </a:lnTo>
                <a:lnTo>
                  <a:pt x="55" y="274"/>
                </a:lnTo>
                <a:lnTo>
                  <a:pt x="59" y="267"/>
                </a:lnTo>
                <a:lnTo>
                  <a:pt x="60" y="266"/>
                </a:lnTo>
                <a:lnTo>
                  <a:pt x="64" y="253"/>
                </a:lnTo>
                <a:lnTo>
                  <a:pt x="64" y="252"/>
                </a:lnTo>
                <a:lnTo>
                  <a:pt x="61" y="248"/>
                </a:lnTo>
                <a:lnTo>
                  <a:pt x="56" y="248"/>
                </a:lnTo>
                <a:lnTo>
                  <a:pt x="55" y="247"/>
                </a:lnTo>
                <a:lnTo>
                  <a:pt x="55" y="244"/>
                </a:lnTo>
                <a:lnTo>
                  <a:pt x="52" y="233"/>
                </a:lnTo>
                <a:lnTo>
                  <a:pt x="54" y="233"/>
                </a:lnTo>
                <a:lnTo>
                  <a:pt x="63" y="239"/>
                </a:lnTo>
                <a:lnTo>
                  <a:pt x="64" y="239"/>
                </a:lnTo>
                <a:lnTo>
                  <a:pt x="69" y="242"/>
                </a:lnTo>
                <a:lnTo>
                  <a:pt x="73" y="238"/>
                </a:lnTo>
                <a:lnTo>
                  <a:pt x="77" y="239"/>
                </a:lnTo>
                <a:lnTo>
                  <a:pt x="81" y="239"/>
                </a:lnTo>
                <a:lnTo>
                  <a:pt x="79" y="230"/>
                </a:lnTo>
                <a:lnTo>
                  <a:pt x="82" y="230"/>
                </a:lnTo>
                <a:lnTo>
                  <a:pt x="86" y="231"/>
                </a:lnTo>
                <a:lnTo>
                  <a:pt x="86" y="231"/>
                </a:lnTo>
                <a:lnTo>
                  <a:pt x="91" y="239"/>
                </a:lnTo>
                <a:lnTo>
                  <a:pt x="91" y="240"/>
                </a:lnTo>
                <a:lnTo>
                  <a:pt x="92" y="248"/>
                </a:lnTo>
                <a:lnTo>
                  <a:pt x="89" y="256"/>
                </a:lnTo>
                <a:lnTo>
                  <a:pt x="88" y="257"/>
                </a:lnTo>
                <a:lnTo>
                  <a:pt x="87" y="261"/>
                </a:lnTo>
                <a:lnTo>
                  <a:pt x="86" y="267"/>
                </a:lnTo>
                <a:lnTo>
                  <a:pt x="86" y="274"/>
                </a:lnTo>
                <a:lnTo>
                  <a:pt x="92" y="266"/>
                </a:lnTo>
                <a:lnTo>
                  <a:pt x="101" y="260"/>
                </a:lnTo>
                <a:lnTo>
                  <a:pt x="102" y="260"/>
                </a:lnTo>
                <a:lnTo>
                  <a:pt x="112" y="257"/>
                </a:lnTo>
                <a:lnTo>
                  <a:pt x="123" y="253"/>
                </a:lnTo>
                <a:lnTo>
                  <a:pt x="129" y="252"/>
                </a:lnTo>
                <a:lnTo>
                  <a:pt x="133" y="249"/>
                </a:lnTo>
                <a:lnTo>
                  <a:pt x="134" y="248"/>
                </a:lnTo>
                <a:lnTo>
                  <a:pt x="128" y="249"/>
                </a:lnTo>
                <a:lnTo>
                  <a:pt x="124" y="249"/>
                </a:lnTo>
                <a:lnTo>
                  <a:pt x="115" y="251"/>
                </a:lnTo>
                <a:lnTo>
                  <a:pt x="106" y="251"/>
                </a:lnTo>
                <a:lnTo>
                  <a:pt x="101" y="248"/>
                </a:lnTo>
                <a:lnTo>
                  <a:pt x="100" y="246"/>
                </a:lnTo>
                <a:lnTo>
                  <a:pt x="98" y="240"/>
                </a:lnTo>
                <a:lnTo>
                  <a:pt x="104" y="237"/>
                </a:lnTo>
                <a:lnTo>
                  <a:pt x="106" y="235"/>
                </a:lnTo>
                <a:lnTo>
                  <a:pt x="112" y="235"/>
                </a:lnTo>
                <a:lnTo>
                  <a:pt x="116" y="235"/>
                </a:lnTo>
                <a:lnTo>
                  <a:pt x="125" y="234"/>
                </a:lnTo>
                <a:lnTo>
                  <a:pt x="130" y="233"/>
                </a:lnTo>
                <a:lnTo>
                  <a:pt x="135" y="230"/>
                </a:lnTo>
                <a:lnTo>
                  <a:pt x="134" y="226"/>
                </a:lnTo>
                <a:lnTo>
                  <a:pt x="124" y="226"/>
                </a:lnTo>
                <a:lnTo>
                  <a:pt x="114" y="224"/>
                </a:lnTo>
                <a:lnTo>
                  <a:pt x="111" y="229"/>
                </a:lnTo>
                <a:lnTo>
                  <a:pt x="104" y="230"/>
                </a:lnTo>
                <a:lnTo>
                  <a:pt x="101" y="230"/>
                </a:lnTo>
                <a:lnTo>
                  <a:pt x="97" y="225"/>
                </a:lnTo>
                <a:lnTo>
                  <a:pt x="96" y="220"/>
                </a:lnTo>
                <a:lnTo>
                  <a:pt x="102" y="216"/>
                </a:lnTo>
                <a:lnTo>
                  <a:pt x="105" y="217"/>
                </a:lnTo>
                <a:lnTo>
                  <a:pt x="107" y="219"/>
                </a:lnTo>
                <a:lnTo>
                  <a:pt x="112" y="215"/>
                </a:lnTo>
                <a:lnTo>
                  <a:pt x="116" y="212"/>
                </a:lnTo>
                <a:lnTo>
                  <a:pt x="123" y="206"/>
                </a:lnTo>
                <a:lnTo>
                  <a:pt x="127" y="214"/>
                </a:lnTo>
                <a:lnTo>
                  <a:pt x="133" y="206"/>
                </a:lnTo>
                <a:lnTo>
                  <a:pt x="142" y="205"/>
                </a:lnTo>
                <a:lnTo>
                  <a:pt x="144" y="205"/>
                </a:lnTo>
                <a:lnTo>
                  <a:pt x="142" y="198"/>
                </a:lnTo>
                <a:lnTo>
                  <a:pt x="147" y="192"/>
                </a:lnTo>
                <a:lnTo>
                  <a:pt x="156" y="191"/>
                </a:lnTo>
                <a:lnTo>
                  <a:pt x="162" y="188"/>
                </a:lnTo>
                <a:lnTo>
                  <a:pt x="166" y="192"/>
                </a:lnTo>
                <a:lnTo>
                  <a:pt x="166" y="197"/>
                </a:lnTo>
                <a:lnTo>
                  <a:pt x="166" y="200"/>
                </a:lnTo>
                <a:lnTo>
                  <a:pt x="167" y="208"/>
                </a:lnTo>
                <a:close/>
                <a:moveTo>
                  <a:pt x="79" y="183"/>
                </a:moveTo>
                <a:lnTo>
                  <a:pt x="83" y="191"/>
                </a:lnTo>
                <a:lnTo>
                  <a:pt x="98" y="197"/>
                </a:lnTo>
                <a:lnTo>
                  <a:pt x="105" y="205"/>
                </a:lnTo>
                <a:lnTo>
                  <a:pt x="89" y="211"/>
                </a:lnTo>
                <a:lnTo>
                  <a:pt x="77" y="219"/>
                </a:lnTo>
                <a:lnTo>
                  <a:pt x="65" y="221"/>
                </a:lnTo>
                <a:lnTo>
                  <a:pt x="46" y="220"/>
                </a:lnTo>
                <a:lnTo>
                  <a:pt x="44" y="221"/>
                </a:lnTo>
                <a:lnTo>
                  <a:pt x="18" y="231"/>
                </a:lnTo>
                <a:lnTo>
                  <a:pt x="17" y="231"/>
                </a:lnTo>
                <a:lnTo>
                  <a:pt x="0" y="216"/>
                </a:lnTo>
                <a:lnTo>
                  <a:pt x="21" y="198"/>
                </a:lnTo>
                <a:lnTo>
                  <a:pt x="31" y="201"/>
                </a:lnTo>
                <a:lnTo>
                  <a:pt x="38" y="200"/>
                </a:lnTo>
                <a:lnTo>
                  <a:pt x="46" y="198"/>
                </a:lnTo>
                <a:lnTo>
                  <a:pt x="44" y="196"/>
                </a:lnTo>
                <a:lnTo>
                  <a:pt x="35" y="188"/>
                </a:lnTo>
                <a:lnTo>
                  <a:pt x="63" y="184"/>
                </a:lnTo>
                <a:lnTo>
                  <a:pt x="64" y="189"/>
                </a:lnTo>
                <a:lnTo>
                  <a:pt x="70" y="189"/>
                </a:lnTo>
                <a:lnTo>
                  <a:pt x="73" y="180"/>
                </a:lnTo>
                <a:lnTo>
                  <a:pt x="77" y="182"/>
                </a:lnTo>
                <a:lnTo>
                  <a:pt x="79" y="183"/>
                </a:lnTo>
                <a:close/>
                <a:moveTo>
                  <a:pt x="67" y="168"/>
                </a:moveTo>
                <a:lnTo>
                  <a:pt x="33" y="171"/>
                </a:lnTo>
                <a:lnTo>
                  <a:pt x="9" y="169"/>
                </a:lnTo>
                <a:lnTo>
                  <a:pt x="9" y="162"/>
                </a:lnTo>
                <a:lnTo>
                  <a:pt x="40" y="159"/>
                </a:lnTo>
                <a:lnTo>
                  <a:pt x="64" y="142"/>
                </a:lnTo>
                <a:lnTo>
                  <a:pt x="68" y="145"/>
                </a:lnTo>
                <a:lnTo>
                  <a:pt x="65" y="151"/>
                </a:lnTo>
                <a:lnTo>
                  <a:pt x="68" y="155"/>
                </a:lnTo>
                <a:lnTo>
                  <a:pt x="67" y="168"/>
                </a:lnTo>
                <a:close/>
                <a:moveTo>
                  <a:pt x="266" y="4"/>
                </a:moveTo>
                <a:lnTo>
                  <a:pt x="275" y="14"/>
                </a:lnTo>
                <a:lnTo>
                  <a:pt x="282" y="13"/>
                </a:lnTo>
                <a:lnTo>
                  <a:pt x="282" y="16"/>
                </a:lnTo>
                <a:lnTo>
                  <a:pt x="284" y="16"/>
                </a:lnTo>
                <a:lnTo>
                  <a:pt x="282" y="23"/>
                </a:lnTo>
                <a:lnTo>
                  <a:pt x="284" y="26"/>
                </a:lnTo>
                <a:lnTo>
                  <a:pt x="286" y="31"/>
                </a:lnTo>
                <a:lnTo>
                  <a:pt x="305" y="40"/>
                </a:lnTo>
                <a:lnTo>
                  <a:pt x="304" y="45"/>
                </a:lnTo>
                <a:lnTo>
                  <a:pt x="300" y="54"/>
                </a:lnTo>
                <a:lnTo>
                  <a:pt x="300" y="59"/>
                </a:lnTo>
                <a:lnTo>
                  <a:pt x="284" y="65"/>
                </a:lnTo>
                <a:lnTo>
                  <a:pt x="287" y="81"/>
                </a:lnTo>
                <a:lnTo>
                  <a:pt x="296" y="82"/>
                </a:lnTo>
                <a:lnTo>
                  <a:pt x="298" y="86"/>
                </a:lnTo>
                <a:lnTo>
                  <a:pt x="293" y="87"/>
                </a:lnTo>
                <a:lnTo>
                  <a:pt x="290" y="96"/>
                </a:lnTo>
                <a:lnTo>
                  <a:pt x="289" y="97"/>
                </a:lnTo>
                <a:lnTo>
                  <a:pt x="284" y="101"/>
                </a:lnTo>
                <a:lnTo>
                  <a:pt x="284" y="113"/>
                </a:lnTo>
                <a:lnTo>
                  <a:pt x="276" y="124"/>
                </a:lnTo>
                <a:lnTo>
                  <a:pt x="266" y="131"/>
                </a:lnTo>
                <a:lnTo>
                  <a:pt x="245" y="162"/>
                </a:lnTo>
                <a:lnTo>
                  <a:pt x="243" y="159"/>
                </a:lnTo>
                <a:lnTo>
                  <a:pt x="241" y="160"/>
                </a:lnTo>
                <a:lnTo>
                  <a:pt x="243" y="166"/>
                </a:lnTo>
                <a:lnTo>
                  <a:pt x="243" y="171"/>
                </a:lnTo>
                <a:lnTo>
                  <a:pt x="221" y="188"/>
                </a:lnTo>
                <a:lnTo>
                  <a:pt x="216" y="196"/>
                </a:lnTo>
                <a:lnTo>
                  <a:pt x="207" y="208"/>
                </a:lnTo>
                <a:lnTo>
                  <a:pt x="208" y="220"/>
                </a:lnTo>
                <a:lnTo>
                  <a:pt x="208" y="221"/>
                </a:lnTo>
                <a:lnTo>
                  <a:pt x="199" y="226"/>
                </a:lnTo>
                <a:lnTo>
                  <a:pt x="198" y="225"/>
                </a:lnTo>
                <a:lnTo>
                  <a:pt x="189" y="225"/>
                </a:lnTo>
                <a:lnTo>
                  <a:pt x="185" y="223"/>
                </a:lnTo>
                <a:lnTo>
                  <a:pt x="183" y="220"/>
                </a:lnTo>
                <a:lnTo>
                  <a:pt x="183" y="214"/>
                </a:lnTo>
                <a:lnTo>
                  <a:pt x="181" y="212"/>
                </a:lnTo>
                <a:lnTo>
                  <a:pt x="181" y="207"/>
                </a:lnTo>
                <a:lnTo>
                  <a:pt x="184" y="203"/>
                </a:lnTo>
                <a:lnTo>
                  <a:pt x="184" y="201"/>
                </a:lnTo>
                <a:lnTo>
                  <a:pt x="178" y="201"/>
                </a:lnTo>
                <a:lnTo>
                  <a:pt x="175" y="194"/>
                </a:lnTo>
                <a:lnTo>
                  <a:pt x="174" y="191"/>
                </a:lnTo>
                <a:lnTo>
                  <a:pt x="175" y="189"/>
                </a:lnTo>
                <a:lnTo>
                  <a:pt x="178" y="189"/>
                </a:lnTo>
                <a:lnTo>
                  <a:pt x="176" y="185"/>
                </a:lnTo>
                <a:lnTo>
                  <a:pt x="175" y="183"/>
                </a:lnTo>
                <a:lnTo>
                  <a:pt x="179" y="177"/>
                </a:lnTo>
                <a:lnTo>
                  <a:pt x="192" y="174"/>
                </a:lnTo>
                <a:lnTo>
                  <a:pt x="193" y="174"/>
                </a:lnTo>
                <a:lnTo>
                  <a:pt x="202" y="170"/>
                </a:lnTo>
                <a:lnTo>
                  <a:pt x="201" y="166"/>
                </a:lnTo>
                <a:lnTo>
                  <a:pt x="203" y="161"/>
                </a:lnTo>
                <a:lnTo>
                  <a:pt x="207" y="160"/>
                </a:lnTo>
                <a:lnTo>
                  <a:pt x="208" y="159"/>
                </a:lnTo>
                <a:lnTo>
                  <a:pt x="197" y="160"/>
                </a:lnTo>
                <a:lnTo>
                  <a:pt x="187" y="165"/>
                </a:lnTo>
                <a:lnTo>
                  <a:pt x="178" y="170"/>
                </a:lnTo>
                <a:lnTo>
                  <a:pt x="174" y="171"/>
                </a:lnTo>
                <a:lnTo>
                  <a:pt x="166" y="174"/>
                </a:lnTo>
                <a:lnTo>
                  <a:pt x="160" y="174"/>
                </a:lnTo>
                <a:lnTo>
                  <a:pt x="155" y="180"/>
                </a:lnTo>
                <a:lnTo>
                  <a:pt x="146" y="183"/>
                </a:lnTo>
                <a:lnTo>
                  <a:pt x="147" y="165"/>
                </a:lnTo>
                <a:lnTo>
                  <a:pt x="161" y="161"/>
                </a:lnTo>
                <a:lnTo>
                  <a:pt x="170" y="159"/>
                </a:lnTo>
                <a:lnTo>
                  <a:pt x="166" y="157"/>
                </a:lnTo>
                <a:lnTo>
                  <a:pt x="148" y="157"/>
                </a:lnTo>
                <a:lnTo>
                  <a:pt x="156" y="146"/>
                </a:lnTo>
                <a:lnTo>
                  <a:pt x="167" y="145"/>
                </a:lnTo>
                <a:lnTo>
                  <a:pt x="174" y="143"/>
                </a:lnTo>
                <a:lnTo>
                  <a:pt x="176" y="143"/>
                </a:lnTo>
                <a:lnTo>
                  <a:pt x="183" y="139"/>
                </a:lnTo>
                <a:lnTo>
                  <a:pt x="184" y="136"/>
                </a:lnTo>
                <a:lnTo>
                  <a:pt x="181" y="132"/>
                </a:lnTo>
                <a:lnTo>
                  <a:pt x="181" y="128"/>
                </a:lnTo>
                <a:lnTo>
                  <a:pt x="189" y="128"/>
                </a:lnTo>
                <a:lnTo>
                  <a:pt x="194" y="131"/>
                </a:lnTo>
                <a:lnTo>
                  <a:pt x="195" y="131"/>
                </a:lnTo>
                <a:lnTo>
                  <a:pt x="204" y="128"/>
                </a:lnTo>
                <a:lnTo>
                  <a:pt x="216" y="120"/>
                </a:lnTo>
                <a:lnTo>
                  <a:pt x="221" y="127"/>
                </a:lnTo>
                <a:lnTo>
                  <a:pt x="226" y="127"/>
                </a:lnTo>
                <a:lnTo>
                  <a:pt x="222" y="116"/>
                </a:lnTo>
                <a:lnTo>
                  <a:pt x="221" y="114"/>
                </a:lnTo>
                <a:lnTo>
                  <a:pt x="213" y="115"/>
                </a:lnTo>
                <a:lnTo>
                  <a:pt x="212" y="106"/>
                </a:lnTo>
                <a:lnTo>
                  <a:pt x="202" y="110"/>
                </a:lnTo>
                <a:lnTo>
                  <a:pt x="197" y="111"/>
                </a:lnTo>
                <a:lnTo>
                  <a:pt x="202" y="101"/>
                </a:lnTo>
                <a:lnTo>
                  <a:pt x="208" y="95"/>
                </a:lnTo>
                <a:lnTo>
                  <a:pt x="210" y="92"/>
                </a:lnTo>
                <a:lnTo>
                  <a:pt x="211" y="91"/>
                </a:lnTo>
                <a:lnTo>
                  <a:pt x="211" y="90"/>
                </a:lnTo>
                <a:lnTo>
                  <a:pt x="208" y="85"/>
                </a:lnTo>
                <a:lnTo>
                  <a:pt x="207" y="76"/>
                </a:lnTo>
                <a:lnTo>
                  <a:pt x="212" y="78"/>
                </a:lnTo>
                <a:lnTo>
                  <a:pt x="216" y="85"/>
                </a:lnTo>
                <a:lnTo>
                  <a:pt x="220" y="82"/>
                </a:lnTo>
                <a:lnTo>
                  <a:pt x="226" y="79"/>
                </a:lnTo>
                <a:lnTo>
                  <a:pt x="221" y="76"/>
                </a:lnTo>
                <a:lnTo>
                  <a:pt x="217" y="70"/>
                </a:lnTo>
                <a:lnTo>
                  <a:pt x="226" y="67"/>
                </a:lnTo>
                <a:lnTo>
                  <a:pt x="227" y="56"/>
                </a:lnTo>
                <a:lnTo>
                  <a:pt x="238" y="54"/>
                </a:lnTo>
                <a:lnTo>
                  <a:pt x="239" y="51"/>
                </a:lnTo>
                <a:lnTo>
                  <a:pt x="235" y="45"/>
                </a:lnTo>
                <a:lnTo>
                  <a:pt x="245" y="36"/>
                </a:lnTo>
                <a:lnTo>
                  <a:pt x="245" y="35"/>
                </a:lnTo>
                <a:lnTo>
                  <a:pt x="247" y="36"/>
                </a:lnTo>
                <a:lnTo>
                  <a:pt x="250" y="39"/>
                </a:lnTo>
                <a:lnTo>
                  <a:pt x="258" y="33"/>
                </a:lnTo>
                <a:lnTo>
                  <a:pt x="261" y="31"/>
                </a:lnTo>
                <a:lnTo>
                  <a:pt x="257" y="21"/>
                </a:lnTo>
                <a:lnTo>
                  <a:pt x="262" y="17"/>
                </a:lnTo>
                <a:lnTo>
                  <a:pt x="262" y="16"/>
                </a:lnTo>
                <a:lnTo>
                  <a:pt x="270" y="24"/>
                </a:lnTo>
                <a:lnTo>
                  <a:pt x="275" y="21"/>
                </a:lnTo>
                <a:lnTo>
                  <a:pt x="267" y="9"/>
                </a:lnTo>
                <a:lnTo>
                  <a:pt x="266" y="9"/>
                </a:lnTo>
                <a:lnTo>
                  <a:pt x="261" y="10"/>
                </a:lnTo>
                <a:lnTo>
                  <a:pt x="254" y="5"/>
                </a:lnTo>
                <a:lnTo>
                  <a:pt x="263" y="0"/>
                </a:lnTo>
                <a:lnTo>
                  <a:pt x="266" y="4"/>
                </a:lnTo>
                <a:lnTo>
                  <a:pt x="266" y="4"/>
                </a:lnTo>
                <a:close/>
              </a:path>
            </a:pathLst>
          </a:custGeom>
          <a:solidFill>
            <a:schemeClr val="accent3">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3">
            <a:extLst>
              <a:ext uri="{FF2B5EF4-FFF2-40B4-BE49-F238E27FC236}">
                <a16:creationId xmlns:a16="http://schemas.microsoft.com/office/drawing/2014/main" id="{9F9BF8EB-1735-054E-B178-A21B60A8E6CA}"/>
              </a:ext>
            </a:extLst>
          </p:cNvPr>
          <p:cNvSpPr>
            <a:spLocks noEditPoints="1"/>
          </p:cNvSpPr>
          <p:nvPr/>
        </p:nvSpPr>
        <p:spPr bwMode="auto">
          <a:xfrm>
            <a:off x="8429418" y="3173061"/>
            <a:ext cx="739775" cy="777875"/>
          </a:xfrm>
          <a:custGeom>
            <a:avLst/>
            <a:gdLst>
              <a:gd name="T0" fmla="*/ 125 w 466"/>
              <a:gd name="T1" fmla="*/ 142 h 490"/>
              <a:gd name="T2" fmla="*/ 128 w 466"/>
              <a:gd name="T3" fmla="*/ 123 h 490"/>
              <a:gd name="T4" fmla="*/ 135 w 466"/>
              <a:gd name="T5" fmla="*/ 122 h 490"/>
              <a:gd name="T6" fmla="*/ 120 w 466"/>
              <a:gd name="T7" fmla="*/ 68 h 490"/>
              <a:gd name="T8" fmla="*/ 101 w 466"/>
              <a:gd name="T9" fmla="*/ 51 h 490"/>
              <a:gd name="T10" fmla="*/ 211 w 466"/>
              <a:gd name="T11" fmla="*/ 21 h 490"/>
              <a:gd name="T12" fmla="*/ 236 w 466"/>
              <a:gd name="T13" fmla="*/ 36 h 490"/>
              <a:gd name="T14" fmla="*/ 283 w 466"/>
              <a:gd name="T15" fmla="*/ 45 h 490"/>
              <a:gd name="T16" fmla="*/ 328 w 466"/>
              <a:gd name="T17" fmla="*/ 25 h 490"/>
              <a:gd name="T18" fmla="*/ 398 w 466"/>
              <a:gd name="T19" fmla="*/ 18 h 490"/>
              <a:gd name="T20" fmla="*/ 446 w 466"/>
              <a:gd name="T21" fmla="*/ 53 h 490"/>
              <a:gd name="T22" fmla="*/ 419 w 466"/>
              <a:gd name="T23" fmla="*/ 101 h 490"/>
              <a:gd name="T24" fmla="*/ 403 w 466"/>
              <a:gd name="T25" fmla="*/ 156 h 490"/>
              <a:gd name="T26" fmla="*/ 443 w 466"/>
              <a:gd name="T27" fmla="*/ 194 h 490"/>
              <a:gd name="T28" fmla="*/ 441 w 466"/>
              <a:gd name="T29" fmla="*/ 257 h 490"/>
              <a:gd name="T30" fmla="*/ 416 w 466"/>
              <a:gd name="T31" fmla="*/ 289 h 490"/>
              <a:gd name="T32" fmla="*/ 361 w 466"/>
              <a:gd name="T33" fmla="*/ 271 h 490"/>
              <a:gd name="T34" fmla="*/ 306 w 466"/>
              <a:gd name="T35" fmla="*/ 280 h 490"/>
              <a:gd name="T36" fmla="*/ 266 w 466"/>
              <a:gd name="T37" fmla="*/ 327 h 490"/>
              <a:gd name="T38" fmla="*/ 240 w 466"/>
              <a:gd name="T39" fmla="*/ 370 h 490"/>
              <a:gd name="T40" fmla="*/ 226 w 466"/>
              <a:gd name="T41" fmla="*/ 421 h 490"/>
              <a:gd name="T42" fmla="*/ 207 w 466"/>
              <a:gd name="T43" fmla="*/ 456 h 490"/>
              <a:gd name="T44" fmla="*/ 169 w 466"/>
              <a:gd name="T45" fmla="*/ 487 h 490"/>
              <a:gd name="T46" fmla="*/ 80 w 466"/>
              <a:gd name="T47" fmla="*/ 418 h 490"/>
              <a:gd name="T48" fmla="*/ 88 w 466"/>
              <a:gd name="T49" fmla="*/ 382 h 490"/>
              <a:gd name="T50" fmla="*/ 54 w 466"/>
              <a:gd name="T51" fmla="*/ 384 h 490"/>
              <a:gd name="T52" fmla="*/ 92 w 466"/>
              <a:gd name="T53" fmla="*/ 355 h 490"/>
              <a:gd name="T54" fmla="*/ 148 w 466"/>
              <a:gd name="T55" fmla="*/ 331 h 490"/>
              <a:gd name="T56" fmla="*/ 144 w 466"/>
              <a:gd name="T57" fmla="*/ 297 h 490"/>
              <a:gd name="T58" fmla="*/ 112 w 466"/>
              <a:gd name="T59" fmla="*/ 318 h 490"/>
              <a:gd name="T60" fmla="*/ 154 w 466"/>
              <a:gd name="T61" fmla="*/ 283 h 490"/>
              <a:gd name="T62" fmla="*/ 140 w 466"/>
              <a:gd name="T63" fmla="*/ 262 h 490"/>
              <a:gd name="T64" fmla="*/ 116 w 466"/>
              <a:gd name="T65" fmla="*/ 281 h 490"/>
              <a:gd name="T66" fmla="*/ 56 w 466"/>
              <a:gd name="T67" fmla="*/ 322 h 490"/>
              <a:gd name="T68" fmla="*/ 94 w 466"/>
              <a:gd name="T69" fmla="*/ 306 h 490"/>
              <a:gd name="T70" fmla="*/ 82 w 466"/>
              <a:gd name="T71" fmla="*/ 347 h 490"/>
              <a:gd name="T72" fmla="*/ 33 w 466"/>
              <a:gd name="T73" fmla="*/ 377 h 490"/>
              <a:gd name="T74" fmla="*/ 34 w 466"/>
              <a:gd name="T75" fmla="*/ 330 h 490"/>
              <a:gd name="T76" fmla="*/ 91 w 466"/>
              <a:gd name="T77" fmla="*/ 256 h 490"/>
              <a:gd name="T78" fmla="*/ 75 w 466"/>
              <a:gd name="T79" fmla="*/ 193 h 490"/>
              <a:gd name="T80" fmla="*/ 63 w 466"/>
              <a:gd name="T81" fmla="*/ 166 h 490"/>
              <a:gd name="T82" fmla="*/ 87 w 466"/>
              <a:gd name="T83" fmla="*/ 163 h 490"/>
              <a:gd name="T84" fmla="*/ 107 w 466"/>
              <a:gd name="T85" fmla="*/ 129 h 490"/>
              <a:gd name="T86" fmla="*/ 142 w 466"/>
              <a:gd name="T87" fmla="*/ 178 h 490"/>
              <a:gd name="T88" fmla="*/ 160 w 466"/>
              <a:gd name="T89" fmla="*/ 175 h 490"/>
              <a:gd name="T90" fmla="*/ 172 w 466"/>
              <a:gd name="T91" fmla="*/ 148 h 490"/>
              <a:gd name="T92" fmla="*/ 158 w 466"/>
              <a:gd name="T93" fmla="*/ 145 h 490"/>
              <a:gd name="T94" fmla="*/ 171 w 466"/>
              <a:gd name="T95" fmla="*/ 97 h 490"/>
              <a:gd name="T96" fmla="*/ 184 w 466"/>
              <a:gd name="T97" fmla="*/ 79 h 490"/>
              <a:gd name="T98" fmla="*/ 235 w 466"/>
              <a:gd name="T99" fmla="*/ 53 h 490"/>
              <a:gd name="T100" fmla="*/ 263 w 466"/>
              <a:gd name="T101" fmla="*/ 60 h 490"/>
              <a:gd name="T102" fmla="*/ 202 w 466"/>
              <a:gd name="T103" fmla="*/ 58 h 490"/>
              <a:gd name="T104" fmla="*/ 161 w 466"/>
              <a:gd name="T105" fmla="*/ 88 h 490"/>
              <a:gd name="T106" fmla="*/ 148 w 466"/>
              <a:gd name="T107" fmla="*/ 74 h 490"/>
              <a:gd name="T108" fmla="*/ 163 w 466"/>
              <a:gd name="T109" fmla="*/ 53 h 490"/>
              <a:gd name="T110" fmla="*/ 197 w 466"/>
              <a:gd name="T111" fmla="*/ 42 h 490"/>
              <a:gd name="T112" fmla="*/ 199 w 466"/>
              <a:gd name="T113" fmla="*/ 37 h 490"/>
              <a:gd name="T114" fmla="*/ 197 w 466"/>
              <a:gd name="T115" fmla="*/ 2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6" h="490">
                <a:moveTo>
                  <a:pt x="151" y="148"/>
                </a:moveTo>
                <a:lnTo>
                  <a:pt x="156" y="151"/>
                </a:lnTo>
                <a:lnTo>
                  <a:pt x="152" y="161"/>
                </a:lnTo>
                <a:lnTo>
                  <a:pt x="144" y="161"/>
                </a:lnTo>
                <a:lnTo>
                  <a:pt x="143" y="157"/>
                </a:lnTo>
                <a:lnTo>
                  <a:pt x="140" y="155"/>
                </a:lnTo>
                <a:lnTo>
                  <a:pt x="138" y="150"/>
                </a:lnTo>
                <a:lnTo>
                  <a:pt x="133" y="151"/>
                </a:lnTo>
                <a:lnTo>
                  <a:pt x="128" y="152"/>
                </a:lnTo>
                <a:lnTo>
                  <a:pt x="125" y="142"/>
                </a:lnTo>
                <a:lnTo>
                  <a:pt x="126" y="141"/>
                </a:lnTo>
                <a:lnTo>
                  <a:pt x="129" y="140"/>
                </a:lnTo>
                <a:lnTo>
                  <a:pt x="129" y="138"/>
                </a:lnTo>
                <a:lnTo>
                  <a:pt x="126" y="133"/>
                </a:lnTo>
                <a:lnTo>
                  <a:pt x="124" y="133"/>
                </a:lnTo>
                <a:lnTo>
                  <a:pt x="119" y="129"/>
                </a:lnTo>
                <a:lnTo>
                  <a:pt x="119" y="127"/>
                </a:lnTo>
                <a:lnTo>
                  <a:pt x="120" y="119"/>
                </a:lnTo>
                <a:lnTo>
                  <a:pt x="124" y="118"/>
                </a:lnTo>
                <a:lnTo>
                  <a:pt x="128" y="123"/>
                </a:lnTo>
                <a:lnTo>
                  <a:pt x="128" y="124"/>
                </a:lnTo>
                <a:lnTo>
                  <a:pt x="130" y="125"/>
                </a:lnTo>
                <a:lnTo>
                  <a:pt x="130" y="127"/>
                </a:lnTo>
                <a:lnTo>
                  <a:pt x="134" y="128"/>
                </a:lnTo>
                <a:lnTo>
                  <a:pt x="143" y="138"/>
                </a:lnTo>
                <a:lnTo>
                  <a:pt x="143" y="145"/>
                </a:lnTo>
                <a:lnTo>
                  <a:pt x="151" y="148"/>
                </a:lnTo>
                <a:close/>
                <a:moveTo>
                  <a:pt x="144" y="115"/>
                </a:moveTo>
                <a:lnTo>
                  <a:pt x="146" y="131"/>
                </a:lnTo>
                <a:lnTo>
                  <a:pt x="135" y="122"/>
                </a:lnTo>
                <a:lnTo>
                  <a:pt x="129" y="117"/>
                </a:lnTo>
                <a:lnTo>
                  <a:pt x="144" y="114"/>
                </a:lnTo>
                <a:lnTo>
                  <a:pt x="144" y="115"/>
                </a:lnTo>
                <a:close/>
                <a:moveTo>
                  <a:pt x="129" y="39"/>
                </a:moveTo>
                <a:lnTo>
                  <a:pt x="144" y="59"/>
                </a:lnTo>
                <a:lnTo>
                  <a:pt x="144" y="63"/>
                </a:lnTo>
                <a:lnTo>
                  <a:pt x="143" y="64"/>
                </a:lnTo>
                <a:lnTo>
                  <a:pt x="140" y="68"/>
                </a:lnTo>
                <a:lnTo>
                  <a:pt x="130" y="74"/>
                </a:lnTo>
                <a:lnTo>
                  <a:pt x="120" y="68"/>
                </a:lnTo>
                <a:lnTo>
                  <a:pt x="119" y="64"/>
                </a:lnTo>
                <a:lnTo>
                  <a:pt x="117" y="60"/>
                </a:lnTo>
                <a:lnTo>
                  <a:pt x="110" y="64"/>
                </a:lnTo>
                <a:lnTo>
                  <a:pt x="101" y="71"/>
                </a:lnTo>
                <a:lnTo>
                  <a:pt x="87" y="69"/>
                </a:lnTo>
                <a:lnTo>
                  <a:pt x="88" y="68"/>
                </a:lnTo>
                <a:lnTo>
                  <a:pt x="88" y="64"/>
                </a:lnTo>
                <a:lnTo>
                  <a:pt x="89" y="53"/>
                </a:lnTo>
                <a:lnTo>
                  <a:pt x="100" y="46"/>
                </a:lnTo>
                <a:lnTo>
                  <a:pt x="101" y="51"/>
                </a:lnTo>
                <a:lnTo>
                  <a:pt x="126" y="36"/>
                </a:lnTo>
                <a:lnTo>
                  <a:pt x="129" y="39"/>
                </a:lnTo>
                <a:close/>
                <a:moveTo>
                  <a:pt x="198" y="12"/>
                </a:moveTo>
                <a:lnTo>
                  <a:pt x="174" y="26"/>
                </a:lnTo>
                <a:lnTo>
                  <a:pt x="169" y="22"/>
                </a:lnTo>
                <a:lnTo>
                  <a:pt x="174" y="12"/>
                </a:lnTo>
                <a:lnTo>
                  <a:pt x="185" y="7"/>
                </a:lnTo>
                <a:lnTo>
                  <a:pt x="198" y="12"/>
                </a:lnTo>
                <a:close/>
                <a:moveTo>
                  <a:pt x="220" y="9"/>
                </a:moveTo>
                <a:lnTo>
                  <a:pt x="211" y="21"/>
                </a:lnTo>
                <a:lnTo>
                  <a:pt x="216" y="21"/>
                </a:lnTo>
                <a:lnTo>
                  <a:pt x="218" y="19"/>
                </a:lnTo>
                <a:lnTo>
                  <a:pt x="222" y="21"/>
                </a:lnTo>
                <a:lnTo>
                  <a:pt x="227" y="22"/>
                </a:lnTo>
                <a:lnTo>
                  <a:pt x="229" y="22"/>
                </a:lnTo>
                <a:lnTo>
                  <a:pt x="229" y="23"/>
                </a:lnTo>
                <a:lnTo>
                  <a:pt x="227" y="35"/>
                </a:lnTo>
                <a:lnTo>
                  <a:pt x="231" y="39"/>
                </a:lnTo>
                <a:lnTo>
                  <a:pt x="236" y="40"/>
                </a:lnTo>
                <a:lnTo>
                  <a:pt x="236" y="36"/>
                </a:lnTo>
                <a:lnTo>
                  <a:pt x="239" y="35"/>
                </a:lnTo>
                <a:lnTo>
                  <a:pt x="241" y="37"/>
                </a:lnTo>
                <a:lnTo>
                  <a:pt x="241" y="40"/>
                </a:lnTo>
                <a:lnTo>
                  <a:pt x="243" y="41"/>
                </a:lnTo>
                <a:lnTo>
                  <a:pt x="243" y="45"/>
                </a:lnTo>
                <a:lnTo>
                  <a:pt x="250" y="50"/>
                </a:lnTo>
                <a:lnTo>
                  <a:pt x="252" y="49"/>
                </a:lnTo>
                <a:lnTo>
                  <a:pt x="264" y="42"/>
                </a:lnTo>
                <a:lnTo>
                  <a:pt x="276" y="46"/>
                </a:lnTo>
                <a:lnTo>
                  <a:pt x="283" y="45"/>
                </a:lnTo>
                <a:lnTo>
                  <a:pt x="287" y="55"/>
                </a:lnTo>
                <a:lnTo>
                  <a:pt x="298" y="53"/>
                </a:lnTo>
                <a:lnTo>
                  <a:pt x="303" y="56"/>
                </a:lnTo>
                <a:lnTo>
                  <a:pt x="304" y="49"/>
                </a:lnTo>
                <a:lnTo>
                  <a:pt x="314" y="48"/>
                </a:lnTo>
                <a:lnTo>
                  <a:pt x="320" y="46"/>
                </a:lnTo>
                <a:lnTo>
                  <a:pt x="322" y="42"/>
                </a:lnTo>
                <a:lnTo>
                  <a:pt x="318" y="35"/>
                </a:lnTo>
                <a:lnTo>
                  <a:pt x="324" y="33"/>
                </a:lnTo>
                <a:lnTo>
                  <a:pt x="328" y="25"/>
                </a:lnTo>
                <a:lnTo>
                  <a:pt x="335" y="23"/>
                </a:lnTo>
                <a:lnTo>
                  <a:pt x="338" y="16"/>
                </a:lnTo>
                <a:lnTo>
                  <a:pt x="351" y="17"/>
                </a:lnTo>
                <a:lnTo>
                  <a:pt x="364" y="18"/>
                </a:lnTo>
                <a:lnTo>
                  <a:pt x="368" y="19"/>
                </a:lnTo>
                <a:lnTo>
                  <a:pt x="370" y="19"/>
                </a:lnTo>
                <a:lnTo>
                  <a:pt x="370" y="19"/>
                </a:lnTo>
                <a:lnTo>
                  <a:pt x="383" y="16"/>
                </a:lnTo>
                <a:lnTo>
                  <a:pt x="395" y="18"/>
                </a:lnTo>
                <a:lnTo>
                  <a:pt x="398" y="18"/>
                </a:lnTo>
                <a:lnTo>
                  <a:pt x="434" y="13"/>
                </a:lnTo>
                <a:lnTo>
                  <a:pt x="439" y="16"/>
                </a:lnTo>
                <a:lnTo>
                  <a:pt x="451" y="10"/>
                </a:lnTo>
                <a:lnTo>
                  <a:pt x="466" y="17"/>
                </a:lnTo>
                <a:lnTo>
                  <a:pt x="464" y="22"/>
                </a:lnTo>
                <a:lnTo>
                  <a:pt x="458" y="30"/>
                </a:lnTo>
                <a:lnTo>
                  <a:pt x="457" y="33"/>
                </a:lnTo>
                <a:lnTo>
                  <a:pt x="451" y="42"/>
                </a:lnTo>
                <a:lnTo>
                  <a:pt x="446" y="51"/>
                </a:lnTo>
                <a:lnTo>
                  <a:pt x="446" y="53"/>
                </a:lnTo>
                <a:lnTo>
                  <a:pt x="442" y="56"/>
                </a:lnTo>
                <a:lnTo>
                  <a:pt x="441" y="60"/>
                </a:lnTo>
                <a:lnTo>
                  <a:pt x="438" y="64"/>
                </a:lnTo>
                <a:lnTo>
                  <a:pt x="437" y="67"/>
                </a:lnTo>
                <a:lnTo>
                  <a:pt x="433" y="73"/>
                </a:lnTo>
                <a:lnTo>
                  <a:pt x="430" y="81"/>
                </a:lnTo>
                <a:lnTo>
                  <a:pt x="425" y="88"/>
                </a:lnTo>
                <a:lnTo>
                  <a:pt x="423" y="92"/>
                </a:lnTo>
                <a:lnTo>
                  <a:pt x="421" y="95"/>
                </a:lnTo>
                <a:lnTo>
                  <a:pt x="419" y="101"/>
                </a:lnTo>
                <a:lnTo>
                  <a:pt x="416" y="104"/>
                </a:lnTo>
                <a:lnTo>
                  <a:pt x="415" y="106"/>
                </a:lnTo>
                <a:lnTo>
                  <a:pt x="412" y="113"/>
                </a:lnTo>
                <a:lnTo>
                  <a:pt x="409" y="115"/>
                </a:lnTo>
                <a:lnTo>
                  <a:pt x="405" y="123"/>
                </a:lnTo>
                <a:lnTo>
                  <a:pt x="400" y="134"/>
                </a:lnTo>
                <a:lnTo>
                  <a:pt x="397" y="141"/>
                </a:lnTo>
                <a:lnTo>
                  <a:pt x="395" y="148"/>
                </a:lnTo>
                <a:lnTo>
                  <a:pt x="400" y="152"/>
                </a:lnTo>
                <a:lnTo>
                  <a:pt x="403" y="156"/>
                </a:lnTo>
                <a:lnTo>
                  <a:pt x="407" y="159"/>
                </a:lnTo>
                <a:lnTo>
                  <a:pt x="414" y="164"/>
                </a:lnTo>
                <a:lnTo>
                  <a:pt x="419" y="168"/>
                </a:lnTo>
                <a:lnTo>
                  <a:pt x="425" y="170"/>
                </a:lnTo>
                <a:lnTo>
                  <a:pt x="435" y="174"/>
                </a:lnTo>
                <a:lnTo>
                  <a:pt x="439" y="175"/>
                </a:lnTo>
                <a:lnTo>
                  <a:pt x="442" y="178"/>
                </a:lnTo>
                <a:lnTo>
                  <a:pt x="443" y="184"/>
                </a:lnTo>
                <a:lnTo>
                  <a:pt x="443" y="186"/>
                </a:lnTo>
                <a:lnTo>
                  <a:pt x="443" y="194"/>
                </a:lnTo>
                <a:lnTo>
                  <a:pt x="443" y="200"/>
                </a:lnTo>
                <a:lnTo>
                  <a:pt x="444" y="202"/>
                </a:lnTo>
                <a:lnTo>
                  <a:pt x="444" y="215"/>
                </a:lnTo>
                <a:lnTo>
                  <a:pt x="446" y="223"/>
                </a:lnTo>
                <a:lnTo>
                  <a:pt x="446" y="230"/>
                </a:lnTo>
                <a:lnTo>
                  <a:pt x="446" y="237"/>
                </a:lnTo>
                <a:lnTo>
                  <a:pt x="447" y="244"/>
                </a:lnTo>
                <a:lnTo>
                  <a:pt x="446" y="247"/>
                </a:lnTo>
                <a:lnTo>
                  <a:pt x="443" y="253"/>
                </a:lnTo>
                <a:lnTo>
                  <a:pt x="441" y="257"/>
                </a:lnTo>
                <a:lnTo>
                  <a:pt x="439" y="261"/>
                </a:lnTo>
                <a:lnTo>
                  <a:pt x="437" y="267"/>
                </a:lnTo>
                <a:lnTo>
                  <a:pt x="434" y="270"/>
                </a:lnTo>
                <a:lnTo>
                  <a:pt x="432" y="278"/>
                </a:lnTo>
                <a:lnTo>
                  <a:pt x="430" y="281"/>
                </a:lnTo>
                <a:lnTo>
                  <a:pt x="428" y="286"/>
                </a:lnTo>
                <a:lnTo>
                  <a:pt x="425" y="292"/>
                </a:lnTo>
                <a:lnTo>
                  <a:pt x="420" y="290"/>
                </a:lnTo>
                <a:lnTo>
                  <a:pt x="420" y="289"/>
                </a:lnTo>
                <a:lnTo>
                  <a:pt x="416" y="289"/>
                </a:lnTo>
                <a:lnTo>
                  <a:pt x="411" y="286"/>
                </a:lnTo>
                <a:lnTo>
                  <a:pt x="410" y="286"/>
                </a:lnTo>
                <a:lnTo>
                  <a:pt x="407" y="285"/>
                </a:lnTo>
                <a:lnTo>
                  <a:pt x="398" y="281"/>
                </a:lnTo>
                <a:lnTo>
                  <a:pt x="397" y="281"/>
                </a:lnTo>
                <a:lnTo>
                  <a:pt x="392" y="280"/>
                </a:lnTo>
                <a:lnTo>
                  <a:pt x="388" y="279"/>
                </a:lnTo>
                <a:lnTo>
                  <a:pt x="378" y="276"/>
                </a:lnTo>
                <a:lnTo>
                  <a:pt x="369" y="274"/>
                </a:lnTo>
                <a:lnTo>
                  <a:pt x="361" y="271"/>
                </a:lnTo>
                <a:lnTo>
                  <a:pt x="352" y="270"/>
                </a:lnTo>
                <a:lnTo>
                  <a:pt x="342" y="267"/>
                </a:lnTo>
                <a:lnTo>
                  <a:pt x="338" y="269"/>
                </a:lnTo>
                <a:lnTo>
                  <a:pt x="337" y="270"/>
                </a:lnTo>
                <a:lnTo>
                  <a:pt x="331" y="271"/>
                </a:lnTo>
                <a:lnTo>
                  <a:pt x="329" y="271"/>
                </a:lnTo>
                <a:lnTo>
                  <a:pt x="319" y="274"/>
                </a:lnTo>
                <a:lnTo>
                  <a:pt x="314" y="275"/>
                </a:lnTo>
                <a:lnTo>
                  <a:pt x="312" y="276"/>
                </a:lnTo>
                <a:lnTo>
                  <a:pt x="306" y="280"/>
                </a:lnTo>
                <a:lnTo>
                  <a:pt x="303" y="284"/>
                </a:lnTo>
                <a:lnTo>
                  <a:pt x="294" y="290"/>
                </a:lnTo>
                <a:lnTo>
                  <a:pt x="291" y="292"/>
                </a:lnTo>
                <a:lnTo>
                  <a:pt x="285" y="297"/>
                </a:lnTo>
                <a:lnTo>
                  <a:pt x="283" y="298"/>
                </a:lnTo>
                <a:lnTo>
                  <a:pt x="281" y="302"/>
                </a:lnTo>
                <a:lnTo>
                  <a:pt x="277" y="309"/>
                </a:lnTo>
                <a:lnTo>
                  <a:pt x="273" y="316"/>
                </a:lnTo>
                <a:lnTo>
                  <a:pt x="268" y="324"/>
                </a:lnTo>
                <a:lnTo>
                  <a:pt x="266" y="327"/>
                </a:lnTo>
                <a:lnTo>
                  <a:pt x="263" y="330"/>
                </a:lnTo>
                <a:lnTo>
                  <a:pt x="262" y="334"/>
                </a:lnTo>
                <a:lnTo>
                  <a:pt x="257" y="340"/>
                </a:lnTo>
                <a:lnTo>
                  <a:pt x="254" y="344"/>
                </a:lnTo>
                <a:lnTo>
                  <a:pt x="252" y="347"/>
                </a:lnTo>
                <a:lnTo>
                  <a:pt x="249" y="350"/>
                </a:lnTo>
                <a:lnTo>
                  <a:pt x="246" y="357"/>
                </a:lnTo>
                <a:lnTo>
                  <a:pt x="244" y="359"/>
                </a:lnTo>
                <a:lnTo>
                  <a:pt x="241" y="364"/>
                </a:lnTo>
                <a:lnTo>
                  <a:pt x="240" y="370"/>
                </a:lnTo>
                <a:lnTo>
                  <a:pt x="235" y="375"/>
                </a:lnTo>
                <a:lnTo>
                  <a:pt x="231" y="380"/>
                </a:lnTo>
                <a:lnTo>
                  <a:pt x="227" y="384"/>
                </a:lnTo>
                <a:lnTo>
                  <a:pt x="225" y="386"/>
                </a:lnTo>
                <a:lnTo>
                  <a:pt x="222" y="389"/>
                </a:lnTo>
                <a:lnTo>
                  <a:pt x="223" y="391"/>
                </a:lnTo>
                <a:lnTo>
                  <a:pt x="225" y="403"/>
                </a:lnTo>
                <a:lnTo>
                  <a:pt x="226" y="408"/>
                </a:lnTo>
                <a:lnTo>
                  <a:pt x="229" y="418"/>
                </a:lnTo>
                <a:lnTo>
                  <a:pt x="226" y="421"/>
                </a:lnTo>
                <a:lnTo>
                  <a:pt x="223" y="426"/>
                </a:lnTo>
                <a:lnTo>
                  <a:pt x="218" y="433"/>
                </a:lnTo>
                <a:lnTo>
                  <a:pt x="214" y="444"/>
                </a:lnTo>
                <a:lnTo>
                  <a:pt x="213" y="447"/>
                </a:lnTo>
                <a:lnTo>
                  <a:pt x="212" y="450"/>
                </a:lnTo>
                <a:lnTo>
                  <a:pt x="211" y="451"/>
                </a:lnTo>
                <a:lnTo>
                  <a:pt x="211" y="451"/>
                </a:lnTo>
                <a:lnTo>
                  <a:pt x="209" y="451"/>
                </a:lnTo>
                <a:lnTo>
                  <a:pt x="207" y="455"/>
                </a:lnTo>
                <a:lnTo>
                  <a:pt x="207" y="456"/>
                </a:lnTo>
                <a:lnTo>
                  <a:pt x="204" y="459"/>
                </a:lnTo>
                <a:lnTo>
                  <a:pt x="199" y="468"/>
                </a:lnTo>
                <a:lnTo>
                  <a:pt x="202" y="474"/>
                </a:lnTo>
                <a:lnTo>
                  <a:pt x="204" y="482"/>
                </a:lnTo>
                <a:lnTo>
                  <a:pt x="206" y="486"/>
                </a:lnTo>
                <a:lnTo>
                  <a:pt x="207" y="487"/>
                </a:lnTo>
                <a:lnTo>
                  <a:pt x="207" y="490"/>
                </a:lnTo>
                <a:lnTo>
                  <a:pt x="200" y="487"/>
                </a:lnTo>
                <a:lnTo>
                  <a:pt x="193" y="486"/>
                </a:lnTo>
                <a:lnTo>
                  <a:pt x="169" y="487"/>
                </a:lnTo>
                <a:lnTo>
                  <a:pt x="160" y="487"/>
                </a:lnTo>
                <a:lnTo>
                  <a:pt x="142" y="451"/>
                </a:lnTo>
                <a:lnTo>
                  <a:pt x="128" y="447"/>
                </a:lnTo>
                <a:lnTo>
                  <a:pt x="112" y="444"/>
                </a:lnTo>
                <a:lnTo>
                  <a:pt x="88" y="447"/>
                </a:lnTo>
                <a:lnTo>
                  <a:pt x="75" y="442"/>
                </a:lnTo>
                <a:lnTo>
                  <a:pt x="75" y="427"/>
                </a:lnTo>
                <a:lnTo>
                  <a:pt x="75" y="421"/>
                </a:lnTo>
                <a:lnTo>
                  <a:pt x="75" y="421"/>
                </a:lnTo>
                <a:lnTo>
                  <a:pt x="80" y="418"/>
                </a:lnTo>
                <a:lnTo>
                  <a:pt x="83" y="417"/>
                </a:lnTo>
                <a:lnTo>
                  <a:pt x="86" y="412"/>
                </a:lnTo>
                <a:lnTo>
                  <a:pt x="73" y="408"/>
                </a:lnTo>
                <a:lnTo>
                  <a:pt x="68" y="404"/>
                </a:lnTo>
                <a:lnTo>
                  <a:pt x="68" y="396"/>
                </a:lnTo>
                <a:lnTo>
                  <a:pt x="75" y="391"/>
                </a:lnTo>
                <a:lnTo>
                  <a:pt x="82" y="390"/>
                </a:lnTo>
                <a:lnTo>
                  <a:pt x="84" y="389"/>
                </a:lnTo>
                <a:lnTo>
                  <a:pt x="86" y="387"/>
                </a:lnTo>
                <a:lnTo>
                  <a:pt x="88" y="382"/>
                </a:lnTo>
                <a:lnTo>
                  <a:pt x="88" y="376"/>
                </a:lnTo>
                <a:lnTo>
                  <a:pt x="86" y="376"/>
                </a:lnTo>
                <a:lnTo>
                  <a:pt x="83" y="375"/>
                </a:lnTo>
                <a:lnTo>
                  <a:pt x="82" y="375"/>
                </a:lnTo>
                <a:lnTo>
                  <a:pt x="77" y="378"/>
                </a:lnTo>
                <a:lnTo>
                  <a:pt x="70" y="382"/>
                </a:lnTo>
                <a:lnTo>
                  <a:pt x="65" y="385"/>
                </a:lnTo>
                <a:lnTo>
                  <a:pt x="60" y="389"/>
                </a:lnTo>
                <a:lnTo>
                  <a:pt x="55" y="387"/>
                </a:lnTo>
                <a:lnTo>
                  <a:pt x="54" y="384"/>
                </a:lnTo>
                <a:lnTo>
                  <a:pt x="60" y="378"/>
                </a:lnTo>
                <a:lnTo>
                  <a:pt x="60" y="377"/>
                </a:lnTo>
                <a:lnTo>
                  <a:pt x="63" y="375"/>
                </a:lnTo>
                <a:lnTo>
                  <a:pt x="69" y="372"/>
                </a:lnTo>
                <a:lnTo>
                  <a:pt x="73" y="370"/>
                </a:lnTo>
                <a:lnTo>
                  <a:pt x="80" y="368"/>
                </a:lnTo>
                <a:lnTo>
                  <a:pt x="80" y="367"/>
                </a:lnTo>
                <a:lnTo>
                  <a:pt x="83" y="362"/>
                </a:lnTo>
                <a:lnTo>
                  <a:pt x="86" y="361"/>
                </a:lnTo>
                <a:lnTo>
                  <a:pt x="92" y="355"/>
                </a:lnTo>
                <a:lnTo>
                  <a:pt x="94" y="353"/>
                </a:lnTo>
                <a:lnTo>
                  <a:pt x="97" y="353"/>
                </a:lnTo>
                <a:lnTo>
                  <a:pt x="105" y="353"/>
                </a:lnTo>
                <a:lnTo>
                  <a:pt x="114" y="354"/>
                </a:lnTo>
                <a:lnTo>
                  <a:pt x="115" y="354"/>
                </a:lnTo>
                <a:lnTo>
                  <a:pt x="123" y="347"/>
                </a:lnTo>
                <a:lnTo>
                  <a:pt x="125" y="341"/>
                </a:lnTo>
                <a:lnTo>
                  <a:pt x="133" y="340"/>
                </a:lnTo>
                <a:lnTo>
                  <a:pt x="144" y="336"/>
                </a:lnTo>
                <a:lnTo>
                  <a:pt x="148" y="331"/>
                </a:lnTo>
                <a:lnTo>
                  <a:pt x="147" y="327"/>
                </a:lnTo>
                <a:lnTo>
                  <a:pt x="147" y="325"/>
                </a:lnTo>
                <a:lnTo>
                  <a:pt x="146" y="322"/>
                </a:lnTo>
                <a:lnTo>
                  <a:pt x="139" y="322"/>
                </a:lnTo>
                <a:lnTo>
                  <a:pt x="134" y="321"/>
                </a:lnTo>
                <a:lnTo>
                  <a:pt x="133" y="317"/>
                </a:lnTo>
                <a:lnTo>
                  <a:pt x="140" y="313"/>
                </a:lnTo>
                <a:lnTo>
                  <a:pt x="142" y="311"/>
                </a:lnTo>
                <a:lnTo>
                  <a:pt x="144" y="306"/>
                </a:lnTo>
                <a:lnTo>
                  <a:pt x="144" y="297"/>
                </a:lnTo>
                <a:lnTo>
                  <a:pt x="142" y="297"/>
                </a:lnTo>
                <a:lnTo>
                  <a:pt x="140" y="297"/>
                </a:lnTo>
                <a:lnTo>
                  <a:pt x="139" y="297"/>
                </a:lnTo>
                <a:lnTo>
                  <a:pt x="135" y="299"/>
                </a:lnTo>
                <a:lnTo>
                  <a:pt x="133" y="307"/>
                </a:lnTo>
                <a:lnTo>
                  <a:pt x="133" y="309"/>
                </a:lnTo>
                <a:lnTo>
                  <a:pt x="131" y="312"/>
                </a:lnTo>
                <a:lnTo>
                  <a:pt x="124" y="313"/>
                </a:lnTo>
                <a:lnTo>
                  <a:pt x="120" y="318"/>
                </a:lnTo>
                <a:lnTo>
                  <a:pt x="112" y="318"/>
                </a:lnTo>
                <a:lnTo>
                  <a:pt x="112" y="315"/>
                </a:lnTo>
                <a:lnTo>
                  <a:pt x="111" y="311"/>
                </a:lnTo>
                <a:lnTo>
                  <a:pt x="111" y="306"/>
                </a:lnTo>
                <a:lnTo>
                  <a:pt x="119" y="299"/>
                </a:lnTo>
                <a:lnTo>
                  <a:pt x="130" y="292"/>
                </a:lnTo>
                <a:lnTo>
                  <a:pt x="135" y="288"/>
                </a:lnTo>
                <a:lnTo>
                  <a:pt x="139" y="288"/>
                </a:lnTo>
                <a:lnTo>
                  <a:pt x="144" y="286"/>
                </a:lnTo>
                <a:lnTo>
                  <a:pt x="146" y="286"/>
                </a:lnTo>
                <a:lnTo>
                  <a:pt x="154" y="283"/>
                </a:lnTo>
                <a:lnTo>
                  <a:pt x="156" y="281"/>
                </a:lnTo>
                <a:lnTo>
                  <a:pt x="157" y="279"/>
                </a:lnTo>
                <a:lnTo>
                  <a:pt x="154" y="278"/>
                </a:lnTo>
                <a:lnTo>
                  <a:pt x="152" y="276"/>
                </a:lnTo>
                <a:lnTo>
                  <a:pt x="148" y="276"/>
                </a:lnTo>
                <a:lnTo>
                  <a:pt x="140" y="274"/>
                </a:lnTo>
                <a:lnTo>
                  <a:pt x="130" y="274"/>
                </a:lnTo>
                <a:lnTo>
                  <a:pt x="130" y="267"/>
                </a:lnTo>
                <a:lnTo>
                  <a:pt x="138" y="263"/>
                </a:lnTo>
                <a:lnTo>
                  <a:pt x="140" y="262"/>
                </a:lnTo>
                <a:lnTo>
                  <a:pt x="146" y="258"/>
                </a:lnTo>
                <a:lnTo>
                  <a:pt x="142" y="255"/>
                </a:lnTo>
                <a:lnTo>
                  <a:pt x="140" y="253"/>
                </a:lnTo>
                <a:lnTo>
                  <a:pt x="137" y="255"/>
                </a:lnTo>
                <a:lnTo>
                  <a:pt x="135" y="256"/>
                </a:lnTo>
                <a:lnTo>
                  <a:pt x="126" y="261"/>
                </a:lnTo>
                <a:lnTo>
                  <a:pt x="124" y="265"/>
                </a:lnTo>
                <a:lnTo>
                  <a:pt x="123" y="272"/>
                </a:lnTo>
                <a:lnTo>
                  <a:pt x="123" y="276"/>
                </a:lnTo>
                <a:lnTo>
                  <a:pt x="116" y="281"/>
                </a:lnTo>
                <a:lnTo>
                  <a:pt x="112" y="284"/>
                </a:lnTo>
                <a:lnTo>
                  <a:pt x="105" y="289"/>
                </a:lnTo>
                <a:lnTo>
                  <a:pt x="98" y="295"/>
                </a:lnTo>
                <a:lnTo>
                  <a:pt x="92" y="299"/>
                </a:lnTo>
                <a:lnTo>
                  <a:pt x="84" y="306"/>
                </a:lnTo>
                <a:lnTo>
                  <a:pt x="78" y="309"/>
                </a:lnTo>
                <a:lnTo>
                  <a:pt x="71" y="311"/>
                </a:lnTo>
                <a:lnTo>
                  <a:pt x="63" y="316"/>
                </a:lnTo>
                <a:lnTo>
                  <a:pt x="57" y="320"/>
                </a:lnTo>
                <a:lnTo>
                  <a:pt x="56" y="322"/>
                </a:lnTo>
                <a:lnTo>
                  <a:pt x="56" y="324"/>
                </a:lnTo>
                <a:lnTo>
                  <a:pt x="60" y="324"/>
                </a:lnTo>
                <a:lnTo>
                  <a:pt x="63" y="322"/>
                </a:lnTo>
                <a:lnTo>
                  <a:pt x="65" y="321"/>
                </a:lnTo>
                <a:lnTo>
                  <a:pt x="71" y="318"/>
                </a:lnTo>
                <a:lnTo>
                  <a:pt x="79" y="315"/>
                </a:lnTo>
                <a:lnTo>
                  <a:pt x="88" y="312"/>
                </a:lnTo>
                <a:lnTo>
                  <a:pt x="92" y="309"/>
                </a:lnTo>
                <a:lnTo>
                  <a:pt x="93" y="307"/>
                </a:lnTo>
                <a:lnTo>
                  <a:pt x="94" y="306"/>
                </a:lnTo>
                <a:lnTo>
                  <a:pt x="98" y="303"/>
                </a:lnTo>
                <a:lnTo>
                  <a:pt x="102" y="307"/>
                </a:lnTo>
                <a:lnTo>
                  <a:pt x="101" y="316"/>
                </a:lnTo>
                <a:lnTo>
                  <a:pt x="100" y="321"/>
                </a:lnTo>
                <a:lnTo>
                  <a:pt x="100" y="322"/>
                </a:lnTo>
                <a:lnTo>
                  <a:pt x="96" y="327"/>
                </a:lnTo>
                <a:lnTo>
                  <a:pt x="94" y="329"/>
                </a:lnTo>
                <a:lnTo>
                  <a:pt x="91" y="336"/>
                </a:lnTo>
                <a:lnTo>
                  <a:pt x="88" y="343"/>
                </a:lnTo>
                <a:lnTo>
                  <a:pt x="82" y="347"/>
                </a:lnTo>
                <a:lnTo>
                  <a:pt x="78" y="348"/>
                </a:lnTo>
                <a:lnTo>
                  <a:pt x="69" y="350"/>
                </a:lnTo>
                <a:lnTo>
                  <a:pt x="64" y="354"/>
                </a:lnTo>
                <a:lnTo>
                  <a:pt x="63" y="354"/>
                </a:lnTo>
                <a:lnTo>
                  <a:pt x="56" y="359"/>
                </a:lnTo>
                <a:lnTo>
                  <a:pt x="50" y="364"/>
                </a:lnTo>
                <a:lnTo>
                  <a:pt x="47" y="366"/>
                </a:lnTo>
                <a:lnTo>
                  <a:pt x="45" y="368"/>
                </a:lnTo>
                <a:lnTo>
                  <a:pt x="38" y="373"/>
                </a:lnTo>
                <a:lnTo>
                  <a:pt x="33" y="377"/>
                </a:lnTo>
                <a:lnTo>
                  <a:pt x="23" y="381"/>
                </a:lnTo>
                <a:lnTo>
                  <a:pt x="9" y="385"/>
                </a:lnTo>
                <a:lnTo>
                  <a:pt x="9" y="386"/>
                </a:lnTo>
                <a:lnTo>
                  <a:pt x="1" y="390"/>
                </a:lnTo>
                <a:lnTo>
                  <a:pt x="0" y="378"/>
                </a:lnTo>
                <a:lnTo>
                  <a:pt x="9" y="366"/>
                </a:lnTo>
                <a:lnTo>
                  <a:pt x="14" y="358"/>
                </a:lnTo>
                <a:lnTo>
                  <a:pt x="36" y="341"/>
                </a:lnTo>
                <a:lnTo>
                  <a:pt x="36" y="336"/>
                </a:lnTo>
                <a:lnTo>
                  <a:pt x="34" y="330"/>
                </a:lnTo>
                <a:lnTo>
                  <a:pt x="36" y="329"/>
                </a:lnTo>
                <a:lnTo>
                  <a:pt x="38" y="332"/>
                </a:lnTo>
                <a:lnTo>
                  <a:pt x="59" y="301"/>
                </a:lnTo>
                <a:lnTo>
                  <a:pt x="69" y="294"/>
                </a:lnTo>
                <a:lnTo>
                  <a:pt x="77" y="283"/>
                </a:lnTo>
                <a:lnTo>
                  <a:pt x="77" y="271"/>
                </a:lnTo>
                <a:lnTo>
                  <a:pt x="82" y="267"/>
                </a:lnTo>
                <a:lnTo>
                  <a:pt x="83" y="266"/>
                </a:lnTo>
                <a:lnTo>
                  <a:pt x="86" y="257"/>
                </a:lnTo>
                <a:lnTo>
                  <a:pt x="91" y="256"/>
                </a:lnTo>
                <a:lnTo>
                  <a:pt x="89" y="252"/>
                </a:lnTo>
                <a:lnTo>
                  <a:pt x="80" y="251"/>
                </a:lnTo>
                <a:lnTo>
                  <a:pt x="77" y="235"/>
                </a:lnTo>
                <a:lnTo>
                  <a:pt x="93" y="229"/>
                </a:lnTo>
                <a:lnTo>
                  <a:pt x="93" y="224"/>
                </a:lnTo>
                <a:lnTo>
                  <a:pt x="97" y="215"/>
                </a:lnTo>
                <a:lnTo>
                  <a:pt x="98" y="210"/>
                </a:lnTo>
                <a:lnTo>
                  <a:pt x="79" y="201"/>
                </a:lnTo>
                <a:lnTo>
                  <a:pt x="77" y="196"/>
                </a:lnTo>
                <a:lnTo>
                  <a:pt x="75" y="193"/>
                </a:lnTo>
                <a:lnTo>
                  <a:pt x="77" y="186"/>
                </a:lnTo>
                <a:lnTo>
                  <a:pt x="75" y="186"/>
                </a:lnTo>
                <a:lnTo>
                  <a:pt x="75" y="183"/>
                </a:lnTo>
                <a:lnTo>
                  <a:pt x="68" y="184"/>
                </a:lnTo>
                <a:lnTo>
                  <a:pt x="59" y="174"/>
                </a:lnTo>
                <a:lnTo>
                  <a:pt x="61" y="175"/>
                </a:lnTo>
                <a:lnTo>
                  <a:pt x="63" y="174"/>
                </a:lnTo>
                <a:lnTo>
                  <a:pt x="59" y="168"/>
                </a:lnTo>
                <a:lnTo>
                  <a:pt x="63" y="165"/>
                </a:lnTo>
                <a:lnTo>
                  <a:pt x="63" y="166"/>
                </a:lnTo>
                <a:lnTo>
                  <a:pt x="79" y="180"/>
                </a:lnTo>
                <a:lnTo>
                  <a:pt x="79" y="182"/>
                </a:lnTo>
                <a:lnTo>
                  <a:pt x="86" y="186"/>
                </a:lnTo>
                <a:lnTo>
                  <a:pt x="91" y="182"/>
                </a:lnTo>
                <a:lnTo>
                  <a:pt x="89" y="178"/>
                </a:lnTo>
                <a:lnTo>
                  <a:pt x="88" y="173"/>
                </a:lnTo>
                <a:lnTo>
                  <a:pt x="87" y="170"/>
                </a:lnTo>
                <a:lnTo>
                  <a:pt x="78" y="166"/>
                </a:lnTo>
                <a:lnTo>
                  <a:pt x="78" y="160"/>
                </a:lnTo>
                <a:lnTo>
                  <a:pt x="87" y="163"/>
                </a:lnTo>
                <a:lnTo>
                  <a:pt x="92" y="163"/>
                </a:lnTo>
                <a:lnTo>
                  <a:pt x="89" y="154"/>
                </a:lnTo>
                <a:lnTo>
                  <a:pt x="96" y="155"/>
                </a:lnTo>
                <a:lnTo>
                  <a:pt x="98" y="155"/>
                </a:lnTo>
                <a:lnTo>
                  <a:pt x="100" y="154"/>
                </a:lnTo>
                <a:lnTo>
                  <a:pt x="106" y="156"/>
                </a:lnTo>
                <a:lnTo>
                  <a:pt x="107" y="148"/>
                </a:lnTo>
                <a:lnTo>
                  <a:pt x="106" y="141"/>
                </a:lnTo>
                <a:lnTo>
                  <a:pt x="101" y="134"/>
                </a:lnTo>
                <a:lnTo>
                  <a:pt x="107" y="129"/>
                </a:lnTo>
                <a:lnTo>
                  <a:pt x="111" y="133"/>
                </a:lnTo>
                <a:lnTo>
                  <a:pt x="119" y="141"/>
                </a:lnTo>
                <a:lnTo>
                  <a:pt x="117" y="146"/>
                </a:lnTo>
                <a:lnTo>
                  <a:pt x="117" y="152"/>
                </a:lnTo>
                <a:lnTo>
                  <a:pt x="128" y="163"/>
                </a:lnTo>
                <a:lnTo>
                  <a:pt x="126" y="171"/>
                </a:lnTo>
                <a:lnTo>
                  <a:pt x="140" y="170"/>
                </a:lnTo>
                <a:lnTo>
                  <a:pt x="142" y="174"/>
                </a:lnTo>
                <a:lnTo>
                  <a:pt x="143" y="175"/>
                </a:lnTo>
                <a:lnTo>
                  <a:pt x="142" y="178"/>
                </a:lnTo>
                <a:lnTo>
                  <a:pt x="138" y="184"/>
                </a:lnTo>
                <a:lnTo>
                  <a:pt x="130" y="201"/>
                </a:lnTo>
                <a:lnTo>
                  <a:pt x="131" y="201"/>
                </a:lnTo>
                <a:lnTo>
                  <a:pt x="135" y="201"/>
                </a:lnTo>
                <a:lnTo>
                  <a:pt x="138" y="197"/>
                </a:lnTo>
                <a:lnTo>
                  <a:pt x="143" y="192"/>
                </a:lnTo>
                <a:lnTo>
                  <a:pt x="148" y="186"/>
                </a:lnTo>
                <a:lnTo>
                  <a:pt x="151" y="183"/>
                </a:lnTo>
                <a:lnTo>
                  <a:pt x="154" y="175"/>
                </a:lnTo>
                <a:lnTo>
                  <a:pt x="160" y="175"/>
                </a:lnTo>
                <a:lnTo>
                  <a:pt x="166" y="173"/>
                </a:lnTo>
                <a:lnTo>
                  <a:pt x="170" y="171"/>
                </a:lnTo>
                <a:lnTo>
                  <a:pt x="176" y="168"/>
                </a:lnTo>
                <a:lnTo>
                  <a:pt x="174" y="165"/>
                </a:lnTo>
                <a:lnTo>
                  <a:pt x="172" y="163"/>
                </a:lnTo>
                <a:lnTo>
                  <a:pt x="166" y="165"/>
                </a:lnTo>
                <a:lnTo>
                  <a:pt x="160" y="166"/>
                </a:lnTo>
                <a:lnTo>
                  <a:pt x="160" y="156"/>
                </a:lnTo>
                <a:lnTo>
                  <a:pt x="166" y="154"/>
                </a:lnTo>
                <a:lnTo>
                  <a:pt x="172" y="148"/>
                </a:lnTo>
                <a:lnTo>
                  <a:pt x="185" y="143"/>
                </a:lnTo>
                <a:lnTo>
                  <a:pt x="188" y="140"/>
                </a:lnTo>
                <a:lnTo>
                  <a:pt x="188" y="137"/>
                </a:lnTo>
                <a:lnTo>
                  <a:pt x="186" y="134"/>
                </a:lnTo>
                <a:lnTo>
                  <a:pt x="184" y="136"/>
                </a:lnTo>
                <a:lnTo>
                  <a:pt x="180" y="138"/>
                </a:lnTo>
                <a:lnTo>
                  <a:pt x="176" y="133"/>
                </a:lnTo>
                <a:lnTo>
                  <a:pt x="170" y="138"/>
                </a:lnTo>
                <a:lnTo>
                  <a:pt x="160" y="145"/>
                </a:lnTo>
                <a:lnTo>
                  <a:pt x="158" y="145"/>
                </a:lnTo>
                <a:lnTo>
                  <a:pt x="156" y="147"/>
                </a:lnTo>
                <a:lnTo>
                  <a:pt x="148" y="142"/>
                </a:lnTo>
                <a:lnTo>
                  <a:pt x="151" y="136"/>
                </a:lnTo>
                <a:lnTo>
                  <a:pt x="154" y="123"/>
                </a:lnTo>
                <a:lnTo>
                  <a:pt x="156" y="118"/>
                </a:lnTo>
                <a:lnTo>
                  <a:pt x="157" y="110"/>
                </a:lnTo>
                <a:lnTo>
                  <a:pt x="157" y="109"/>
                </a:lnTo>
                <a:lnTo>
                  <a:pt x="158" y="106"/>
                </a:lnTo>
                <a:lnTo>
                  <a:pt x="166" y="101"/>
                </a:lnTo>
                <a:lnTo>
                  <a:pt x="171" y="97"/>
                </a:lnTo>
                <a:lnTo>
                  <a:pt x="176" y="99"/>
                </a:lnTo>
                <a:lnTo>
                  <a:pt x="177" y="100"/>
                </a:lnTo>
                <a:lnTo>
                  <a:pt x="179" y="97"/>
                </a:lnTo>
                <a:lnTo>
                  <a:pt x="179" y="94"/>
                </a:lnTo>
                <a:lnTo>
                  <a:pt x="184" y="94"/>
                </a:lnTo>
                <a:lnTo>
                  <a:pt x="193" y="92"/>
                </a:lnTo>
                <a:lnTo>
                  <a:pt x="202" y="90"/>
                </a:lnTo>
                <a:lnTo>
                  <a:pt x="204" y="86"/>
                </a:lnTo>
                <a:lnTo>
                  <a:pt x="193" y="85"/>
                </a:lnTo>
                <a:lnTo>
                  <a:pt x="184" y="79"/>
                </a:lnTo>
                <a:lnTo>
                  <a:pt x="193" y="78"/>
                </a:lnTo>
                <a:lnTo>
                  <a:pt x="190" y="73"/>
                </a:lnTo>
                <a:lnTo>
                  <a:pt x="197" y="67"/>
                </a:lnTo>
                <a:lnTo>
                  <a:pt x="202" y="64"/>
                </a:lnTo>
                <a:lnTo>
                  <a:pt x="213" y="59"/>
                </a:lnTo>
                <a:lnTo>
                  <a:pt x="217" y="56"/>
                </a:lnTo>
                <a:lnTo>
                  <a:pt x="225" y="55"/>
                </a:lnTo>
                <a:lnTo>
                  <a:pt x="229" y="53"/>
                </a:lnTo>
                <a:lnTo>
                  <a:pt x="234" y="53"/>
                </a:lnTo>
                <a:lnTo>
                  <a:pt x="235" y="53"/>
                </a:lnTo>
                <a:lnTo>
                  <a:pt x="240" y="54"/>
                </a:lnTo>
                <a:lnTo>
                  <a:pt x="245" y="56"/>
                </a:lnTo>
                <a:lnTo>
                  <a:pt x="252" y="58"/>
                </a:lnTo>
                <a:lnTo>
                  <a:pt x="255" y="60"/>
                </a:lnTo>
                <a:lnTo>
                  <a:pt x="260" y="64"/>
                </a:lnTo>
                <a:lnTo>
                  <a:pt x="262" y="64"/>
                </a:lnTo>
                <a:lnTo>
                  <a:pt x="262" y="65"/>
                </a:lnTo>
                <a:lnTo>
                  <a:pt x="262" y="64"/>
                </a:lnTo>
                <a:lnTo>
                  <a:pt x="263" y="62"/>
                </a:lnTo>
                <a:lnTo>
                  <a:pt x="263" y="60"/>
                </a:lnTo>
                <a:lnTo>
                  <a:pt x="257" y="55"/>
                </a:lnTo>
                <a:lnTo>
                  <a:pt x="250" y="51"/>
                </a:lnTo>
                <a:lnTo>
                  <a:pt x="245" y="53"/>
                </a:lnTo>
                <a:lnTo>
                  <a:pt x="243" y="51"/>
                </a:lnTo>
                <a:lnTo>
                  <a:pt x="235" y="46"/>
                </a:lnTo>
                <a:lnTo>
                  <a:pt x="229" y="48"/>
                </a:lnTo>
                <a:lnTo>
                  <a:pt x="221" y="51"/>
                </a:lnTo>
                <a:lnTo>
                  <a:pt x="217" y="53"/>
                </a:lnTo>
                <a:lnTo>
                  <a:pt x="208" y="55"/>
                </a:lnTo>
                <a:lnTo>
                  <a:pt x="202" y="58"/>
                </a:lnTo>
                <a:lnTo>
                  <a:pt x="195" y="60"/>
                </a:lnTo>
                <a:lnTo>
                  <a:pt x="189" y="64"/>
                </a:lnTo>
                <a:lnTo>
                  <a:pt x="188" y="64"/>
                </a:lnTo>
                <a:lnTo>
                  <a:pt x="183" y="68"/>
                </a:lnTo>
                <a:lnTo>
                  <a:pt x="181" y="76"/>
                </a:lnTo>
                <a:lnTo>
                  <a:pt x="175" y="79"/>
                </a:lnTo>
                <a:lnTo>
                  <a:pt x="166" y="82"/>
                </a:lnTo>
                <a:lnTo>
                  <a:pt x="165" y="82"/>
                </a:lnTo>
                <a:lnTo>
                  <a:pt x="163" y="83"/>
                </a:lnTo>
                <a:lnTo>
                  <a:pt x="161" y="88"/>
                </a:lnTo>
                <a:lnTo>
                  <a:pt x="156" y="95"/>
                </a:lnTo>
                <a:lnTo>
                  <a:pt x="143" y="99"/>
                </a:lnTo>
                <a:lnTo>
                  <a:pt x="142" y="100"/>
                </a:lnTo>
                <a:lnTo>
                  <a:pt x="134" y="99"/>
                </a:lnTo>
                <a:lnTo>
                  <a:pt x="140" y="95"/>
                </a:lnTo>
                <a:lnTo>
                  <a:pt x="156" y="88"/>
                </a:lnTo>
                <a:lnTo>
                  <a:pt x="156" y="83"/>
                </a:lnTo>
                <a:lnTo>
                  <a:pt x="142" y="82"/>
                </a:lnTo>
                <a:lnTo>
                  <a:pt x="146" y="76"/>
                </a:lnTo>
                <a:lnTo>
                  <a:pt x="148" y="74"/>
                </a:lnTo>
                <a:lnTo>
                  <a:pt x="165" y="69"/>
                </a:lnTo>
                <a:lnTo>
                  <a:pt x="174" y="65"/>
                </a:lnTo>
                <a:lnTo>
                  <a:pt x="166" y="65"/>
                </a:lnTo>
                <a:lnTo>
                  <a:pt x="157" y="67"/>
                </a:lnTo>
                <a:lnTo>
                  <a:pt x="148" y="69"/>
                </a:lnTo>
                <a:lnTo>
                  <a:pt x="146" y="69"/>
                </a:lnTo>
                <a:lnTo>
                  <a:pt x="148" y="64"/>
                </a:lnTo>
                <a:lnTo>
                  <a:pt x="149" y="64"/>
                </a:lnTo>
                <a:lnTo>
                  <a:pt x="157" y="55"/>
                </a:lnTo>
                <a:lnTo>
                  <a:pt x="163" y="53"/>
                </a:lnTo>
                <a:lnTo>
                  <a:pt x="165" y="54"/>
                </a:lnTo>
                <a:lnTo>
                  <a:pt x="169" y="58"/>
                </a:lnTo>
                <a:lnTo>
                  <a:pt x="174" y="56"/>
                </a:lnTo>
                <a:lnTo>
                  <a:pt x="171" y="51"/>
                </a:lnTo>
                <a:lnTo>
                  <a:pt x="170" y="50"/>
                </a:lnTo>
                <a:lnTo>
                  <a:pt x="175" y="49"/>
                </a:lnTo>
                <a:lnTo>
                  <a:pt x="176" y="48"/>
                </a:lnTo>
                <a:lnTo>
                  <a:pt x="184" y="48"/>
                </a:lnTo>
                <a:lnTo>
                  <a:pt x="189" y="49"/>
                </a:lnTo>
                <a:lnTo>
                  <a:pt x="197" y="42"/>
                </a:lnTo>
                <a:lnTo>
                  <a:pt x="189" y="41"/>
                </a:lnTo>
                <a:lnTo>
                  <a:pt x="183" y="41"/>
                </a:lnTo>
                <a:lnTo>
                  <a:pt x="180" y="41"/>
                </a:lnTo>
                <a:lnTo>
                  <a:pt x="180" y="42"/>
                </a:lnTo>
                <a:lnTo>
                  <a:pt x="181" y="39"/>
                </a:lnTo>
                <a:lnTo>
                  <a:pt x="184" y="36"/>
                </a:lnTo>
                <a:lnTo>
                  <a:pt x="186" y="33"/>
                </a:lnTo>
                <a:lnTo>
                  <a:pt x="189" y="32"/>
                </a:lnTo>
                <a:lnTo>
                  <a:pt x="190" y="33"/>
                </a:lnTo>
                <a:lnTo>
                  <a:pt x="199" y="37"/>
                </a:lnTo>
                <a:lnTo>
                  <a:pt x="203" y="35"/>
                </a:lnTo>
                <a:lnTo>
                  <a:pt x="206" y="32"/>
                </a:lnTo>
                <a:lnTo>
                  <a:pt x="211" y="28"/>
                </a:lnTo>
                <a:lnTo>
                  <a:pt x="209" y="26"/>
                </a:lnTo>
                <a:lnTo>
                  <a:pt x="208" y="26"/>
                </a:lnTo>
                <a:lnTo>
                  <a:pt x="203" y="28"/>
                </a:lnTo>
                <a:lnTo>
                  <a:pt x="198" y="32"/>
                </a:lnTo>
                <a:lnTo>
                  <a:pt x="195" y="30"/>
                </a:lnTo>
                <a:lnTo>
                  <a:pt x="195" y="27"/>
                </a:lnTo>
                <a:lnTo>
                  <a:pt x="197" y="27"/>
                </a:lnTo>
                <a:lnTo>
                  <a:pt x="198" y="23"/>
                </a:lnTo>
                <a:lnTo>
                  <a:pt x="203" y="16"/>
                </a:lnTo>
                <a:lnTo>
                  <a:pt x="213" y="4"/>
                </a:lnTo>
                <a:lnTo>
                  <a:pt x="216" y="2"/>
                </a:lnTo>
                <a:lnTo>
                  <a:pt x="217" y="0"/>
                </a:lnTo>
                <a:lnTo>
                  <a:pt x="218" y="0"/>
                </a:lnTo>
                <a:lnTo>
                  <a:pt x="218" y="2"/>
                </a:lnTo>
                <a:lnTo>
                  <a:pt x="220" y="9"/>
                </a:lnTo>
                <a:close/>
              </a:path>
            </a:pathLst>
          </a:custGeom>
          <a:solidFill>
            <a:schemeClr val="accent3">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kstSylinder 24">
            <a:extLst>
              <a:ext uri="{FF2B5EF4-FFF2-40B4-BE49-F238E27FC236}">
                <a16:creationId xmlns:a16="http://schemas.microsoft.com/office/drawing/2014/main" id="{CFFA1277-D5AC-B74D-ACE4-0C715E22350F}"/>
              </a:ext>
            </a:extLst>
          </p:cNvPr>
          <p:cNvSpPr txBox="1"/>
          <p:nvPr/>
        </p:nvSpPr>
        <p:spPr>
          <a:xfrm>
            <a:off x="8857096" y="1603033"/>
            <a:ext cx="1835150" cy="3714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Northern Norway</a:t>
            </a:r>
          </a:p>
        </p:txBody>
      </p:sp>
      <p:sp>
        <p:nvSpPr>
          <p:cNvPr id="26" name="TekstSylinder 25">
            <a:extLst>
              <a:ext uri="{FF2B5EF4-FFF2-40B4-BE49-F238E27FC236}">
                <a16:creationId xmlns:a16="http://schemas.microsoft.com/office/drawing/2014/main" id="{E4C49468-E2D3-A04F-A570-7AB7917D97AB}"/>
              </a:ext>
            </a:extLst>
          </p:cNvPr>
          <p:cNvSpPr txBox="1"/>
          <p:nvPr/>
        </p:nvSpPr>
        <p:spPr>
          <a:xfrm>
            <a:off x="8100806" y="3371985"/>
            <a:ext cx="11082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Trøndelag</a:t>
            </a:r>
          </a:p>
        </p:txBody>
      </p:sp>
      <p:sp>
        <p:nvSpPr>
          <p:cNvPr id="27" name="TekstSylinder 26">
            <a:extLst>
              <a:ext uri="{FF2B5EF4-FFF2-40B4-BE49-F238E27FC236}">
                <a16:creationId xmlns:a16="http://schemas.microsoft.com/office/drawing/2014/main" id="{FEBB2C08-D9C0-C34B-A224-FD2CE9C385E7}"/>
              </a:ext>
            </a:extLst>
          </p:cNvPr>
          <p:cNvSpPr txBox="1"/>
          <p:nvPr/>
        </p:nvSpPr>
        <p:spPr>
          <a:xfrm>
            <a:off x="7976585" y="4390768"/>
            <a:ext cx="114061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Innlandet</a:t>
            </a:r>
          </a:p>
        </p:txBody>
      </p:sp>
      <p:sp>
        <p:nvSpPr>
          <p:cNvPr id="28" name="TekstSylinder 27">
            <a:extLst>
              <a:ext uri="{FF2B5EF4-FFF2-40B4-BE49-F238E27FC236}">
                <a16:creationId xmlns:a16="http://schemas.microsoft.com/office/drawing/2014/main" id="{EDEFBCCE-2C69-474C-9D42-E0F99F153EAD}"/>
              </a:ext>
            </a:extLst>
          </p:cNvPr>
          <p:cNvSpPr txBox="1"/>
          <p:nvPr/>
        </p:nvSpPr>
        <p:spPr>
          <a:xfrm>
            <a:off x="6451089" y="3882507"/>
            <a:ext cx="187746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Møre og Romsdal</a:t>
            </a:r>
          </a:p>
        </p:txBody>
      </p:sp>
      <p:sp>
        <p:nvSpPr>
          <p:cNvPr id="29" name="TekstSylinder 28">
            <a:extLst>
              <a:ext uri="{FF2B5EF4-FFF2-40B4-BE49-F238E27FC236}">
                <a16:creationId xmlns:a16="http://schemas.microsoft.com/office/drawing/2014/main" id="{74E80A62-E705-5C4B-9290-DCCCDD1AEBE9}"/>
              </a:ext>
            </a:extLst>
          </p:cNvPr>
          <p:cNvSpPr txBox="1"/>
          <p:nvPr/>
        </p:nvSpPr>
        <p:spPr>
          <a:xfrm>
            <a:off x="7229066" y="4596661"/>
            <a:ext cx="6739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West</a:t>
            </a:r>
          </a:p>
        </p:txBody>
      </p:sp>
      <p:sp>
        <p:nvSpPr>
          <p:cNvPr id="30" name="TekstSylinder 29">
            <a:extLst>
              <a:ext uri="{FF2B5EF4-FFF2-40B4-BE49-F238E27FC236}">
                <a16:creationId xmlns:a16="http://schemas.microsoft.com/office/drawing/2014/main" id="{6ADEA163-AF38-5A45-AE1F-51D08722F774}"/>
              </a:ext>
            </a:extLst>
          </p:cNvPr>
          <p:cNvSpPr txBox="1"/>
          <p:nvPr/>
        </p:nvSpPr>
        <p:spPr>
          <a:xfrm>
            <a:off x="7524947" y="5555288"/>
            <a:ext cx="76477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Agder</a:t>
            </a:r>
          </a:p>
        </p:txBody>
      </p:sp>
      <p:sp>
        <p:nvSpPr>
          <p:cNvPr id="33" name="TekstSylinder 32">
            <a:extLst>
              <a:ext uri="{FF2B5EF4-FFF2-40B4-BE49-F238E27FC236}">
                <a16:creationId xmlns:a16="http://schemas.microsoft.com/office/drawing/2014/main" id="{D8071B66-8860-4F4F-BC13-3F61ACAFEDB1}"/>
              </a:ext>
            </a:extLst>
          </p:cNvPr>
          <p:cNvSpPr txBox="1"/>
          <p:nvPr/>
        </p:nvSpPr>
        <p:spPr>
          <a:xfrm>
            <a:off x="10063469" y="4138872"/>
            <a:ext cx="256222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01.01.2020: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356 local councils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11 county councils</a:t>
            </a:r>
          </a:p>
        </p:txBody>
      </p:sp>
      <p:sp>
        <p:nvSpPr>
          <p:cNvPr id="34" name="Freeform 19">
            <a:extLst>
              <a:ext uri="{FF2B5EF4-FFF2-40B4-BE49-F238E27FC236}">
                <a16:creationId xmlns:a16="http://schemas.microsoft.com/office/drawing/2014/main" id="{21B74C3B-C9B4-B542-988B-0CD57893EFE2}"/>
              </a:ext>
            </a:extLst>
          </p:cNvPr>
          <p:cNvSpPr>
            <a:spLocks noEditPoints="1"/>
          </p:cNvSpPr>
          <p:nvPr/>
        </p:nvSpPr>
        <p:spPr bwMode="auto">
          <a:xfrm>
            <a:off x="9370950" y="1133692"/>
            <a:ext cx="995363" cy="757238"/>
          </a:xfrm>
          <a:custGeom>
            <a:avLst/>
            <a:gdLst>
              <a:gd name="T0" fmla="*/ 85 w 627"/>
              <a:gd name="T1" fmla="*/ 376 h 477"/>
              <a:gd name="T2" fmla="*/ 44 w 627"/>
              <a:gd name="T3" fmla="*/ 434 h 477"/>
              <a:gd name="T4" fmla="*/ 6 w 627"/>
              <a:gd name="T5" fmla="*/ 428 h 477"/>
              <a:gd name="T6" fmla="*/ 17 w 627"/>
              <a:gd name="T7" fmla="*/ 441 h 477"/>
              <a:gd name="T8" fmla="*/ 62 w 627"/>
              <a:gd name="T9" fmla="*/ 398 h 477"/>
              <a:gd name="T10" fmla="*/ 72 w 627"/>
              <a:gd name="T11" fmla="*/ 367 h 477"/>
              <a:gd name="T12" fmla="*/ 104 w 627"/>
              <a:gd name="T13" fmla="*/ 347 h 477"/>
              <a:gd name="T14" fmla="*/ 67 w 627"/>
              <a:gd name="T15" fmla="*/ 350 h 477"/>
              <a:gd name="T16" fmla="*/ 160 w 627"/>
              <a:gd name="T17" fmla="*/ 334 h 477"/>
              <a:gd name="T18" fmla="*/ 216 w 627"/>
              <a:gd name="T19" fmla="*/ 238 h 477"/>
              <a:gd name="T20" fmla="*/ 159 w 627"/>
              <a:gd name="T21" fmla="*/ 292 h 477"/>
              <a:gd name="T22" fmla="*/ 132 w 627"/>
              <a:gd name="T23" fmla="*/ 275 h 477"/>
              <a:gd name="T24" fmla="*/ 129 w 627"/>
              <a:gd name="T25" fmla="*/ 247 h 477"/>
              <a:gd name="T26" fmla="*/ 145 w 627"/>
              <a:gd name="T27" fmla="*/ 233 h 477"/>
              <a:gd name="T28" fmla="*/ 138 w 627"/>
              <a:gd name="T29" fmla="*/ 206 h 477"/>
              <a:gd name="T30" fmla="*/ 191 w 627"/>
              <a:gd name="T31" fmla="*/ 192 h 477"/>
              <a:gd name="T32" fmla="*/ 269 w 627"/>
              <a:gd name="T33" fmla="*/ 183 h 477"/>
              <a:gd name="T34" fmla="*/ 252 w 627"/>
              <a:gd name="T35" fmla="*/ 154 h 477"/>
              <a:gd name="T36" fmla="*/ 279 w 627"/>
              <a:gd name="T37" fmla="*/ 149 h 477"/>
              <a:gd name="T38" fmla="*/ 350 w 627"/>
              <a:gd name="T39" fmla="*/ 92 h 477"/>
              <a:gd name="T40" fmla="*/ 330 w 627"/>
              <a:gd name="T41" fmla="*/ 68 h 477"/>
              <a:gd name="T42" fmla="*/ 276 w 627"/>
              <a:gd name="T43" fmla="*/ 71 h 477"/>
              <a:gd name="T44" fmla="*/ 265 w 627"/>
              <a:gd name="T45" fmla="*/ 60 h 477"/>
              <a:gd name="T46" fmla="*/ 454 w 627"/>
              <a:gd name="T47" fmla="*/ 48 h 477"/>
              <a:gd name="T48" fmla="*/ 422 w 627"/>
              <a:gd name="T49" fmla="*/ 54 h 477"/>
              <a:gd name="T50" fmla="*/ 487 w 627"/>
              <a:gd name="T51" fmla="*/ 13 h 477"/>
              <a:gd name="T52" fmla="*/ 556 w 627"/>
              <a:gd name="T53" fmla="*/ 46 h 477"/>
              <a:gd name="T54" fmla="*/ 615 w 627"/>
              <a:gd name="T55" fmla="*/ 166 h 477"/>
              <a:gd name="T56" fmla="*/ 538 w 627"/>
              <a:gd name="T57" fmla="*/ 250 h 477"/>
              <a:gd name="T58" fmla="*/ 479 w 627"/>
              <a:gd name="T59" fmla="*/ 270 h 477"/>
              <a:gd name="T60" fmla="*/ 444 w 627"/>
              <a:gd name="T61" fmla="*/ 292 h 477"/>
              <a:gd name="T62" fmla="*/ 423 w 627"/>
              <a:gd name="T63" fmla="*/ 352 h 477"/>
              <a:gd name="T64" fmla="*/ 413 w 627"/>
              <a:gd name="T65" fmla="*/ 454 h 477"/>
              <a:gd name="T66" fmla="*/ 324 w 627"/>
              <a:gd name="T67" fmla="*/ 450 h 477"/>
              <a:gd name="T68" fmla="*/ 200 w 627"/>
              <a:gd name="T69" fmla="*/ 428 h 477"/>
              <a:gd name="T70" fmla="*/ 92 w 627"/>
              <a:gd name="T71" fmla="*/ 448 h 477"/>
              <a:gd name="T72" fmla="*/ 137 w 627"/>
              <a:gd name="T73" fmla="*/ 413 h 477"/>
              <a:gd name="T74" fmla="*/ 161 w 627"/>
              <a:gd name="T75" fmla="*/ 393 h 477"/>
              <a:gd name="T76" fmla="*/ 173 w 627"/>
              <a:gd name="T77" fmla="*/ 373 h 477"/>
              <a:gd name="T78" fmla="*/ 173 w 627"/>
              <a:gd name="T79" fmla="*/ 353 h 477"/>
              <a:gd name="T80" fmla="*/ 181 w 627"/>
              <a:gd name="T81" fmla="*/ 315 h 477"/>
              <a:gd name="T82" fmla="*/ 229 w 627"/>
              <a:gd name="T83" fmla="*/ 296 h 477"/>
              <a:gd name="T84" fmla="*/ 239 w 627"/>
              <a:gd name="T85" fmla="*/ 224 h 477"/>
              <a:gd name="T86" fmla="*/ 256 w 627"/>
              <a:gd name="T87" fmla="*/ 266 h 477"/>
              <a:gd name="T88" fmla="*/ 287 w 627"/>
              <a:gd name="T89" fmla="*/ 248 h 477"/>
              <a:gd name="T90" fmla="*/ 267 w 627"/>
              <a:gd name="T91" fmla="*/ 192 h 477"/>
              <a:gd name="T92" fmla="*/ 326 w 627"/>
              <a:gd name="T93" fmla="*/ 266 h 477"/>
              <a:gd name="T94" fmla="*/ 293 w 627"/>
              <a:gd name="T95" fmla="*/ 210 h 477"/>
              <a:gd name="T96" fmla="*/ 295 w 627"/>
              <a:gd name="T97" fmla="*/ 192 h 477"/>
              <a:gd name="T98" fmla="*/ 350 w 627"/>
              <a:gd name="T99" fmla="*/ 131 h 477"/>
              <a:gd name="T100" fmla="*/ 352 w 627"/>
              <a:gd name="T101" fmla="*/ 215 h 477"/>
              <a:gd name="T102" fmla="*/ 358 w 627"/>
              <a:gd name="T103" fmla="*/ 150 h 477"/>
              <a:gd name="T104" fmla="*/ 408 w 627"/>
              <a:gd name="T105" fmla="*/ 97 h 477"/>
              <a:gd name="T106" fmla="*/ 382 w 627"/>
              <a:gd name="T107" fmla="*/ 244 h 477"/>
              <a:gd name="T108" fmla="*/ 451 w 627"/>
              <a:gd name="T109" fmla="*/ 189 h 477"/>
              <a:gd name="T110" fmla="*/ 432 w 627"/>
              <a:gd name="T111" fmla="*/ 117 h 477"/>
              <a:gd name="T112" fmla="*/ 453 w 627"/>
              <a:gd name="T113" fmla="*/ 106 h 477"/>
              <a:gd name="T114" fmla="*/ 474 w 627"/>
              <a:gd name="T115" fmla="*/ 76 h 477"/>
              <a:gd name="T116" fmla="*/ 557 w 627"/>
              <a:gd name="T117" fmla="*/ 117 h 477"/>
              <a:gd name="T118" fmla="*/ 546 w 627"/>
              <a:gd name="T119" fmla="*/ 68 h 477"/>
              <a:gd name="T120" fmla="*/ 491 w 627"/>
              <a:gd name="T121" fmla="*/ 32 h 477"/>
              <a:gd name="T122" fmla="*/ 347 w 627"/>
              <a:gd name="T123" fmla="*/ 5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7" h="477">
                <a:moveTo>
                  <a:pt x="113" y="399"/>
                </a:moveTo>
                <a:lnTo>
                  <a:pt x="112" y="399"/>
                </a:lnTo>
                <a:lnTo>
                  <a:pt x="112" y="398"/>
                </a:lnTo>
                <a:lnTo>
                  <a:pt x="113" y="398"/>
                </a:lnTo>
                <a:lnTo>
                  <a:pt x="117" y="389"/>
                </a:lnTo>
                <a:lnTo>
                  <a:pt x="127" y="367"/>
                </a:lnTo>
                <a:lnTo>
                  <a:pt x="141" y="385"/>
                </a:lnTo>
                <a:lnTo>
                  <a:pt x="142" y="386"/>
                </a:lnTo>
                <a:lnTo>
                  <a:pt x="137" y="393"/>
                </a:lnTo>
                <a:lnTo>
                  <a:pt x="133" y="395"/>
                </a:lnTo>
                <a:lnTo>
                  <a:pt x="123" y="399"/>
                </a:lnTo>
                <a:lnTo>
                  <a:pt x="113" y="399"/>
                </a:lnTo>
                <a:close/>
                <a:moveTo>
                  <a:pt x="72" y="367"/>
                </a:moveTo>
                <a:lnTo>
                  <a:pt x="75" y="370"/>
                </a:lnTo>
                <a:lnTo>
                  <a:pt x="77" y="368"/>
                </a:lnTo>
                <a:lnTo>
                  <a:pt x="80" y="370"/>
                </a:lnTo>
                <a:lnTo>
                  <a:pt x="80" y="375"/>
                </a:lnTo>
                <a:lnTo>
                  <a:pt x="80" y="377"/>
                </a:lnTo>
                <a:lnTo>
                  <a:pt x="82" y="377"/>
                </a:lnTo>
                <a:lnTo>
                  <a:pt x="85" y="376"/>
                </a:lnTo>
                <a:lnTo>
                  <a:pt x="86" y="373"/>
                </a:lnTo>
                <a:lnTo>
                  <a:pt x="89" y="376"/>
                </a:lnTo>
                <a:lnTo>
                  <a:pt x="86" y="382"/>
                </a:lnTo>
                <a:lnTo>
                  <a:pt x="86" y="385"/>
                </a:lnTo>
                <a:lnTo>
                  <a:pt x="89" y="396"/>
                </a:lnTo>
                <a:lnTo>
                  <a:pt x="90" y="400"/>
                </a:lnTo>
                <a:lnTo>
                  <a:pt x="91" y="416"/>
                </a:lnTo>
                <a:lnTo>
                  <a:pt x="90" y="419"/>
                </a:lnTo>
                <a:lnTo>
                  <a:pt x="87" y="423"/>
                </a:lnTo>
                <a:lnTo>
                  <a:pt x="85" y="430"/>
                </a:lnTo>
                <a:lnTo>
                  <a:pt x="82" y="431"/>
                </a:lnTo>
                <a:lnTo>
                  <a:pt x="83" y="441"/>
                </a:lnTo>
                <a:lnTo>
                  <a:pt x="78" y="444"/>
                </a:lnTo>
                <a:lnTo>
                  <a:pt x="77" y="444"/>
                </a:lnTo>
                <a:lnTo>
                  <a:pt x="77" y="441"/>
                </a:lnTo>
                <a:lnTo>
                  <a:pt x="76" y="437"/>
                </a:lnTo>
                <a:lnTo>
                  <a:pt x="66" y="432"/>
                </a:lnTo>
                <a:lnTo>
                  <a:pt x="64" y="431"/>
                </a:lnTo>
                <a:lnTo>
                  <a:pt x="62" y="425"/>
                </a:lnTo>
                <a:lnTo>
                  <a:pt x="44" y="434"/>
                </a:lnTo>
                <a:lnTo>
                  <a:pt x="40" y="440"/>
                </a:lnTo>
                <a:lnTo>
                  <a:pt x="34" y="430"/>
                </a:lnTo>
                <a:lnTo>
                  <a:pt x="31" y="440"/>
                </a:lnTo>
                <a:lnTo>
                  <a:pt x="27" y="451"/>
                </a:lnTo>
                <a:lnTo>
                  <a:pt x="21" y="451"/>
                </a:lnTo>
                <a:lnTo>
                  <a:pt x="20" y="451"/>
                </a:lnTo>
                <a:lnTo>
                  <a:pt x="17" y="455"/>
                </a:lnTo>
                <a:lnTo>
                  <a:pt x="13" y="462"/>
                </a:lnTo>
                <a:lnTo>
                  <a:pt x="12" y="464"/>
                </a:lnTo>
                <a:lnTo>
                  <a:pt x="6" y="473"/>
                </a:lnTo>
                <a:lnTo>
                  <a:pt x="3" y="471"/>
                </a:lnTo>
                <a:lnTo>
                  <a:pt x="8" y="463"/>
                </a:lnTo>
                <a:lnTo>
                  <a:pt x="7" y="459"/>
                </a:lnTo>
                <a:lnTo>
                  <a:pt x="6" y="455"/>
                </a:lnTo>
                <a:lnTo>
                  <a:pt x="3" y="450"/>
                </a:lnTo>
                <a:lnTo>
                  <a:pt x="3" y="449"/>
                </a:lnTo>
                <a:lnTo>
                  <a:pt x="0" y="442"/>
                </a:lnTo>
                <a:lnTo>
                  <a:pt x="7" y="435"/>
                </a:lnTo>
                <a:lnTo>
                  <a:pt x="8" y="435"/>
                </a:lnTo>
                <a:lnTo>
                  <a:pt x="6" y="428"/>
                </a:lnTo>
                <a:lnTo>
                  <a:pt x="6" y="427"/>
                </a:lnTo>
                <a:lnTo>
                  <a:pt x="6" y="426"/>
                </a:lnTo>
                <a:lnTo>
                  <a:pt x="15" y="422"/>
                </a:lnTo>
                <a:lnTo>
                  <a:pt x="16" y="421"/>
                </a:lnTo>
                <a:lnTo>
                  <a:pt x="17" y="419"/>
                </a:lnTo>
                <a:lnTo>
                  <a:pt x="17" y="418"/>
                </a:lnTo>
                <a:lnTo>
                  <a:pt x="18" y="416"/>
                </a:lnTo>
                <a:lnTo>
                  <a:pt x="17" y="407"/>
                </a:lnTo>
                <a:lnTo>
                  <a:pt x="20" y="407"/>
                </a:lnTo>
                <a:lnTo>
                  <a:pt x="26" y="407"/>
                </a:lnTo>
                <a:lnTo>
                  <a:pt x="26" y="402"/>
                </a:lnTo>
                <a:lnTo>
                  <a:pt x="36" y="396"/>
                </a:lnTo>
                <a:lnTo>
                  <a:pt x="36" y="399"/>
                </a:lnTo>
                <a:lnTo>
                  <a:pt x="35" y="409"/>
                </a:lnTo>
                <a:lnTo>
                  <a:pt x="30" y="416"/>
                </a:lnTo>
                <a:lnTo>
                  <a:pt x="23" y="421"/>
                </a:lnTo>
                <a:lnTo>
                  <a:pt x="23" y="421"/>
                </a:lnTo>
                <a:lnTo>
                  <a:pt x="17" y="421"/>
                </a:lnTo>
                <a:lnTo>
                  <a:pt x="15" y="428"/>
                </a:lnTo>
                <a:lnTo>
                  <a:pt x="17" y="441"/>
                </a:lnTo>
                <a:lnTo>
                  <a:pt x="12" y="449"/>
                </a:lnTo>
                <a:lnTo>
                  <a:pt x="13" y="449"/>
                </a:lnTo>
                <a:lnTo>
                  <a:pt x="16" y="451"/>
                </a:lnTo>
                <a:lnTo>
                  <a:pt x="20" y="446"/>
                </a:lnTo>
                <a:lnTo>
                  <a:pt x="22" y="442"/>
                </a:lnTo>
                <a:lnTo>
                  <a:pt x="21" y="430"/>
                </a:lnTo>
                <a:lnTo>
                  <a:pt x="39" y="416"/>
                </a:lnTo>
                <a:lnTo>
                  <a:pt x="41" y="419"/>
                </a:lnTo>
                <a:lnTo>
                  <a:pt x="45" y="422"/>
                </a:lnTo>
                <a:lnTo>
                  <a:pt x="45" y="423"/>
                </a:lnTo>
                <a:lnTo>
                  <a:pt x="44" y="418"/>
                </a:lnTo>
                <a:lnTo>
                  <a:pt x="43" y="413"/>
                </a:lnTo>
                <a:lnTo>
                  <a:pt x="43" y="412"/>
                </a:lnTo>
                <a:lnTo>
                  <a:pt x="43" y="398"/>
                </a:lnTo>
                <a:lnTo>
                  <a:pt x="48" y="399"/>
                </a:lnTo>
                <a:lnTo>
                  <a:pt x="58" y="400"/>
                </a:lnTo>
                <a:lnTo>
                  <a:pt x="62" y="405"/>
                </a:lnTo>
                <a:lnTo>
                  <a:pt x="63" y="407"/>
                </a:lnTo>
                <a:lnTo>
                  <a:pt x="64" y="402"/>
                </a:lnTo>
                <a:lnTo>
                  <a:pt x="62" y="398"/>
                </a:lnTo>
                <a:lnTo>
                  <a:pt x="60" y="394"/>
                </a:lnTo>
                <a:lnTo>
                  <a:pt x="60" y="393"/>
                </a:lnTo>
                <a:lnTo>
                  <a:pt x="50" y="390"/>
                </a:lnTo>
                <a:lnTo>
                  <a:pt x="48" y="389"/>
                </a:lnTo>
                <a:lnTo>
                  <a:pt x="45" y="384"/>
                </a:lnTo>
                <a:lnTo>
                  <a:pt x="45" y="381"/>
                </a:lnTo>
                <a:lnTo>
                  <a:pt x="45" y="379"/>
                </a:lnTo>
                <a:lnTo>
                  <a:pt x="54" y="367"/>
                </a:lnTo>
                <a:lnTo>
                  <a:pt x="57" y="368"/>
                </a:lnTo>
                <a:lnTo>
                  <a:pt x="59" y="368"/>
                </a:lnTo>
                <a:lnTo>
                  <a:pt x="66" y="377"/>
                </a:lnTo>
                <a:lnTo>
                  <a:pt x="67" y="375"/>
                </a:lnTo>
                <a:lnTo>
                  <a:pt x="63" y="365"/>
                </a:lnTo>
                <a:lnTo>
                  <a:pt x="58" y="361"/>
                </a:lnTo>
                <a:lnTo>
                  <a:pt x="58" y="356"/>
                </a:lnTo>
                <a:lnTo>
                  <a:pt x="58" y="354"/>
                </a:lnTo>
                <a:lnTo>
                  <a:pt x="59" y="354"/>
                </a:lnTo>
                <a:lnTo>
                  <a:pt x="64" y="361"/>
                </a:lnTo>
                <a:lnTo>
                  <a:pt x="68" y="365"/>
                </a:lnTo>
                <a:lnTo>
                  <a:pt x="72" y="367"/>
                </a:lnTo>
                <a:close/>
                <a:moveTo>
                  <a:pt x="168" y="362"/>
                </a:moveTo>
                <a:lnTo>
                  <a:pt x="154" y="377"/>
                </a:lnTo>
                <a:lnTo>
                  <a:pt x="146" y="384"/>
                </a:lnTo>
                <a:lnTo>
                  <a:pt x="146" y="385"/>
                </a:lnTo>
                <a:lnTo>
                  <a:pt x="145" y="382"/>
                </a:lnTo>
                <a:lnTo>
                  <a:pt x="145" y="381"/>
                </a:lnTo>
                <a:lnTo>
                  <a:pt x="143" y="380"/>
                </a:lnTo>
                <a:lnTo>
                  <a:pt x="138" y="368"/>
                </a:lnTo>
                <a:lnTo>
                  <a:pt x="135" y="357"/>
                </a:lnTo>
                <a:lnTo>
                  <a:pt x="136" y="356"/>
                </a:lnTo>
                <a:lnTo>
                  <a:pt x="137" y="352"/>
                </a:lnTo>
                <a:lnTo>
                  <a:pt x="147" y="363"/>
                </a:lnTo>
                <a:lnTo>
                  <a:pt x="149" y="363"/>
                </a:lnTo>
                <a:lnTo>
                  <a:pt x="151" y="363"/>
                </a:lnTo>
                <a:lnTo>
                  <a:pt x="146" y="356"/>
                </a:lnTo>
                <a:lnTo>
                  <a:pt x="143" y="352"/>
                </a:lnTo>
                <a:lnTo>
                  <a:pt x="158" y="352"/>
                </a:lnTo>
                <a:lnTo>
                  <a:pt x="165" y="359"/>
                </a:lnTo>
                <a:lnTo>
                  <a:pt x="168" y="362"/>
                </a:lnTo>
                <a:close/>
                <a:moveTo>
                  <a:pt x="104" y="347"/>
                </a:moveTo>
                <a:lnTo>
                  <a:pt x="98" y="352"/>
                </a:lnTo>
                <a:lnTo>
                  <a:pt x="94" y="344"/>
                </a:lnTo>
                <a:lnTo>
                  <a:pt x="101" y="340"/>
                </a:lnTo>
                <a:lnTo>
                  <a:pt x="104" y="347"/>
                </a:lnTo>
                <a:close/>
                <a:moveTo>
                  <a:pt x="75" y="342"/>
                </a:moveTo>
                <a:lnTo>
                  <a:pt x="85" y="345"/>
                </a:lnTo>
                <a:lnTo>
                  <a:pt x="90" y="342"/>
                </a:lnTo>
                <a:lnTo>
                  <a:pt x="92" y="349"/>
                </a:lnTo>
                <a:lnTo>
                  <a:pt x="92" y="350"/>
                </a:lnTo>
                <a:lnTo>
                  <a:pt x="92" y="356"/>
                </a:lnTo>
                <a:lnTo>
                  <a:pt x="94" y="359"/>
                </a:lnTo>
                <a:lnTo>
                  <a:pt x="86" y="363"/>
                </a:lnTo>
                <a:lnTo>
                  <a:pt x="78" y="362"/>
                </a:lnTo>
                <a:lnTo>
                  <a:pt x="77" y="362"/>
                </a:lnTo>
                <a:lnTo>
                  <a:pt x="76" y="362"/>
                </a:lnTo>
                <a:lnTo>
                  <a:pt x="73" y="358"/>
                </a:lnTo>
                <a:lnTo>
                  <a:pt x="71" y="354"/>
                </a:lnTo>
                <a:lnTo>
                  <a:pt x="69" y="353"/>
                </a:lnTo>
                <a:lnTo>
                  <a:pt x="68" y="352"/>
                </a:lnTo>
                <a:lnTo>
                  <a:pt x="67" y="350"/>
                </a:lnTo>
                <a:lnTo>
                  <a:pt x="64" y="349"/>
                </a:lnTo>
                <a:lnTo>
                  <a:pt x="59" y="344"/>
                </a:lnTo>
                <a:lnTo>
                  <a:pt x="62" y="335"/>
                </a:lnTo>
                <a:lnTo>
                  <a:pt x="64" y="336"/>
                </a:lnTo>
                <a:lnTo>
                  <a:pt x="69" y="338"/>
                </a:lnTo>
                <a:lnTo>
                  <a:pt x="75" y="342"/>
                </a:lnTo>
                <a:close/>
                <a:moveTo>
                  <a:pt x="87" y="336"/>
                </a:moveTo>
                <a:lnTo>
                  <a:pt x="86" y="336"/>
                </a:lnTo>
                <a:lnTo>
                  <a:pt x="76" y="335"/>
                </a:lnTo>
                <a:lnTo>
                  <a:pt x="75" y="335"/>
                </a:lnTo>
                <a:lnTo>
                  <a:pt x="77" y="329"/>
                </a:lnTo>
                <a:lnTo>
                  <a:pt x="85" y="324"/>
                </a:lnTo>
                <a:lnTo>
                  <a:pt x="85" y="327"/>
                </a:lnTo>
                <a:lnTo>
                  <a:pt x="83" y="330"/>
                </a:lnTo>
                <a:lnTo>
                  <a:pt x="83" y="331"/>
                </a:lnTo>
                <a:lnTo>
                  <a:pt x="86" y="333"/>
                </a:lnTo>
                <a:lnTo>
                  <a:pt x="86" y="335"/>
                </a:lnTo>
                <a:lnTo>
                  <a:pt x="87" y="336"/>
                </a:lnTo>
                <a:close/>
                <a:moveTo>
                  <a:pt x="169" y="317"/>
                </a:moveTo>
                <a:lnTo>
                  <a:pt x="160" y="334"/>
                </a:lnTo>
                <a:lnTo>
                  <a:pt x="159" y="334"/>
                </a:lnTo>
                <a:lnTo>
                  <a:pt x="155" y="333"/>
                </a:lnTo>
                <a:lnTo>
                  <a:pt x="156" y="313"/>
                </a:lnTo>
                <a:lnTo>
                  <a:pt x="169" y="307"/>
                </a:lnTo>
                <a:lnTo>
                  <a:pt x="173" y="310"/>
                </a:lnTo>
                <a:lnTo>
                  <a:pt x="169" y="317"/>
                </a:lnTo>
                <a:close/>
                <a:moveTo>
                  <a:pt x="195" y="205"/>
                </a:moveTo>
                <a:lnTo>
                  <a:pt x="191" y="215"/>
                </a:lnTo>
                <a:lnTo>
                  <a:pt x="196" y="216"/>
                </a:lnTo>
                <a:lnTo>
                  <a:pt x="204" y="205"/>
                </a:lnTo>
                <a:lnTo>
                  <a:pt x="210" y="209"/>
                </a:lnTo>
                <a:lnTo>
                  <a:pt x="207" y="214"/>
                </a:lnTo>
                <a:lnTo>
                  <a:pt x="206" y="215"/>
                </a:lnTo>
                <a:lnTo>
                  <a:pt x="201" y="224"/>
                </a:lnTo>
                <a:lnTo>
                  <a:pt x="205" y="227"/>
                </a:lnTo>
                <a:lnTo>
                  <a:pt x="210" y="219"/>
                </a:lnTo>
                <a:lnTo>
                  <a:pt x="212" y="223"/>
                </a:lnTo>
                <a:lnTo>
                  <a:pt x="214" y="235"/>
                </a:lnTo>
                <a:lnTo>
                  <a:pt x="215" y="237"/>
                </a:lnTo>
                <a:lnTo>
                  <a:pt x="216" y="238"/>
                </a:lnTo>
                <a:lnTo>
                  <a:pt x="215" y="239"/>
                </a:lnTo>
                <a:lnTo>
                  <a:pt x="211" y="242"/>
                </a:lnTo>
                <a:lnTo>
                  <a:pt x="204" y="244"/>
                </a:lnTo>
                <a:lnTo>
                  <a:pt x="198" y="250"/>
                </a:lnTo>
                <a:lnTo>
                  <a:pt x="198" y="252"/>
                </a:lnTo>
                <a:lnTo>
                  <a:pt x="204" y="262"/>
                </a:lnTo>
                <a:lnTo>
                  <a:pt x="205" y="267"/>
                </a:lnTo>
                <a:lnTo>
                  <a:pt x="198" y="274"/>
                </a:lnTo>
                <a:lnTo>
                  <a:pt x="210" y="281"/>
                </a:lnTo>
                <a:lnTo>
                  <a:pt x="198" y="290"/>
                </a:lnTo>
                <a:lnTo>
                  <a:pt x="195" y="292"/>
                </a:lnTo>
                <a:lnTo>
                  <a:pt x="187" y="289"/>
                </a:lnTo>
                <a:lnTo>
                  <a:pt x="169" y="293"/>
                </a:lnTo>
                <a:lnTo>
                  <a:pt x="166" y="294"/>
                </a:lnTo>
                <a:lnTo>
                  <a:pt x="169" y="283"/>
                </a:lnTo>
                <a:lnTo>
                  <a:pt x="169" y="279"/>
                </a:lnTo>
                <a:lnTo>
                  <a:pt x="160" y="281"/>
                </a:lnTo>
                <a:lnTo>
                  <a:pt x="160" y="283"/>
                </a:lnTo>
                <a:lnTo>
                  <a:pt x="160" y="287"/>
                </a:lnTo>
                <a:lnTo>
                  <a:pt x="159" y="292"/>
                </a:lnTo>
                <a:lnTo>
                  <a:pt x="140" y="310"/>
                </a:lnTo>
                <a:lnTo>
                  <a:pt x="140" y="311"/>
                </a:lnTo>
                <a:lnTo>
                  <a:pt x="143" y="325"/>
                </a:lnTo>
                <a:lnTo>
                  <a:pt x="137" y="327"/>
                </a:lnTo>
                <a:lnTo>
                  <a:pt x="128" y="330"/>
                </a:lnTo>
                <a:lnTo>
                  <a:pt x="128" y="312"/>
                </a:lnTo>
                <a:lnTo>
                  <a:pt x="118" y="315"/>
                </a:lnTo>
                <a:lnTo>
                  <a:pt x="106" y="317"/>
                </a:lnTo>
                <a:lnTo>
                  <a:pt x="105" y="302"/>
                </a:lnTo>
                <a:lnTo>
                  <a:pt x="123" y="298"/>
                </a:lnTo>
                <a:lnTo>
                  <a:pt x="128" y="296"/>
                </a:lnTo>
                <a:lnTo>
                  <a:pt x="128" y="289"/>
                </a:lnTo>
                <a:lnTo>
                  <a:pt x="128" y="285"/>
                </a:lnTo>
                <a:lnTo>
                  <a:pt x="118" y="283"/>
                </a:lnTo>
                <a:lnTo>
                  <a:pt x="113" y="280"/>
                </a:lnTo>
                <a:lnTo>
                  <a:pt x="113" y="279"/>
                </a:lnTo>
                <a:lnTo>
                  <a:pt x="113" y="275"/>
                </a:lnTo>
                <a:lnTo>
                  <a:pt x="123" y="273"/>
                </a:lnTo>
                <a:lnTo>
                  <a:pt x="131" y="276"/>
                </a:lnTo>
                <a:lnTo>
                  <a:pt x="132" y="275"/>
                </a:lnTo>
                <a:lnTo>
                  <a:pt x="135" y="274"/>
                </a:lnTo>
                <a:lnTo>
                  <a:pt x="136" y="274"/>
                </a:lnTo>
                <a:lnTo>
                  <a:pt x="135" y="274"/>
                </a:lnTo>
                <a:lnTo>
                  <a:pt x="135" y="273"/>
                </a:lnTo>
                <a:lnTo>
                  <a:pt x="133" y="267"/>
                </a:lnTo>
                <a:lnTo>
                  <a:pt x="138" y="262"/>
                </a:lnTo>
                <a:lnTo>
                  <a:pt x="137" y="260"/>
                </a:lnTo>
                <a:lnTo>
                  <a:pt x="132" y="261"/>
                </a:lnTo>
                <a:lnTo>
                  <a:pt x="131" y="262"/>
                </a:lnTo>
                <a:lnTo>
                  <a:pt x="128" y="267"/>
                </a:lnTo>
                <a:lnTo>
                  <a:pt x="126" y="266"/>
                </a:lnTo>
                <a:lnTo>
                  <a:pt x="122" y="265"/>
                </a:lnTo>
                <a:lnTo>
                  <a:pt x="119" y="264"/>
                </a:lnTo>
                <a:lnTo>
                  <a:pt x="113" y="255"/>
                </a:lnTo>
                <a:lnTo>
                  <a:pt x="123" y="251"/>
                </a:lnTo>
                <a:lnTo>
                  <a:pt x="127" y="251"/>
                </a:lnTo>
                <a:lnTo>
                  <a:pt x="133" y="255"/>
                </a:lnTo>
                <a:lnTo>
                  <a:pt x="133" y="251"/>
                </a:lnTo>
                <a:lnTo>
                  <a:pt x="131" y="248"/>
                </a:lnTo>
                <a:lnTo>
                  <a:pt x="129" y="247"/>
                </a:lnTo>
                <a:lnTo>
                  <a:pt x="126" y="244"/>
                </a:lnTo>
                <a:lnTo>
                  <a:pt x="126" y="243"/>
                </a:lnTo>
                <a:lnTo>
                  <a:pt x="127" y="243"/>
                </a:lnTo>
                <a:lnTo>
                  <a:pt x="131" y="243"/>
                </a:lnTo>
                <a:lnTo>
                  <a:pt x="133" y="243"/>
                </a:lnTo>
                <a:lnTo>
                  <a:pt x="135" y="241"/>
                </a:lnTo>
                <a:lnTo>
                  <a:pt x="129" y="239"/>
                </a:lnTo>
                <a:lnTo>
                  <a:pt x="124" y="238"/>
                </a:lnTo>
                <a:lnTo>
                  <a:pt x="121" y="242"/>
                </a:lnTo>
                <a:lnTo>
                  <a:pt x="118" y="242"/>
                </a:lnTo>
                <a:lnTo>
                  <a:pt x="109" y="243"/>
                </a:lnTo>
                <a:lnTo>
                  <a:pt x="115" y="233"/>
                </a:lnTo>
                <a:lnTo>
                  <a:pt x="121" y="234"/>
                </a:lnTo>
                <a:lnTo>
                  <a:pt x="129" y="235"/>
                </a:lnTo>
                <a:lnTo>
                  <a:pt x="132" y="233"/>
                </a:lnTo>
                <a:lnTo>
                  <a:pt x="135" y="229"/>
                </a:lnTo>
                <a:lnTo>
                  <a:pt x="140" y="228"/>
                </a:lnTo>
                <a:lnTo>
                  <a:pt x="145" y="229"/>
                </a:lnTo>
                <a:lnTo>
                  <a:pt x="145" y="230"/>
                </a:lnTo>
                <a:lnTo>
                  <a:pt x="145" y="233"/>
                </a:lnTo>
                <a:lnTo>
                  <a:pt x="147" y="234"/>
                </a:lnTo>
                <a:lnTo>
                  <a:pt x="149" y="235"/>
                </a:lnTo>
                <a:lnTo>
                  <a:pt x="156" y="241"/>
                </a:lnTo>
                <a:lnTo>
                  <a:pt x="158" y="234"/>
                </a:lnTo>
                <a:lnTo>
                  <a:pt x="147" y="232"/>
                </a:lnTo>
                <a:lnTo>
                  <a:pt x="147" y="230"/>
                </a:lnTo>
                <a:lnTo>
                  <a:pt x="151" y="228"/>
                </a:lnTo>
                <a:lnTo>
                  <a:pt x="161" y="225"/>
                </a:lnTo>
                <a:lnTo>
                  <a:pt x="163" y="225"/>
                </a:lnTo>
                <a:lnTo>
                  <a:pt x="165" y="227"/>
                </a:lnTo>
                <a:lnTo>
                  <a:pt x="165" y="223"/>
                </a:lnTo>
                <a:lnTo>
                  <a:pt x="161" y="220"/>
                </a:lnTo>
                <a:lnTo>
                  <a:pt x="160" y="220"/>
                </a:lnTo>
                <a:lnTo>
                  <a:pt x="159" y="220"/>
                </a:lnTo>
                <a:lnTo>
                  <a:pt x="155" y="223"/>
                </a:lnTo>
                <a:lnTo>
                  <a:pt x="151" y="223"/>
                </a:lnTo>
                <a:lnTo>
                  <a:pt x="145" y="221"/>
                </a:lnTo>
                <a:lnTo>
                  <a:pt x="142" y="219"/>
                </a:lnTo>
                <a:lnTo>
                  <a:pt x="140" y="212"/>
                </a:lnTo>
                <a:lnTo>
                  <a:pt x="138" y="206"/>
                </a:lnTo>
                <a:lnTo>
                  <a:pt x="141" y="209"/>
                </a:lnTo>
                <a:lnTo>
                  <a:pt x="149" y="214"/>
                </a:lnTo>
                <a:lnTo>
                  <a:pt x="152" y="210"/>
                </a:lnTo>
                <a:lnTo>
                  <a:pt x="149" y="201"/>
                </a:lnTo>
                <a:lnTo>
                  <a:pt x="150" y="197"/>
                </a:lnTo>
                <a:lnTo>
                  <a:pt x="158" y="201"/>
                </a:lnTo>
                <a:lnTo>
                  <a:pt x="164" y="206"/>
                </a:lnTo>
                <a:lnTo>
                  <a:pt x="166" y="210"/>
                </a:lnTo>
                <a:lnTo>
                  <a:pt x="169" y="210"/>
                </a:lnTo>
                <a:lnTo>
                  <a:pt x="170" y="210"/>
                </a:lnTo>
                <a:lnTo>
                  <a:pt x="169" y="209"/>
                </a:lnTo>
                <a:lnTo>
                  <a:pt x="158" y="193"/>
                </a:lnTo>
                <a:lnTo>
                  <a:pt x="163" y="186"/>
                </a:lnTo>
                <a:lnTo>
                  <a:pt x="164" y="186"/>
                </a:lnTo>
                <a:lnTo>
                  <a:pt x="169" y="189"/>
                </a:lnTo>
                <a:lnTo>
                  <a:pt x="170" y="191"/>
                </a:lnTo>
                <a:lnTo>
                  <a:pt x="173" y="201"/>
                </a:lnTo>
                <a:lnTo>
                  <a:pt x="177" y="205"/>
                </a:lnTo>
                <a:lnTo>
                  <a:pt x="175" y="182"/>
                </a:lnTo>
                <a:lnTo>
                  <a:pt x="191" y="192"/>
                </a:lnTo>
                <a:lnTo>
                  <a:pt x="196" y="192"/>
                </a:lnTo>
                <a:lnTo>
                  <a:pt x="198" y="193"/>
                </a:lnTo>
                <a:lnTo>
                  <a:pt x="195" y="205"/>
                </a:lnTo>
                <a:close/>
                <a:moveTo>
                  <a:pt x="289" y="163"/>
                </a:moveTo>
                <a:lnTo>
                  <a:pt x="285" y="168"/>
                </a:lnTo>
                <a:lnTo>
                  <a:pt x="283" y="156"/>
                </a:lnTo>
                <a:lnTo>
                  <a:pt x="283" y="154"/>
                </a:lnTo>
                <a:lnTo>
                  <a:pt x="284" y="152"/>
                </a:lnTo>
                <a:lnTo>
                  <a:pt x="292" y="145"/>
                </a:lnTo>
                <a:lnTo>
                  <a:pt x="292" y="150"/>
                </a:lnTo>
                <a:lnTo>
                  <a:pt x="290" y="154"/>
                </a:lnTo>
                <a:lnTo>
                  <a:pt x="289" y="163"/>
                </a:lnTo>
                <a:close/>
                <a:moveTo>
                  <a:pt x="279" y="149"/>
                </a:moveTo>
                <a:lnTo>
                  <a:pt x="271" y="159"/>
                </a:lnTo>
                <a:lnTo>
                  <a:pt x="267" y="166"/>
                </a:lnTo>
                <a:lnTo>
                  <a:pt x="274" y="173"/>
                </a:lnTo>
                <a:lnTo>
                  <a:pt x="274" y="174"/>
                </a:lnTo>
                <a:lnTo>
                  <a:pt x="271" y="179"/>
                </a:lnTo>
                <a:lnTo>
                  <a:pt x="270" y="181"/>
                </a:lnTo>
                <a:lnTo>
                  <a:pt x="269" y="183"/>
                </a:lnTo>
                <a:lnTo>
                  <a:pt x="249" y="189"/>
                </a:lnTo>
                <a:lnTo>
                  <a:pt x="238" y="193"/>
                </a:lnTo>
                <a:lnTo>
                  <a:pt x="229" y="196"/>
                </a:lnTo>
                <a:lnTo>
                  <a:pt x="220" y="200"/>
                </a:lnTo>
                <a:lnTo>
                  <a:pt x="216" y="191"/>
                </a:lnTo>
                <a:lnTo>
                  <a:pt x="212" y="189"/>
                </a:lnTo>
                <a:lnTo>
                  <a:pt x="207" y="187"/>
                </a:lnTo>
                <a:lnTo>
                  <a:pt x="206" y="177"/>
                </a:lnTo>
                <a:lnTo>
                  <a:pt x="207" y="175"/>
                </a:lnTo>
                <a:lnTo>
                  <a:pt x="210" y="174"/>
                </a:lnTo>
                <a:lnTo>
                  <a:pt x="215" y="174"/>
                </a:lnTo>
                <a:lnTo>
                  <a:pt x="218" y="173"/>
                </a:lnTo>
                <a:lnTo>
                  <a:pt x="224" y="175"/>
                </a:lnTo>
                <a:lnTo>
                  <a:pt x="229" y="178"/>
                </a:lnTo>
                <a:lnTo>
                  <a:pt x="230" y="179"/>
                </a:lnTo>
                <a:lnTo>
                  <a:pt x="235" y="172"/>
                </a:lnTo>
                <a:lnTo>
                  <a:pt x="233" y="170"/>
                </a:lnTo>
                <a:lnTo>
                  <a:pt x="223" y="165"/>
                </a:lnTo>
                <a:lnTo>
                  <a:pt x="223" y="155"/>
                </a:lnTo>
                <a:lnTo>
                  <a:pt x="252" y="154"/>
                </a:lnTo>
                <a:lnTo>
                  <a:pt x="252" y="147"/>
                </a:lnTo>
                <a:lnTo>
                  <a:pt x="252" y="146"/>
                </a:lnTo>
                <a:lnTo>
                  <a:pt x="232" y="146"/>
                </a:lnTo>
                <a:lnTo>
                  <a:pt x="232" y="133"/>
                </a:lnTo>
                <a:lnTo>
                  <a:pt x="247" y="135"/>
                </a:lnTo>
                <a:lnTo>
                  <a:pt x="251" y="129"/>
                </a:lnTo>
                <a:lnTo>
                  <a:pt x="257" y="129"/>
                </a:lnTo>
                <a:lnTo>
                  <a:pt x="257" y="132"/>
                </a:lnTo>
                <a:lnTo>
                  <a:pt x="261" y="152"/>
                </a:lnTo>
                <a:lnTo>
                  <a:pt x="264" y="135"/>
                </a:lnTo>
                <a:lnTo>
                  <a:pt x="265" y="124"/>
                </a:lnTo>
                <a:lnTo>
                  <a:pt x="258" y="118"/>
                </a:lnTo>
                <a:lnTo>
                  <a:pt x="258" y="112"/>
                </a:lnTo>
                <a:lnTo>
                  <a:pt x="269" y="109"/>
                </a:lnTo>
                <a:lnTo>
                  <a:pt x="271" y="119"/>
                </a:lnTo>
                <a:lnTo>
                  <a:pt x="287" y="123"/>
                </a:lnTo>
                <a:lnTo>
                  <a:pt x="289" y="127"/>
                </a:lnTo>
                <a:lnTo>
                  <a:pt x="292" y="135"/>
                </a:lnTo>
                <a:lnTo>
                  <a:pt x="293" y="135"/>
                </a:lnTo>
                <a:lnTo>
                  <a:pt x="279" y="149"/>
                </a:lnTo>
                <a:close/>
                <a:moveTo>
                  <a:pt x="435" y="109"/>
                </a:moveTo>
                <a:lnTo>
                  <a:pt x="418" y="115"/>
                </a:lnTo>
                <a:lnTo>
                  <a:pt x="417" y="108"/>
                </a:lnTo>
                <a:lnTo>
                  <a:pt x="419" y="99"/>
                </a:lnTo>
                <a:lnTo>
                  <a:pt x="421" y="90"/>
                </a:lnTo>
                <a:lnTo>
                  <a:pt x="432" y="87"/>
                </a:lnTo>
                <a:lnTo>
                  <a:pt x="435" y="90"/>
                </a:lnTo>
                <a:lnTo>
                  <a:pt x="430" y="97"/>
                </a:lnTo>
                <a:lnTo>
                  <a:pt x="433" y="106"/>
                </a:lnTo>
                <a:lnTo>
                  <a:pt x="435" y="109"/>
                </a:lnTo>
                <a:close/>
                <a:moveTo>
                  <a:pt x="349" y="106"/>
                </a:moveTo>
                <a:lnTo>
                  <a:pt x="326" y="114"/>
                </a:lnTo>
                <a:lnTo>
                  <a:pt x="326" y="112"/>
                </a:lnTo>
                <a:lnTo>
                  <a:pt x="329" y="104"/>
                </a:lnTo>
                <a:lnTo>
                  <a:pt x="331" y="97"/>
                </a:lnTo>
                <a:lnTo>
                  <a:pt x="334" y="92"/>
                </a:lnTo>
                <a:lnTo>
                  <a:pt x="340" y="90"/>
                </a:lnTo>
                <a:lnTo>
                  <a:pt x="352" y="72"/>
                </a:lnTo>
                <a:lnTo>
                  <a:pt x="357" y="78"/>
                </a:lnTo>
                <a:lnTo>
                  <a:pt x="350" y="92"/>
                </a:lnTo>
                <a:lnTo>
                  <a:pt x="349" y="94"/>
                </a:lnTo>
                <a:lnTo>
                  <a:pt x="349" y="100"/>
                </a:lnTo>
                <a:lnTo>
                  <a:pt x="349" y="106"/>
                </a:lnTo>
                <a:close/>
                <a:moveTo>
                  <a:pt x="363" y="67"/>
                </a:moveTo>
                <a:lnTo>
                  <a:pt x="367" y="68"/>
                </a:lnTo>
                <a:lnTo>
                  <a:pt x="368" y="67"/>
                </a:lnTo>
                <a:lnTo>
                  <a:pt x="370" y="68"/>
                </a:lnTo>
                <a:lnTo>
                  <a:pt x="368" y="71"/>
                </a:lnTo>
                <a:lnTo>
                  <a:pt x="366" y="71"/>
                </a:lnTo>
                <a:lnTo>
                  <a:pt x="364" y="72"/>
                </a:lnTo>
                <a:lnTo>
                  <a:pt x="358" y="68"/>
                </a:lnTo>
                <a:lnTo>
                  <a:pt x="358" y="66"/>
                </a:lnTo>
                <a:lnTo>
                  <a:pt x="361" y="64"/>
                </a:lnTo>
                <a:lnTo>
                  <a:pt x="363" y="66"/>
                </a:lnTo>
                <a:lnTo>
                  <a:pt x="363" y="67"/>
                </a:lnTo>
                <a:close/>
                <a:moveTo>
                  <a:pt x="315" y="72"/>
                </a:moveTo>
                <a:lnTo>
                  <a:pt x="318" y="74"/>
                </a:lnTo>
                <a:lnTo>
                  <a:pt x="321" y="63"/>
                </a:lnTo>
                <a:lnTo>
                  <a:pt x="329" y="62"/>
                </a:lnTo>
                <a:lnTo>
                  <a:pt x="330" y="68"/>
                </a:lnTo>
                <a:lnTo>
                  <a:pt x="336" y="67"/>
                </a:lnTo>
                <a:lnTo>
                  <a:pt x="340" y="68"/>
                </a:lnTo>
                <a:lnTo>
                  <a:pt x="343" y="72"/>
                </a:lnTo>
                <a:lnTo>
                  <a:pt x="344" y="80"/>
                </a:lnTo>
                <a:lnTo>
                  <a:pt x="339" y="83"/>
                </a:lnTo>
                <a:lnTo>
                  <a:pt x="329" y="86"/>
                </a:lnTo>
                <a:lnTo>
                  <a:pt x="321" y="99"/>
                </a:lnTo>
                <a:lnTo>
                  <a:pt x="317" y="113"/>
                </a:lnTo>
                <a:lnTo>
                  <a:pt x="315" y="117"/>
                </a:lnTo>
                <a:lnTo>
                  <a:pt x="313" y="120"/>
                </a:lnTo>
                <a:lnTo>
                  <a:pt x="297" y="123"/>
                </a:lnTo>
                <a:lnTo>
                  <a:pt x="288" y="114"/>
                </a:lnTo>
                <a:lnTo>
                  <a:pt x="272" y="100"/>
                </a:lnTo>
                <a:lnTo>
                  <a:pt x="260" y="97"/>
                </a:lnTo>
                <a:lnTo>
                  <a:pt x="262" y="89"/>
                </a:lnTo>
                <a:lnTo>
                  <a:pt x="272" y="91"/>
                </a:lnTo>
                <a:lnTo>
                  <a:pt x="278" y="83"/>
                </a:lnTo>
                <a:lnTo>
                  <a:pt x="270" y="81"/>
                </a:lnTo>
                <a:lnTo>
                  <a:pt x="271" y="78"/>
                </a:lnTo>
                <a:lnTo>
                  <a:pt x="276" y="71"/>
                </a:lnTo>
                <a:lnTo>
                  <a:pt x="290" y="71"/>
                </a:lnTo>
                <a:lnTo>
                  <a:pt x="293" y="71"/>
                </a:lnTo>
                <a:lnTo>
                  <a:pt x="290" y="62"/>
                </a:lnTo>
                <a:lnTo>
                  <a:pt x="289" y="59"/>
                </a:lnTo>
                <a:lnTo>
                  <a:pt x="290" y="58"/>
                </a:lnTo>
                <a:lnTo>
                  <a:pt x="297" y="53"/>
                </a:lnTo>
                <a:lnTo>
                  <a:pt x="307" y="55"/>
                </a:lnTo>
                <a:lnTo>
                  <a:pt x="307" y="67"/>
                </a:lnTo>
                <a:lnTo>
                  <a:pt x="315" y="72"/>
                </a:lnTo>
                <a:close/>
                <a:moveTo>
                  <a:pt x="281" y="60"/>
                </a:moveTo>
                <a:lnTo>
                  <a:pt x="269" y="69"/>
                </a:lnTo>
                <a:lnTo>
                  <a:pt x="264" y="73"/>
                </a:lnTo>
                <a:lnTo>
                  <a:pt x="260" y="81"/>
                </a:lnTo>
                <a:lnTo>
                  <a:pt x="256" y="76"/>
                </a:lnTo>
                <a:lnTo>
                  <a:pt x="255" y="74"/>
                </a:lnTo>
                <a:lnTo>
                  <a:pt x="253" y="74"/>
                </a:lnTo>
                <a:lnTo>
                  <a:pt x="258" y="58"/>
                </a:lnTo>
                <a:lnTo>
                  <a:pt x="260" y="51"/>
                </a:lnTo>
                <a:lnTo>
                  <a:pt x="264" y="53"/>
                </a:lnTo>
                <a:lnTo>
                  <a:pt x="265" y="60"/>
                </a:lnTo>
                <a:lnTo>
                  <a:pt x="269" y="60"/>
                </a:lnTo>
                <a:lnTo>
                  <a:pt x="275" y="51"/>
                </a:lnTo>
                <a:lnTo>
                  <a:pt x="278" y="51"/>
                </a:lnTo>
                <a:lnTo>
                  <a:pt x="281" y="60"/>
                </a:lnTo>
                <a:close/>
                <a:moveTo>
                  <a:pt x="451" y="63"/>
                </a:moveTo>
                <a:lnTo>
                  <a:pt x="449" y="66"/>
                </a:lnTo>
                <a:lnTo>
                  <a:pt x="453" y="64"/>
                </a:lnTo>
                <a:lnTo>
                  <a:pt x="455" y="63"/>
                </a:lnTo>
                <a:lnTo>
                  <a:pt x="458" y="68"/>
                </a:lnTo>
                <a:lnTo>
                  <a:pt x="450" y="73"/>
                </a:lnTo>
                <a:lnTo>
                  <a:pt x="451" y="74"/>
                </a:lnTo>
                <a:lnTo>
                  <a:pt x="444" y="78"/>
                </a:lnTo>
                <a:lnTo>
                  <a:pt x="438" y="82"/>
                </a:lnTo>
                <a:lnTo>
                  <a:pt x="433" y="74"/>
                </a:lnTo>
                <a:lnTo>
                  <a:pt x="430" y="62"/>
                </a:lnTo>
                <a:lnTo>
                  <a:pt x="440" y="54"/>
                </a:lnTo>
                <a:lnTo>
                  <a:pt x="445" y="63"/>
                </a:lnTo>
                <a:lnTo>
                  <a:pt x="445" y="62"/>
                </a:lnTo>
                <a:lnTo>
                  <a:pt x="447" y="57"/>
                </a:lnTo>
                <a:lnTo>
                  <a:pt x="454" y="48"/>
                </a:lnTo>
                <a:lnTo>
                  <a:pt x="456" y="53"/>
                </a:lnTo>
                <a:lnTo>
                  <a:pt x="455" y="55"/>
                </a:lnTo>
                <a:lnTo>
                  <a:pt x="451" y="63"/>
                </a:lnTo>
                <a:close/>
                <a:moveTo>
                  <a:pt x="331" y="40"/>
                </a:moveTo>
                <a:lnTo>
                  <a:pt x="331" y="49"/>
                </a:lnTo>
                <a:lnTo>
                  <a:pt x="313" y="44"/>
                </a:lnTo>
                <a:lnTo>
                  <a:pt x="317" y="32"/>
                </a:lnTo>
                <a:lnTo>
                  <a:pt x="331" y="40"/>
                </a:lnTo>
                <a:close/>
                <a:moveTo>
                  <a:pt x="306" y="26"/>
                </a:moveTo>
                <a:lnTo>
                  <a:pt x="295" y="49"/>
                </a:lnTo>
                <a:lnTo>
                  <a:pt x="283" y="36"/>
                </a:lnTo>
                <a:lnTo>
                  <a:pt x="290" y="27"/>
                </a:lnTo>
                <a:lnTo>
                  <a:pt x="290" y="17"/>
                </a:lnTo>
                <a:lnTo>
                  <a:pt x="298" y="11"/>
                </a:lnTo>
                <a:lnTo>
                  <a:pt x="299" y="9"/>
                </a:lnTo>
                <a:lnTo>
                  <a:pt x="299" y="11"/>
                </a:lnTo>
                <a:lnTo>
                  <a:pt x="306" y="26"/>
                </a:lnTo>
                <a:close/>
                <a:moveTo>
                  <a:pt x="427" y="37"/>
                </a:moveTo>
                <a:lnTo>
                  <a:pt x="431" y="49"/>
                </a:lnTo>
                <a:lnTo>
                  <a:pt x="422" y="54"/>
                </a:lnTo>
                <a:lnTo>
                  <a:pt x="417" y="58"/>
                </a:lnTo>
                <a:lnTo>
                  <a:pt x="415" y="49"/>
                </a:lnTo>
                <a:lnTo>
                  <a:pt x="413" y="45"/>
                </a:lnTo>
                <a:lnTo>
                  <a:pt x="408" y="53"/>
                </a:lnTo>
                <a:lnTo>
                  <a:pt x="407" y="55"/>
                </a:lnTo>
                <a:lnTo>
                  <a:pt x="404" y="53"/>
                </a:lnTo>
                <a:lnTo>
                  <a:pt x="401" y="51"/>
                </a:lnTo>
                <a:lnTo>
                  <a:pt x="399" y="49"/>
                </a:lnTo>
                <a:lnTo>
                  <a:pt x="399" y="36"/>
                </a:lnTo>
                <a:lnTo>
                  <a:pt x="399" y="34"/>
                </a:lnTo>
                <a:lnTo>
                  <a:pt x="399" y="25"/>
                </a:lnTo>
                <a:lnTo>
                  <a:pt x="408" y="17"/>
                </a:lnTo>
                <a:lnTo>
                  <a:pt x="409" y="11"/>
                </a:lnTo>
                <a:lnTo>
                  <a:pt x="409" y="9"/>
                </a:lnTo>
                <a:lnTo>
                  <a:pt x="423" y="8"/>
                </a:lnTo>
                <a:lnTo>
                  <a:pt x="427" y="11"/>
                </a:lnTo>
                <a:lnTo>
                  <a:pt x="432" y="14"/>
                </a:lnTo>
                <a:lnTo>
                  <a:pt x="427" y="37"/>
                </a:lnTo>
                <a:close/>
                <a:moveTo>
                  <a:pt x="483" y="11"/>
                </a:moveTo>
                <a:lnTo>
                  <a:pt x="487" y="13"/>
                </a:lnTo>
                <a:lnTo>
                  <a:pt x="492" y="12"/>
                </a:lnTo>
                <a:lnTo>
                  <a:pt x="496" y="11"/>
                </a:lnTo>
                <a:lnTo>
                  <a:pt x="505" y="9"/>
                </a:lnTo>
                <a:lnTo>
                  <a:pt x="505" y="11"/>
                </a:lnTo>
                <a:lnTo>
                  <a:pt x="505" y="16"/>
                </a:lnTo>
                <a:lnTo>
                  <a:pt x="510" y="18"/>
                </a:lnTo>
                <a:lnTo>
                  <a:pt x="513" y="21"/>
                </a:lnTo>
                <a:lnTo>
                  <a:pt x="514" y="25"/>
                </a:lnTo>
                <a:lnTo>
                  <a:pt x="516" y="26"/>
                </a:lnTo>
                <a:lnTo>
                  <a:pt x="523" y="28"/>
                </a:lnTo>
                <a:lnTo>
                  <a:pt x="527" y="26"/>
                </a:lnTo>
                <a:lnTo>
                  <a:pt x="529" y="14"/>
                </a:lnTo>
                <a:lnTo>
                  <a:pt x="534" y="16"/>
                </a:lnTo>
                <a:lnTo>
                  <a:pt x="546" y="9"/>
                </a:lnTo>
                <a:lnTo>
                  <a:pt x="546" y="14"/>
                </a:lnTo>
                <a:lnTo>
                  <a:pt x="546" y="21"/>
                </a:lnTo>
                <a:lnTo>
                  <a:pt x="556" y="36"/>
                </a:lnTo>
                <a:lnTo>
                  <a:pt x="559" y="41"/>
                </a:lnTo>
                <a:lnTo>
                  <a:pt x="557" y="41"/>
                </a:lnTo>
                <a:lnTo>
                  <a:pt x="556" y="46"/>
                </a:lnTo>
                <a:lnTo>
                  <a:pt x="556" y="48"/>
                </a:lnTo>
                <a:lnTo>
                  <a:pt x="562" y="59"/>
                </a:lnTo>
                <a:lnTo>
                  <a:pt x="576" y="67"/>
                </a:lnTo>
                <a:lnTo>
                  <a:pt x="585" y="67"/>
                </a:lnTo>
                <a:lnTo>
                  <a:pt x="588" y="72"/>
                </a:lnTo>
                <a:lnTo>
                  <a:pt x="583" y="80"/>
                </a:lnTo>
                <a:lnTo>
                  <a:pt x="592" y="85"/>
                </a:lnTo>
                <a:lnTo>
                  <a:pt x="585" y="100"/>
                </a:lnTo>
                <a:lnTo>
                  <a:pt x="593" y="104"/>
                </a:lnTo>
                <a:lnTo>
                  <a:pt x="597" y="120"/>
                </a:lnTo>
                <a:lnTo>
                  <a:pt x="615" y="132"/>
                </a:lnTo>
                <a:lnTo>
                  <a:pt x="616" y="132"/>
                </a:lnTo>
                <a:lnTo>
                  <a:pt x="622" y="126"/>
                </a:lnTo>
                <a:lnTo>
                  <a:pt x="627" y="131"/>
                </a:lnTo>
                <a:lnTo>
                  <a:pt x="619" y="142"/>
                </a:lnTo>
                <a:lnTo>
                  <a:pt x="617" y="156"/>
                </a:lnTo>
                <a:lnTo>
                  <a:pt x="615" y="158"/>
                </a:lnTo>
                <a:lnTo>
                  <a:pt x="615" y="160"/>
                </a:lnTo>
                <a:lnTo>
                  <a:pt x="617" y="166"/>
                </a:lnTo>
                <a:lnTo>
                  <a:pt x="615" y="166"/>
                </a:lnTo>
                <a:lnTo>
                  <a:pt x="598" y="168"/>
                </a:lnTo>
                <a:lnTo>
                  <a:pt x="579" y="177"/>
                </a:lnTo>
                <a:lnTo>
                  <a:pt x="587" y="206"/>
                </a:lnTo>
                <a:lnTo>
                  <a:pt x="590" y="206"/>
                </a:lnTo>
                <a:lnTo>
                  <a:pt x="608" y="235"/>
                </a:lnTo>
                <a:lnTo>
                  <a:pt x="610" y="247"/>
                </a:lnTo>
                <a:lnTo>
                  <a:pt x="611" y="255"/>
                </a:lnTo>
                <a:lnTo>
                  <a:pt x="611" y="256"/>
                </a:lnTo>
                <a:lnTo>
                  <a:pt x="608" y="267"/>
                </a:lnTo>
                <a:lnTo>
                  <a:pt x="596" y="276"/>
                </a:lnTo>
                <a:lnTo>
                  <a:pt x="566" y="281"/>
                </a:lnTo>
                <a:lnTo>
                  <a:pt x="565" y="280"/>
                </a:lnTo>
                <a:lnTo>
                  <a:pt x="561" y="276"/>
                </a:lnTo>
                <a:lnTo>
                  <a:pt x="560" y="274"/>
                </a:lnTo>
                <a:lnTo>
                  <a:pt x="557" y="271"/>
                </a:lnTo>
                <a:lnTo>
                  <a:pt x="551" y="266"/>
                </a:lnTo>
                <a:lnTo>
                  <a:pt x="547" y="261"/>
                </a:lnTo>
                <a:lnTo>
                  <a:pt x="546" y="258"/>
                </a:lnTo>
                <a:lnTo>
                  <a:pt x="543" y="256"/>
                </a:lnTo>
                <a:lnTo>
                  <a:pt x="538" y="250"/>
                </a:lnTo>
                <a:lnTo>
                  <a:pt x="536" y="244"/>
                </a:lnTo>
                <a:lnTo>
                  <a:pt x="534" y="243"/>
                </a:lnTo>
                <a:lnTo>
                  <a:pt x="532" y="239"/>
                </a:lnTo>
                <a:lnTo>
                  <a:pt x="529" y="235"/>
                </a:lnTo>
                <a:lnTo>
                  <a:pt x="525" y="234"/>
                </a:lnTo>
                <a:lnTo>
                  <a:pt x="521" y="234"/>
                </a:lnTo>
                <a:lnTo>
                  <a:pt x="518" y="234"/>
                </a:lnTo>
                <a:lnTo>
                  <a:pt x="511" y="233"/>
                </a:lnTo>
                <a:lnTo>
                  <a:pt x="505" y="232"/>
                </a:lnTo>
                <a:lnTo>
                  <a:pt x="497" y="229"/>
                </a:lnTo>
                <a:lnTo>
                  <a:pt x="496" y="230"/>
                </a:lnTo>
                <a:lnTo>
                  <a:pt x="491" y="235"/>
                </a:lnTo>
                <a:lnTo>
                  <a:pt x="482" y="243"/>
                </a:lnTo>
                <a:lnTo>
                  <a:pt x="477" y="251"/>
                </a:lnTo>
                <a:lnTo>
                  <a:pt x="474" y="253"/>
                </a:lnTo>
                <a:lnTo>
                  <a:pt x="474" y="255"/>
                </a:lnTo>
                <a:lnTo>
                  <a:pt x="474" y="257"/>
                </a:lnTo>
                <a:lnTo>
                  <a:pt x="474" y="262"/>
                </a:lnTo>
                <a:lnTo>
                  <a:pt x="477" y="266"/>
                </a:lnTo>
                <a:lnTo>
                  <a:pt x="479" y="270"/>
                </a:lnTo>
                <a:lnTo>
                  <a:pt x="481" y="274"/>
                </a:lnTo>
                <a:lnTo>
                  <a:pt x="482" y="278"/>
                </a:lnTo>
                <a:lnTo>
                  <a:pt x="487" y="283"/>
                </a:lnTo>
                <a:lnTo>
                  <a:pt x="486" y="292"/>
                </a:lnTo>
                <a:lnTo>
                  <a:pt x="484" y="299"/>
                </a:lnTo>
                <a:lnTo>
                  <a:pt x="477" y="297"/>
                </a:lnTo>
                <a:lnTo>
                  <a:pt x="469" y="292"/>
                </a:lnTo>
                <a:lnTo>
                  <a:pt x="468" y="290"/>
                </a:lnTo>
                <a:lnTo>
                  <a:pt x="464" y="288"/>
                </a:lnTo>
                <a:lnTo>
                  <a:pt x="456" y="284"/>
                </a:lnTo>
                <a:lnTo>
                  <a:pt x="455" y="284"/>
                </a:lnTo>
                <a:lnTo>
                  <a:pt x="455" y="283"/>
                </a:lnTo>
                <a:lnTo>
                  <a:pt x="453" y="281"/>
                </a:lnTo>
                <a:lnTo>
                  <a:pt x="451" y="283"/>
                </a:lnTo>
                <a:lnTo>
                  <a:pt x="450" y="284"/>
                </a:lnTo>
                <a:lnTo>
                  <a:pt x="447" y="287"/>
                </a:lnTo>
                <a:lnTo>
                  <a:pt x="446" y="288"/>
                </a:lnTo>
                <a:lnTo>
                  <a:pt x="446" y="289"/>
                </a:lnTo>
                <a:lnTo>
                  <a:pt x="445" y="290"/>
                </a:lnTo>
                <a:lnTo>
                  <a:pt x="444" y="292"/>
                </a:lnTo>
                <a:lnTo>
                  <a:pt x="444" y="294"/>
                </a:lnTo>
                <a:lnTo>
                  <a:pt x="441" y="297"/>
                </a:lnTo>
                <a:lnTo>
                  <a:pt x="440" y="298"/>
                </a:lnTo>
                <a:lnTo>
                  <a:pt x="432" y="298"/>
                </a:lnTo>
                <a:lnTo>
                  <a:pt x="430" y="299"/>
                </a:lnTo>
                <a:lnTo>
                  <a:pt x="426" y="299"/>
                </a:lnTo>
                <a:lnTo>
                  <a:pt x="417" y="301"/>
                </a:lnTo>
                <a:lnTo>
                  <a:pt x="408" y="303"/>
                </a:lnTo>
                <a:lnTo>
                  <a:pt x="403" y="303"/>
                </a:lnTo>
                <a:lnTo>
                  <a:pt x="396" y="304"/>
                </a:lnTo>
                <a:lnTo>
                  <a:pt x="400" y="311"/>
                </a:lnTo>
                <a:lnTo>
                  <a:pt x="403" y="313"/>
                </a:lnTo>
                <a:lnTo>
                  <a:pt x="409" y="320"/>
                </a:lnTo>
                <a:lnTo>
                  <a:pt x="413" y="326"/>
                </a:lnTo>
                <a:lnTo>
                  <a:pt x="415" y="329"/>
                </a:lnTo>
                <a:lnTo>
                  <a:pt x="419" y="333"/>
                </a:lnTo>
                <a:lnTo>
                  <a:pt x="421" y="336"/>
                </a:lnTo>
                <a:lnTo>
                  <a:pt x="422" y="342"/>
                </a:lnTo>
                <a:lnTo>
                  <a:pt x="423" y="350"/>
                </a:lnTo>
                <a:lnTo>
                  <a:pt x="423" y="352"/>
                </a:lnTo>
                <a:lnTo>
                  <a:pt x="424" y="358"/>
                </a:lnTo>
                <a:lnTo>
                  <a:pt x="426" y="363"/>
                </a:lnTo>
                <a:lnTo>
                  <a:pt x="424" y="368"/>
                </a:lnTo>
                <a:lnTo>
                  <a:pt x="423" y="372"/>
                </a:lnTo>
                <a:lnTo>
                  <a:pt x="421" y="380"/>
                </a:lnTo>
                <a:lnTo>
                  <a:pt x="419" y="388"/>
                </a:lnTo>
                <a:lnTo>
                  <a:pt x="417" y="394"/>
                </a:lnTo>
                <a:lnTo>
                  <a:pt x="415" y="398"/>
                </a:lnTo>
                <a:lnTo>
                  <a:pt x="413" y="404"/>
                </a:lnTo>
                <a:lnTo>
                  <a:pt x="408" y="414"/>
                </a:lnTo>
                <a:lnTo>
                  <a:pt x="405" y="418"/>
                </a:lnTo>
                <a:lnTo>
                  <a:pt x="399" y="422"/>
                </a:lnTo>
                <a:lnTo>
                  <a:pt x="395" y="427"/>
                </a:lnTo>
                <a:lnTo>
                  <a:pt x="401" y="431"/>
                </a:lnTo>
                <a:lnTo>
                  <a:pt x="404" y="434"/>
                </a:lnTo>
                <a:lnTo>
                  <a:pt x="408" y="435"/>
                </a:lnTo>
                <a:lnTo>
                  <a:pt x="413" y="437"/>
                </a:lnTo>
                <a:lnTo>
                  <a:pt x="422" y="441"/>
                </a:lnTo>
                <a:lnTo>
                  <a:pt x="415" y="450"/>
                </a:lnTo>
                <a:lnTo>
                  <a:pt x="413" y="454"/>
                </a:lnTo>
                <a:lnTo>
                  <a:pt x="412" y="455"/>
                </a:lnTo>
                <a:lnTo>
                  <a:pt x="410" y="458"/>
                </a:lnTo>
                <a:lnTo>
                  <a:pt x="405" y="465"/>
                </a:lnTo>
                <a:lnTo>
                  <a:pt x="404" y="465"/>
                </a:lnTo>
                <a:lnTo>
                  <a:pt x="401" y="469"/>
                </a:lnTo>
                <a:lnTo>
                  <a:pt x="400" y="472"/>
                </a:lnTo>
                <a:lnTo>
                  <a:pt x="398" y="477"/>
                </a:lnTo>
                <a:lnTo>
                  <a:pt x="387" y="474"/>
                </a:lnTo>
                <a:lnTo>
                  <a:pt x="384" y="472"/>
                </a:lnTo>
                <a:lnTo>
                  <a:pt x="382" y="472"/>
                </a:lnTo>
                <a:lnTo>
                  <a:pt x="377" y="469"/>
                </a:lnTo>
                <a:lnTo>
                  <a:pt x="372" y="467"/>
                </a:lnTo>
                <a:lnTo>
                  <a:pt x="362" y="464"/>
                </a:lnTo>
                <a:lnTo>
                  <a:pt x="357" y="462"/>
                </a:lnTo>
                <a:lnTo>
                  <a:pt x="352" y="460"/>
                </a:lnTo>
                <a:lnTo>
                  <a:pt x="344" y="457"/>
                </a:lnTo>
                <a:lnTo>
                  <a:pt x="343" y="455"/>
                </a:lnTo>
                <a:lnTo>
                  <a:pt x="335" y="453"/>
                </a:lnTo>
                <a:lnTo>
                  <a:pt x="332" y="451"/>
                </a:lnTo>
                <a:lnTo>
                  <a:pt x="324" y="450"/>
                </a:lnTo>
                <a:lnTo>
                  <a:pt x="320" y="448"/>
                </a:lnTo>
                <a:lnTo>
                  <a:pt x="313" y="445"/>
                </a:lnTo>
                <a:lnTo>
                  <a:pt x="310" y="444"/>
                </a:lnTo>
                <a:lnTo>
                  <a:pt x="302" y="445"/>
                </a:lnTo>
                <a:lnTo>
                  <a:pt x="294" y="446"/>
                </a:lnTo>
                <a:lnTo>
                  <a:pt x="288" y="446"/>
                </a:lnTo>
                <a:lnTo>
                  <a:pt x="283" y="448"/>
                </a:lnTo>
                <a:lnTo>
                  <a:pt x="276" y="449"/>
                </a:lnTo>
                <a:lnTo>
                  <a:pt x="269" y="442"/>
                </a:lnTo>
                <a:lnTo>
                  <a:pt x="262" y="436"/>
                </a:lnTo>
                <a:lnTo>
                  <a:pt x="260" y="432"/>
                </a:lnTo>
                <a:lnTo>
                  <a:pt x="256" y="430"/>
                </a:lnTo>
                <a:lnTo>
                  <a:pt x="249" y="434"/>
                </a:lnTo>
                <a:lnTo>
                  <a:pt x="246" y="435"/>
                </a:lnTo>
                <a:lnTo>
                  <a:pt x="239" y="439"/>
                </a:lnTo>
                <a:lnTo>
                  <a:pt x="230" y="444"/>
                </a:lnTo>
                <a:lnTo>
                  <a:pt x="229" y="439"/>
                </a:lnTo>
                <a:lnTo>
                  <a:pt x="227" y="435"/>
                </a:lnTo>
                <a:lnTo>
                  <a:pt x="220" y="426"/>
                </a:lnTo>
                <a:lnTo>
                  <a:pt x="200" y="428"/>
                </a:lnTo>
                <a:lnTo>
                  <a:pt x="189" y="430"/>
                </a:lnTo>
                <a:lnTo>
                  <a:pt x="183" y="430"/>
                </a:lnTo>
                <a:lnTo>
                  <a:pt x="179" y="430"/>
                </a:lnTo>
                <a:lnTo>
                  <a:pt x="177" y="430"/>
                </a:lnTo>
                <a:lnTo>
                  <a:pt x="169" y="435"/>
                </a:lnTo>
                <a:lnTo>
                  <a:pt x="168" y="435"/>
                </a:lnTo>
                <a:lnTo>
                  <a:pt x="159" y="440"/>
                </a:lnTo>
                <a:lnTo>
                  <a:pt x="147" y="441"/>
                </a:lnTo>
                <a:lnTo>
                  <a:pt x="145" y="441"/>
                </a:lnTo>
                <a:lnTo>
                  <a:pt x="115" y="439"/>
                </a:lnTo>
                <a:lnTo>
                  <a:pt x="110" y="446"/>
                </a:lnTo>
                <a:lnTo>
                  <a:pt x="103" y="454"/>
                </a:lnTo>
                <a:lnTo>
                  <a:pt x="101" y="454"/>
                </a:lnTo>
                <a:lnTo>
                  <a:pt x="92" y="455"/>
                </a:lnTo>
                <a:lnTo>
                  <a:pt x="90" y="457"/>
                </a:lnTo>
                <a:lnTo>
                  <a:pt x="90" y="455"/>
                </a:lnTo>
                <a:lnTo>
                  <a:pt x="87" y="451"/>
                </a:lnTo>
                <a:lnTo>
                  <a:pt x="91" y="448"/>
                </a:lnTo>
                <a:lnTo>
                  <a:pt x="91" y="449"/>
                </a:lnTo>
                <a:lnTo>
                  <a:pt x="92" y="448"/>
                </a:lnTo>
                <a:lnTo>
                  <a:pt x="96" y="441"/>
                </a:lnTo>
                <a:lnTo>
                  <a:pt x="95" y="441"/>
                </a:lnTo>
                <a:lnTo>
                  <a:pt x="94" y="440"/>
                </a:lnTo>
                <a:lnTo>
                  <a:pt x="92" y="440"/>
                </a:lnTo>
                <a:lnTo>
                  <a:pt x="89" y="437"/>
                </a:lnTo>
                <a:lnTo>
                  <a:pt x="89" y="431"/>
                </a:lnTo>
                <a:lnTo>
                  <a:pt x="91" y="426"/>
                </a:lnTo>
                <a:lnTo>
                  <a:pt x="92" y="422"/>
                </a:lnTo>
                <a:lnTo>
                  <a:pt x="105" y="412"/>
                </a:lnTo>
                <a:lnTo>
                  <a:pt x="113" y="411"/>
                </a:lnTo>
                <a:lnTo>
                  <a:pt x="117" y="412"/>
                </a:lnTo>
                <a:lnTo>
                  <a:pt x="119" y="409"/>
                </a:lnTo>
                <a:lnTo>
                  <a:pt x="124" y="403"/>
                </a:lnTo>
                <a:lnTo>
                  <a:pt x="126" y="404"/>
                </a:lnTo>
                <a:lnTo>
                  <a:pt x="132" y="408"/>
                </a:lnTo>
                <a:lnTo>
                  <a:pt x="136" y="416"/>
                </a:lnTo>
                <a:lnTo>
                  <a:pt x="140" y="421"/>
                </a:lnTo>
                <a:lnTo>
                  <a:pt x="145" y="419"/>
                </a:lnTo>
                <a:lnTo>
                  <a:pt x="146" y="419"/>
                </a:lnTo>
                <a:lnTo>
                  <a:pt x="137" y="413"/>
                </a:lnTo>
                <a:lnTo>
                  <a:pt x="137" y="405"/>
                </a:lnTo>
                <a:lnTo>
                  <a:pt x="142" y="400"/>
                </a:lnTo>
                <a:lnTo>
                  <a:pt x="143" y="400"/>
                </a:lnTo>
                <a:lnTo>
                  <a:pt x="149" y="399"/>
                </a:lnTo>
                <a:lnTo>
                  <a:pt x="151" y="398"/>
                </a:lnTo>
                <a:lnTo>
                  <a:pt x="158" y="399"/>
                </a:lnTo>
                <a:lnTo>
                  <a:pt x="163" y="404"/>
                </a:lnTo>
                <a:lnTo>
                  <a:pt x="168" y="409"/>
                </a:lnTo>
                <a:lnTo>
                  <a:pt x="169" y="409"/>
                </a:lnTo>
                <a:lnTo>
                  <a:pt x="173" y="412"/>
                </a:lnTo>
                <a:lnTo>
                  <a:pt x="182" y="412"/>
                </a:lnTo>
                <a:lnTo>
                  <a:pt x="188" y="412"/>
                </a:lnTo>
                <a:lnTo>
                  <a:pt x="191" y="411"/>
                </a:lnTo>
                <a:lnTo>
                  <a:pt x="187" y="407"/>
                </a:lnTo>
                <a:lnTo>
                  <a:pt x="186" y="407"/>
                </a:lnTo>
                <a:lnTo>
                  <a:pt x="178" y="404"/>
                </a:lnTo>
                <a:lnTo>
                  <a:pt x="170" y="400"/>
                </a:lnTo>
                <a:lnTo>
                  <a:pt x="169" y="395"/>
                </a:lnTo>
                <a:lnTo>
                  <a:pt x="168" y="394"/>
                </a:lnTo>
                <a:lnTo>
                  <a:pt x="161" y="393"/>
                </a:lnTo>
                <a:lnTo>
                  <a:pt x="155" y="394"/>
                </a:lnTo>
                <a:lnTo>
                  <a:pt x="152" y="391"/>
                </a:lnTo>
                <a:lnTo>
                  <a:pt x="150" y="390"/>
                </a:lnTo>
                <a:lnTo>
                  <a:pt x="152" y="385"/>
                </a:lnTo>
                <a:lnTo>
                  <a:pt x="160" y="380"/>
                </a:lnTo>
                <a:lnTo>
                  <a:pt x="165" y="376"/>
                </a:lnTo>
                <a:lnTo>
                  <a:pt x="166" y="377"/>
                </a:lnTo>
                <a:lnTo>
                  <a:pt x="169" y="380"/>
                </a:lnTo>
                <a:lnTo>
                  <a:pt x="172" y="381"/>
                </a:lnTo>
                <a:lnTo>
                  <a:pt x="183" y="386"/>
                </a:lnTo>
                <a:lnTo>
                  <a:pt x="189" y="389"/>
                </a:lnTo>
                <a:lnTo>
                  <a:pt x="197" y="390"/>
                </a:lnTo>
                <a:lnTo>
                  <a:pt x="198" y="388"/>
                </a:lnTo>
                <a:lnTo>
                  <a:pt x="197" y="384"/>
                </a:lnTo>
                <a:lnTo>
                  <a:pt x="192" y="380"/>
                </a:lnTo>
                <a:lnTo>
                  <a:pt x="184" y="379"/>
                </a:lnTo>
                <a:lnTo>
                  <a:pt x="182" y="379"/>
                </a:lnTo>
                <a:lnTo>
                  <a:pt x="181" y="377"/>
                </a:lnTo>
                <a:lnTo>
                  <a:pt x="178" y="377"/>
                </a:lnTo>
                <a:lnTo>
                  <a:pt x="173" y="373"/>
                </a:lnTo>
                <a:lnTo>
                  <a:pt x="169" y="370"/>
                </a:lnTo>
                <a:lnTo>
                  <a:pt x="174" y="363"/>
                </a:lnTo>
                <a:lnTo>
                  <a:pt x="175" y="362"/>
                </a:lnTo>
                <a:lnTo>
                  <a:pt x="179" y="359"/>
                </a:lnTo>
                <a:lnTo>
                  <a:pt x="184" y="357"/>
                </a:lnTo>
                <a:lnTo>
                  <a:pt x="188" y="357"/>
                </a:lnTo>
                <a:lnTo>
                  <a:pt x="192" y="359"/>
                </a:lnTo>
                <a:lnTo>
                  <a:pt x="197" y="362"/>
                </a:lnTo>
                <a:lnTo>
                  <a:pt x="198" y="362"/>
                </a:lnTo>
                <a:lnTo>
                  <a:pt x="201" y="362"/>
                </a:lnTo>
                <a:lnTo>
                  <a:pt x="202" y="359"/>
                </a:lnTo>
                <a:lnTo>
                  <a:pt x="198" y="356"/>
                </a:lnTo>
                <a:lnTo>
                  <a:pt x="195" y="352"/>
                </a:lnTo>
                <a:lnTo>
                  <a:pt x="193" y="350"/>
                </a:lnTo>
                <a:lnTo>
                  <a:pt x="189" y="348"/>
                </a:lnTo>
                <a:lnTo>
                  <a:pt x="187" y="348"/>
                </a:lnTo>
                <a:lnTo>
                  <a:pt x="182" y="349"/>
                </a:lnTo>
                <a:lnTo>
                  <a:pt x="177" y="350"/>
                </a:lnTo>
                <a:lnTo>
                  <a:pt x="174" y="352"/>
                </a:lnTo>
                <a:lnTo>
                  <a:pt x="173" y="353"/>
                </a:lnTo>
                <a:lnTo>
                  <a:pt x="169" y="354"/>
                </a:lnTo>
                <a:lnTo>
                  <a:pt x="168" y="356"/>
                </a:lnTo>
                <a:lnTo>
                  <a:pt x="168" y="354"/>
                </a:lnTo>
                <a:lnTo>
                  <a:pt x="166" y="353"/>
                </a:lnTo>
                <a:lnTo>
                  <a:pt x="168" y="349"/>
                </a:lnTo>
                <a:lnTo>
                  <a:pt x="166" y="347"/>
                </a:lnTo>
                <a:lnTo>
                  <a:pt x="168" y="342"/>
                </a:lnTo>
                <a:lnTo>
                  <a:pt x="169" y="342"/>
                </a:lnTo>
                <a:lnTo>
                  <a:pt x="170" y="340"/>
                </a:lnTo>
                <a:lnTo>
                  <a:pt x="175" y="339"/>
                </a:lnTo>
                <a:lnTo>
                  <a:pt x="172" y="334"/>
                </a:lnTo>
                <a:lnTo>
                  <a:pt x="169" y="334"/>
                </a:lnTo>
                <a:lnTo>
                  <a:pt x="168" y="335"/>
                </a:lnTo>
                <a:lnTo>
                  <a:pt x="168" y="330"/>
                </a:lnTo>
                <a:lnTo>
                  <a:pt x="168" y="329"/>
                </a:lnTo>
                <a:lnTo>
                  <a:pt x="169" y="329"/>
                </a:lnTo>
                <a:lnTo>
                  <a:pt x="172" y="324"/>
                </a:lnTo>
                <a:lnTo>
                  <a:pt x="177" y="319"/>
                </a:lnTo>
                <a:lnTo>
                  <a:pt x="178" y="319"/>
                </a:lnTo>
                <a:lnTo>
                  <a:pt x="181" y="315"/>
                </a:lnTo>
                <a:lnTo>
                  <a:pt x="184" y="307"/>
                </a:lnTo>
                <a:lnTo>
                  <a:pt x="181" y="307"/>
                </a:lnTo>
                <a:lnTo>
                  <a:pt x="178" y="307"/>
                </a:lnTo>
                <a:lnTo>
                  <a:pt x="179" y="306"/>
                </a:lnTo>
                <a:lnTo>
                  <a:pt x="184" y="301"/>
                </a:lnTo>
                <a:lnTo>
                  <a:pt x="186" y="301"/>
                </a:lnTo>
                <a:lnTo>
                  <a:pt x="192" y="299"/>
                </a:lnTo>
                <a:lnTo>
                  <a:pt x="196" y="298"/>
                </a:lnTo>
                <a:lnTo>
                  <a:pt x="201" y="296"/>
                </a:lnTo>
                <a:lnTo>
                  <a:pt x="202" y="296"/>
                </a:lnTo>
                <a:lnTo>
                  <a:pt x="209" y="292"/>
                </a:lnTo>
                <a:lnTo>
                  <a:pt x="210" y="292"/>
                </a:lnTo>
                <a:lnTo>
                  <a:pt x="216" y="292"/>
                </a:lnTo>
                <a:lnTo>
                  <a:pt x="224" y="292"/>
                </a:lnTo>
                <a:lnTo>
                  <a:pt x="224" y="293"/>
                </a:lnTo>
                <a:lnTo>
                  <a:pt x="228" y="298"/>
                </a:lnTo>
                <a:lnTo>
                  <a:pt x="229" y="298"/>
                </a:lnTo>
                <a:lnTo>
                  <a:pt x="229" y="297"/>
                </a:lnTo>
                <a:lnTo>
                  <a:pt x="229" y="297"/>
                </a:lnTo>
                <a:lnTo>
                  <a:pt x="229" y="296"/>
                </a:lnTo>
                <a:lnTo>
                  <a:pt x="225" y="292"/>
                </a:lnTo>
                <a:lnTo>
                  <a:pt x="225" y="290"/>
                </a:lnTo>
                <a:lnTo>
                  <a:pt x="225" y="289"/>
                </a:lnTo>
                <a:lnTo>
                  <a:pt x="216" y="284"/>
                </a:lnTo>
                <a:lnTo>
                  <a:pt x="218" y="276"/>
                </a:lnTo>
                <a:lnTo>
                  <a:pt x="219" y="270"/>
                </a:lnTo>
                <a:lnTo>
                  <a:pt x="211" y="270"/>
                </a:lnTo>
                <a:lnTo>
                  <a:pt x="209" y="273"/>
                </a:lnTo>
                <a:lnTo>
                  <a:pt x="207" y="270"/>
                </a:lnTo>
                <a:lnTo>
                  <a:pt x="207" y="267"/>
                </a:lnTo>
                <a:lnTo>
                  <a:pt x="211" y="255"/>
                </a:lnTo>
                <a:lnTo>
                  <a:pt x="218" y="241"/>
                </a:lnTo>
                <a:lnTo>
                  <a:pt x="221" y="233"/>
                </a:lnTo>
                <a:lnTo>
                  <a:pt x="225" y="232"/>
                </a:lnTo>
                <a:lnTo>
                  <a:pt x="221" y="224"/>
                </a:lnTo>
                <a:lnTo>
                  <a:pt x="220" y="214"/>
                </a:lnTo>
                <a:lnTo>
                  <a:pt x="227" y="212"/>
                </a:lnTo>
                <a:lnTo>
                  <a:pt x="233" y="207"/>
                </a:lnTo>
                <a:lnTo>
                  <a:pt x="239" y="212"/>
                </a:lnTo>
                <a:lnTo>
                  <a:pt x="239" y="224"/>
                </a:lnTo>
                <a:lnTo>
                  <a:pt x="234" y="230"/>
                </a:lnTo>
                <a:lnTo>
                  <a:pt x="232" y="237"/>
                </a:lnTo>
                <a:lnTo>
                  <a:pt x="230" y="242"/>
                </a:lnTo>
                <a:lnTo>
                  <a:pt x="229" y="251"/>
                </a:lnTo>
                <a:lnTo>
                  <a:pt x="232" y="255"/>
                </a:lnTo>
                <a:lnTo>
                  <a:pt x="232" y="256"/>
                </a:lnTo>
                <a:lnTo>
                  <a:pt x="235" y="247"/>
                </a:lnTo>
                <a:lnTo>
                  <a:pt x="238" y="239"/>
                </a:lnTo>
                <a:lnTo>
                  <a:pt x="242" y="232"/>
                </a:lnTo>
                <a:lnTo>
                  <a:pt x="247" y="233"/>
                </a:lnTo>
                <a:lnTo>
                  <a:pt x="249" y="234"/>
                </a:lnTo>
                <a:lnTo>
                  <a:pt x="251" y="242"/>
                </a:lnTo>
                <a:lnTo>
                  <a:pt x="252" y="247"/>
                </a:lnTo>
                <a:lnTo>
                  <a:pt x="252" y="252"/>
                </a:lnTo>
                <a:lnTo>
                  <a:pt x="252" y="256"/>
                </a:lnTo>
                <a:lnTo>
                  <a:pt x="252" y="258"/>
                </a:lnTo>
                <a:lnTo>
                  <a:pt x="252" y="262"/>
                </a:lnTo>
                <a:lnTo>
                  <a:pt x="252" y="270"/>
                </a:lnTo>
                <a:lnTo>
                  <a:pt x="253" y="269"/>
                </a:lnTo>
                <a:lnTo>
                  <a:pt x="256" y="266"/>
                </a:lnTo>
                <a:lnTo>
                  <a:pt x="257" y="257"/>
                </a:lnTo>
                <a:lnTo>
                  <a:pt x="258" y="248"/>
                </a:lnTo>
                <a:lnTo>
                  <a:pt x="258" y="247"/>
                </a:lnTo>
                <a:lnTo>
                  <a:pt x="258" y="246"/>
                </a:lnTo>
                <a:lnTo>
                  <a:pt x="258" y="241"/>
                </a:lnTo>
                <a:lnTo>
                  <a:pt x="261" y="248"/>
                </a:lnTo>
                <a:lnTo>
                  <a:pt x="262" y="250"/>
                </a:lnTo>
                <a:lnTo>
                  <a:pt x="265" y="256"/>
                </a:lnTo>
                <a:lnTo>
                  <a:pt x="269" y="262"/>
                </a:lnTo>
                <a:lnTo>
                  <a:pt x="271" y="264"/>
                </a:lnTo>
                <a:lnTo>
                  <a:pt x="274" y="261"/>
                </a:lnTo>
                <a:lnTo>
                  <a:pt x="274" y="257"/>
                </a:lnTo>
                <a:lnTo>
                  <a:pt x="274" y="256"/>
                </a:lnTo>
                <a:lnTo>
                  <a:pt x="270" y="251"/>
                </a:lnTo>
                <a:lnTo>
                  <a:pt x="267" y="247"/>
                </a:lnTo>
                <a:lnTo>
                  <a:pt x="269" y="244"/>
                </a:lnTo>
                <a:lnTo>
                  <a:pt x="274" y="244"/>
                </a:lnTo>
                <a:lnTo>
                  <a:pt x="284" y="244"/>
                </a:lnTo>
                <a:lnTo>
                  <a:pt x="287" y="246"/>
                </a:lnTo>
                <a:lnTo>
                  <a:pt x="287" y="248"/>
                </a:lnTo>
                <a:lnTo>
                  <a:pt x="289" y="252"/>
                </a:lnTo>
                <a:lnTo>
                  <a:pt x="294" y="253"/>
                </a:lnTo>
                <a:lnTo>
                  <a:pt x="298" y="252"/>
                </a:lnTo>
                <a:lnTo>
                  <a:pt x="295" y="248"/>
                </a:lnTo>
                <a:lnTo>
                  <a:pt x="294" y="247"/>
                </a:lnTo>
                <a:lnTo>
                  <a:pt x="292" y="242"/>
                </a:lnTo>
                <a:lnTo>
                  <a:pt x="289" y="241"/>
                </a:lnTo>
                <a:lnTo>
                  <a:pt x="288" y="239"/>
                </a:lnTo>
                <a:lnTo>
                  <a:pt x="279" y="239"/>
                </a:lnTo>
                <a:lnTo>
                  <a:pt x="264" y="234"/>
                </a:lnTo>
                <a:lnTo>
                  <a:pt x="260" y="225"/>
                </a:lnTo>
                <a:lnTo>
                  <a:pt x="253" y="216"/>
                </a:lnTo>
                <a:lnTo>
                  <a:pt x="249" y="216"/>
                </a:lnTo>
                <a:lnTo>
                  <a:pt x="248" y="212"/>
                </a:lnTo>
                <a:lnTo>
                  <a:pt x="249" y="206"/>
                </a:lnTo>
                <a:lnTo>
                  <a:pt x="247" y="202"/>
                </a:lnTo>
                <a:lnTo>
                  <a:pt x="248" y="200"/>
                </a:lnTo>
                <a:lnTo>
                  <a:pt x="251" y="198"/>
                </a:lnTo>
                <a:lnTo>
                  <a:pt x="257" y="196"/>
                </a:lnTo>
                <a:lnTo>
                  <a:pt x="267" y="192"/>
                </a:lnTo>
                <a:lnTo>
                  <a:pt x="274" y="189"/>
                </a:lnTo>
                <a:lnTo>
                  <a:pt x="276" y="188"/>
                </a:lnTo>
                <a:lnTo>
                  <a:pt x="279" y="186"/>
                </a:lnTo>
                <a:lnTo>
                  <a:pt x="283" y="196"/>
                </a:lnTo>
                <a:lnTo>
                  <a:pt x="281" y="200"/>
                </a:lnTo>
                <a:lnTo>
                  <a:pt x="280" y="202"/>
                </a:lnTo>
                <a:lnTo>
                  <a:pt x="285" y="204"/>
                </a:lnTo>
                <a:lnTo>
                  <a:pt x="287" y="209"/>
                </a:lnTo>
                <a:lnTo>
                  <a:pt x="288" y="212"/>
                </a:lnTo>
                <a:lnTo>
                  <a:pt x="292" y="219"/>
                </a:lnTo>
                <a:lnTo>
                  <a:pt x="294" y="228"/>
                </a:lnTo>
                <a:lnTo>
                  <a:pt x="301" y="235"/>
                </a:lnTo>
                <a:lnTo>
                  <a:pt x="311" y="238"/>
                </a:lnTo>
                <a:lnTo>
                  <a:pt x="320" y="235"/>
                </a:lnTo>
                <a:lnTo>
                  <a:pt x="325" y="238"/>
                </a:lnTo>
                <a:lnTo>
                  <a:pt x="326" y="243"/>
                </a:lnTo>
                <a:lnTo>
                  <a:pt x="324" y="250"/>
                </a:lnTo>
                <a:lnTo>
                  <a:pt x="321" y="260"/>
                </a:lnTo>
                <a:lnTo>
                  <a:pt x="321" y="265"/>
                </a:lnTo>
                <a:lnTo>
                  <a:pt x="326" y="266"/>
                </a:lnTo>
                <a:lnTo>
                  <a:pt x="329" y="262"/>
                </a:lnTo>
                <a:lnTo>
                  <a:pt x="336" y="265"/>
                </a:lnTo>
                <a:lnTo>
                  <a:pt x="340" y="265"/>
                </a:lnTo>
                <a:lnTo>
                  <a:pt x="345" y="267"/>
                </a:lnTo>
                <a:lnTo>
                  <a:pt x="345" y="265"/>
                </a:lnTo>
                <a:lnTo>
                  <a:pt x="345" y="262"/>
                </a:lnTo>
                <a:lnTo>
                  <a:pt x="340" y="260"/>
                </a:lnTo>
                <a:lnTo>
                  <a:pt x="339" y="258"/>
                </a:lnTo>
                <a:lnTo>
                  <a:pt x="334" y="253"/>
                </a:lnTo>
                <a:lnTo>
                  <a:pt x="334" y="251"/>
                </a:lnTo>
                <a:lnTo>
                  <a:pt x="332" y="244"/>
                </a:lnTo>
                <a:lnTo>
                  <a:pt x="331" y="237"/>
                </a:lnTo>
                <a:lnTo>
                  <a:pt x="329" y="233"/>
                </a:lnTo>
                <a:lnTo>
                  <a:pt x="327" y="230"/>
                </a:lnTo>
                <a:lnTo>
                  <a:pt x="322" y="228"/>
                </a:lnTo>
                <a:lnTo>
                  <a:pt x="316" y="227"/>
                </a:lnTo>
                <a:lnTo>
                  <a:pt x="306" y="229"/>
                </a:lnTo>
                <a:lnTo>
                  <a:pt x="301" y="223"/>
                </a:lnTo>
                <a:lnTo>
                  <a:pt x="299" y="215"/>
                </a:lnTo>
                <a:lnTo>
                  <a:pt x="293" y="210"/>
                </a:lnTo>
                <a:lnTo>
                  <a:pt x="293" y="204"/>
                </a:lnTo>
                <a:lnTo>
                  <a:pt x="294" y="201"/>
                </a:lnTo>
                <a:lnTo>
                  <a:pt x="294" y="196"/>
                </a:lnTo>
                <a:lnTo>
                  <a:pt x="297" y="195"/>
                </a:lnTo>
                <a:lnTo>
                  <a:pt x="301" y="189"/>
                </a:lnTo>
                <a:lnTo>
                  <a:pt x="302" y="188"/>
                </a:lnTo>
                <a:lnTo>
                  <a:pt x="307" y="187"/>
                </a:lnTo>
                <a:lnTo>
                  <a:pt x="310" y="191"/>
                </a:lnTo>
                <a:lnTo>
                  <a:pt x="313" y="197"/>
                </a:lnTo>
                <a:lnTo>
                  <a:pt x="315" y="196"/>
                </a:lnTo>
                <a:lnTo>
                  <a:pt x="317" y="193"/>
                </a:lnTo>
                <a:lnTo>
                  <a:pt x="312" y="187"/>
                </a:lnTo>
                <a:lnTo>
                  <a:pt x="308" y="182"/>
                </a:lnTo>
                <a:lnTo>
                  <a:pt x="308" y="179"/>
                </a:lnTo>
                <a:lnTo>
                  <a:pt x="303" y="182"/>
                </a:lnTo>
                <a:lnTo>
                  <a:pt x="301" y="183"/>
                </a:lnTo>
                <a:lnTo>
                  <a:pt x="295" y="187"/>
                </a:lnTo>
                <a:lnTo>
                  <a:pt x="295" y="188"/>
                </a:lnTo>
                <a:lnTo>
                  <a:pt x="295" y="191"/>
                </a:lnTo>
                <a:lnTo>
                  <a:pt x="295" y="192"/>
                </a:lnTo>
                <a:lnTo>
                  <a:pt x="293" y="193"/>
                </a:lnTo>
                <a:lnTo>
                  <a:pt x="290" y="191"/>
                </a:lnTo>
                <a:lnTo>
                  <a:pt x="290" y="186"/>
                </a:lnTo>
                <a:lnTo>
                  <a:pt x="288" y="179"/>
                </a:lnTo>
                <a:lnTo>
                  <a:pt x="288" y="175"/>
                </a:lnTo>
                <a:lnTo>
                  <a:pt x="289" y="172"/>
                </a:lnTo>
                <a:lnTo>
                  <a:pt x="290" y="165"/>
                </a:lnTo>
                <a:lnTo>
                  <a:pt x="294" y="160"/>
                </a:lnTo>
                <a:lnTo>
                  <a:pt x="295" y="158"/>
                </a:lnTo>
                <a:lnTo>
                  <a:pt x="299" y="150"/>
                </a:lnTo>
                <a:lnTo>
                  <a:pt x="299" y="140"/>
                </a:lnTo>
                <a:lnTo>
                  <a:pt x="302" y="138"/>
                </a:lnTo>
                <a:lnTo>
                  <a:pt x="304" y="137"/>
                </a:lnTo>
                <a:lnTo>
                  <a:pt x="313" y="131"/>
                </a:lnTo>
                <a:lnTo>
                  <a:pt x="325" y="127"/>
                </a:lnTo>
                <a:lnTo>
                  <a:pt x="338" y="122"/>
                </a:lnTo>
                <a:lnTo>
                  <a:pt x="344" y="119"/>
                </a:lnTo>
                <a:lnTo>
                  <a:pt x="348" y="117"/>
                </a:lnTo>
                <a:lnTo>
                  <a:pt x="352" y="123"/>
                </a:lnTo>
                <a:lnTo>
                  <a:pt x="350" y="131"/>
                </a:lnTo>
                <a:lnTo>
                  <a:pt x="350" y="133"/>
                </a:lnTo>
                <a:lnTo>
                  <a:pt x="350" y="136"/>
                </a:lnTo>
                <a:lnTo>
                  <a:pt x="349" y="143"/>
                </a:lnTo>
                <a:lnTo>
                  <a:pt x="347" y="154"/>
                </a:lnTo>
                <a:lnTo>
                  <a:pt x="347" y="155"/>
                </a:lnTo>
                <a:lnTo>
                  <a:pt x="352" y="156"/>
                </a:lnTo>
                <a:lnTo>
                  <a:pt x="352" y="165"/>
                </a:lnTo>
                <a:lnTo>
                  <a:pt x="352" y="173"/>
                </a:lnTo>
                <a:lnTo>
                  <a:pt x="352" y="177"/>
                </a:lnTo>
                <a:lnTo>
                  <a:pt x="350" y="181"/>
                </a:lnTo>
                <a:lnTo>
                  <a:pt x="349" y="188"/>
                </a:lnTo>
                <a:lnTo>
                  <a:pt x="350" y="196"/>
                </a:lnTo>
                <a:lnTo>
                  <a:pt x="352" y="198"/>
                </a:lnTo>
                <a:lnTo>
                  <a:pt x="349" y="205"/>
                </a:lnTo>
                <a:lnTo>
                  <a:pt x="344" y="210"/>
                </a:lnTo>
                <a:lnTo>
                  <a:pt x="339" y="218"/>
                </a:lnTo>
                <a:lnTo>
                  <a:pt x="336" y="224"/>
                </a:lnTo>
                <a:lnTo>
                  <a:pt x="343" y="221"/>
                </a:lnTo>
                <a:lnTo>
                  <a:pt x="348" y="214"/>
                </a:lnTo>
                <a:lnTo>
                  <a:pt x="352" y="215"/>
                </a:lnTo>
                <a:lnTo>
                  <a:pt x="354" y="210"/>
                </a:lnTo>
                <a:lnTo>
                  <a:pt x="353" y="206"/>
                </a:lnTo>
                <a:lnTo>
                  <a:pt x="357" y="198"/>
                </a:lnTo>
                <a:lnTo>
                  <a:pt x="355" y="192"/>
                </a:lnTo>
                <a:lnTo>
                  <a:pt x="358" y="186"/>
                </a:lnTo>
                <a:lnTo>
                  <a:pt x="357" y="177"/>
                </a:lnTo>
                <a:lnTo>
                  <a:pt x="357" y="169"/>
                </a:lnTo>
                <a:lnTo>
                  <a:pt x="358" y="168"/>
                </a:lnTo>
                <a:lnTo>
                  <a:pt x="361" y="169"/>
                </a:lnTo>
                <a:lnTo>
                  <a:pt x="367" y="170"/>
                </a:lnTo>
                <a:lnTo>
                  <a:pt x="378" y="174"/>
                </a:lnTo>
                <a:lnTo>
                  <a:pt x="382" y="174"/>
                </a:lnTo>
                <a:lnTo>
                  <a:pt x="390" y="173"/>
                </a:lnTo>
                <a:lnTo>
                  <a:pt x="387" y="170"/>
                </a:lnTo>
                <a:lnTo>
                  <a:pt x="378" y="170"/>
                </a:lnTo>
                <a:lnTo>
                  <a:pt x="371" y="166"/>
                </a:lnTo>
                <a:lnTo>
                  <a:pt x="364" y="163"/>
                </a:lnTo>
                <a:lnTo>
                  <a:pt x="362" y="156"/>
                </a:lnTo>
                <a:lnTo>
                  <a:pt x="361" y="154"/>
                </a:lnTo>
                <a:lnTo>
                  <a:pt x="358" y="150"/>
                </a:lnTo>
                <a:lnTo>
                  <a:pt x="359" y="142"/>
                </a:lnTo>
                <a:lnTo>
                  <a:pt x="363" y="137"/>
                </a:lnTo>
                <a:lnTo>
                  <a:pt x="363" y="127"/>
                </a:lnTo>
                <a:lnTo>
                  <a:pt x="371" y="110"/>
                </a:lnTo>
                <a:lnTo>
                  <a:pt x="373" y="114"/>
                </a:lnTo>
                <a:lnTo>
                  <a:pt x="372" y="124"/>
                </a:lnTo>
                <a:lnTo>
                  <a:pt x="375" y="123"/>
                </a:lnTo>
                <a:lnTo>
                  <a:pt x="376" y="123"/>
                </a:lnTo>
                <a:lnTo>
                  <a:pt x="377" y="112"/>
                </a:lnTo>
                <a:lnTo>
                  <a:pt x="381" y="99"/>
                </a:lnTo>
                <a:lnTo>
                  <a:pt x="382" y="90"/>
                </a:lnTo>
                <a:lnTo>
                  <a:pt x="384" y="85"/>
                </a:lnTo>
                <a:lnTo>
                  <a:pt x="384" y="83"/>
                </a:lnTo>
                <a:lnTo>
                  <a:pt x="385" y="87"/>
                </a:lnTo>
                <a:lnTo>
                  <a:pt x="389" y="86"/>
                </a:lnTo>
                <a:lnTo>
                  <a:pt x="393" y="77"/>
                </a:lnTo>
                <a:lnTo>
                  <a:pt x="395" y="74"/>
                </a:lnTo>
                <a:lnTo>
                  <a:pt x="400" y="81"/>
                </a:lnTo>
                <a:lnTo>
                  <a:pt x="405" y="89"/>
                </a:lnTo>
                <a:lnTo>
                  <a:pt x="408" y="97"/>
                </a:lnTo>
                <a:lnTo>
                  <a:pt x="404" y="113"/>
                </a:lnTo>
                <a:lnTo>
                  <a:pt x="403" y="126"/>
                </a:lnTo>
                <a:lnTo>
                  <a:pt x="403" y="129"/>
                </a:lnTo>
                <a:lnTo>
                  <a:pt x="401" y="141"/>
                </a:lnTo>
                <a:lnTo>
                  <a:pt x="400" y="147"/>
                </a:lnTo>
                <a:lnTo>
                  <a:pt x="405" y="154"/>
                </a:lnTo>
                <a:lnTo>
                  <a:pt x="408" y="163"/>
                </a:lnTo>
                <a:lnTo>
                  <a:pt x="405" y="170"/>
                </a:lnTo>
                <a:lnTo>
                  <a:pt x="400" y="173"/>
                </a:lnTo>
                <a:lnTo>
                  <a:pt x="399" y="179"/>
                </a:lnTo>
                <a:lnTo>
                  <a:pt x="401" y="188"/>
                </a:lnTo>
                <a:lnTo>
                  <a:pt x="403" y="196"/>
                </a:lnTo>
                <a:lnTo>
                  <a:pt x="398" y="201"/>
                </a:lnTo>
                <a:lnTo>
                  <a:pt x="396" y="210"/>
                </a:lnTo>
                <a:lnTo>
                  <a:pt x="395" y="214"/>
                </a:lnTo>
                <a:lnTo>
                  <a:pt x="393" y="221"/>
                </a:lnTo>
                <a:lnTo>
                  <a:pt x="382" y="228"/>
                </a:lnTo>
                <a:lnTo>
                  <a:pt x="382" y="234"/>
                </a:lnTo>
                <a:lnTo>
                  <a:pt x="377" y="250"/>
                </a:lnTo>
                <a:lnTo>
                  <a:pt x="382" y="244"/>
                </a:lnTo>
                <a:lnTo>
                  <a:pt x="384" y="243"/>
                </a:lnTo>
                <a:lnTo>
                  <a:pt x="385" y="241"/>
                </a:lnTo>
                <a:lnTo>
                  <a:pt x="394" y="225"/>
                </a:lnTo>
                <a:lnTo>
                  <a:pt x="401" y="219"/>
                </a:lnTo>
                <a:lnTo>
                  <a:pt x="404" y="218"/>
                </a:lnTo>
                <a:lnTo>
                  <a:pt x="407" y="216"/>
                </a:lnTo>
                <a:lnTo>
                  <a:pt x="407" y="215"/>
                </a:lnTo>
                <a:lnTo>
                  <a:pt x="409" y="206"/>
                </a:lnTo>
                <a:lnTo>
                  <a:pt x="410" y="201"/>
                </a:lnTo>
                <a:lnTo>
                  <a:pt x="414" y="173"/>
                </a:lnTo>
                <a:lnTo>
                  <a:pt x="418" y="169"/>
                </a:lnTo>
                <a:lnTo>
                  <a:pt x="421" y="173"/>
                </a:lnTo>
                <a:lnTo>
                  <a:pt x="422" y="174"/>
                </a:lnTo>
                <a:lnTo>
                  <a:pt x="424" y="177"/>
                </a:lnTo>
                <a:lnTo>
                  <a:pt x="426" y="178"/>
                </a:lnTo>
                <a:lnTo>
                  <a:pt x="430" y="177"/>
                </a:lnTo>
                <a:lnTo>
                  <a:pt x="435" y="183"/>
                </a:lnTo>
                <a:lnTo>
                  <a:pt x="438" y="186"/>
                </a:lnTo>
                <a:lnTo>
                  <a:pt x="444" y="187"/>
                </a:lnTo>
                <a:lnTo>
                  <a:pt x="451" y="189"/>
                </a:lnTo>
                <a:lnTo>
                  <a:pt x="453" y="187"/>
                </a:lnTo>
                <a:lnTo>
                  <a:pt x="449" y="179"/>
                </a:lnTo>
                <a:lnTo>
                  <a:pt x="442" y="181"/>
                </a:lnTo>
                <a:lnTo>
                  <a:pt x="438" y="178"/>
                </a:lnTo>
                <a:lnTo>
                  <a:pt x="435" y="177"/>
                </a:lnTo>
                <a:lnTo>
                  <a:pt x="430" y="169"/>
                </a:lnTo>
                <a:lnTo>
                  <a:pt x="424" y="165"/>
                </a:lnTo>
                <a:lnTo>
                  <a:pt x="423" y="164"/>
                </a:lnTo>
                <a:lnTo>
                  <a:pt x="419" y="161"/>
                </a:lnTo>
                <a:lnTo>
                  <a:pt x="419" y="151"/>
                </a:lnTo>
                <a:lnTo>
                  <a:pt x="419" y="149"/>
                </a:lnTo>
                <a:lnTo>
                  <a:pt x="419" y="146"/>
                </a:lnTo>
                <a:lnTo>
                  <a:pt x="419" y="145"/>
                </a:lnTo>
                <a:lnTo>
                  <a:pt x="421" y="138"/>
                </a:lnTo>
                <a:lnTo>
                  <a:pt x="419" y="129"/>
                </a:lnTo>
                <a:lnTo>
                  <a:pt x="415" y="126"/>
                </a:lnTo>
                <a:lnTo>
                  <a:pt x="415" y="124"/>
                </a:lnTo>
                <a:lnTo>
                  <a:pt x="418" y="123"/>
                </a:lnTo>
                <a:lnTo>
                  <a:pt x="422" y="122"/>
                </a:lnTo>
                <a:lnTo>
                  <a:pt x="432" y="117"/>
                </a:lnTo>
                <a:lnTo>
                  <a:pt x="436" y="114"/>
                </a:lnTo>
                <a:lnTo>
                  <a:pt x="440" y="112"/>
                </a:lnTo>
                <a:lnTo>
                  <a:pt x="442" y="105"/>
                </a:lnTo>
                <a:lnTo>
                  <a:pt x="442" y="104"/>
                </a:lnTo>
                <a:lnTo>
                  <a:pt x="442" y="95"/>
                </a:lnTo>
                <a:lnTo>
                  <a:pt x="444" y="90"/>
                </a:lnTo>
                <a:lnTo>
                  <a:pt x="445" y="85"/>
                </a:lnTo>
                <a:lnTo>
                  <a:pt x="447" y="83"/>
                </a:lnTo>
                <a:lnTo>
                  <a:pt x="451" y="81"/>
                </a:lnTo>
                <a:lnTo>
                  <a:pt x="459" y="74"/>
                </a:lnTo>
                <a:lnTo>
                  <a:pt x="463" y="73"/>
                </a:lnTo>
                <a:lnTo>
                  <a:pt x="461" y="78"/>
                </a:lnTo>
                <a:lnTo>
                  <a:pt x="458" y="83"/>
                </a:lnTo>
                <a:lnTo>
                  <a:pt x="456" y="85"/>
                </a:lnTo>
                <a:lnTo>
                  <a:pt x="453" y="90"/>
                </a:lnTo>
                <a:lnTo>
                  <a:pt x="446" y="97"/>
                </a:lnTo>
                <a:lnTo>
                  <a:pt x="449" y="100"/>
                </a:lnTo>
                <a:lnTo>
                  <a:pt x="455" y="100"/>
                </a:lnTo>
                <a:lnTo>
                  <a:pt x="453" y="105"/>
                </a:lnTo>
                <a:lnTo>
                  <a:pt x="453" y="106"/>
                </a:lnTo>
                <a:lnTo>
                  <a:pt x="455" y="112"/>
                </a:lnTo>
                <a:lnTo>
                  <a:pt x="459" y="117"/>
                </a:lnTo>
                <a:lnTo>
                  <a:pt x="461" y="114"/>
                </a:lnTo>
                <a:lnTo>
                  <a:pt x="465" y="113"/>
                </a:lnTo>
                <a:lnTo>
                  <a:pt x="460" y="108"/>
                </a:lnTo>
                <a:lnTo>
                  <a:pt x="464" y="101"/>
                </a:lnTo>
                <a:lnTo>
                  <a:pt x="463" y="94"/>
                </a:lnTo>
                <a:lnTo>
                  <a:pt x="467" y="90"/>
                </a:lnTo>
                <a:lnTo>
                  <a:pt x="474" y="92"/>
                </a:lnTo>
                <a:lnTo>
                  <a:pt x="472" y="101"/>
                </a:lnTo>
                <a:lnTo>
                  <a:pt x="472" y="108"/>
                </a:lnTo>
                <a:lnTo>
                  <a:pt x="474" y="105"/>
                </a:lnTo>
                <a:lnTo>
                  <a:pt x="476" y="105"/>
                </a:lnTo>
                <a:lnTo>
                  <a:pt x="477" y="96"/>
                </a:lnTo>
                <a:lnTo>
                  <a:pt x="478" y="91"/>
                </a:lnTo>
                <a:lnTo>
                  <a:pt x="474" y="86"/>
                </a:lnTo>
                <a:lnTo>
                  <a:pt x="474" y="83"/>
                </a:lnTo>
                <a:lnTo>
                  <a:pt x="483" y="83"/>
                </a:lnTo>
                <a:lnTo>
                  <a:pt x="484" y="80"/>
                </a:lnTo>
                <a:lnTo>
                  <a:pt x="474" y="76"/>
                </a:lnTo>
                <a:lnTo>
                  <a:pt x="474" y="64"/>
                </a:lnTo>
                <a:lnTo>
                  <a:pt x="476" y="55"/>
                </a:lnTo>
                <a:lnTo>
                  <a:pt x="482" y="54"/>
                </a:lnTo>
                <a:lnTo>
                  <a:pt x="488" y="53"/>
                </a:lnTo>
                <a:lnTo>
                  <a:pt x="493" y="55"/>
                </a:lnTo>
                <a:lnTo>
                  <a:pt x="500" y="62"/>
                </a:lnTo>
                <a:lnTo>
                  <a:pt x="502" y="67"/>
                </a:lnTo>
                <a:lnTo>
                  <a:pt x="502" y="68"/>
                </a:lnTo>
                <a:lnTo>
                  <a:pt x="505" y="74"/>
                </a:lnTo>
                <a:lnTo>
                  <a:pt x="510" y="82"/>
                </a:lnTo>
                <a:lnTo>
                  <a:pt x="516" y="83"/>
                </a:lnTo>
                <a:lnTo>
                  <a:pt x="523" y="83"/>
                </a:lnTo>
                <a:lnTo>
                  <a:pt x="530" y="92"/>
                </a:lnTo>
                <a:lnTo>
                  <a:pt x="532" y="94"/>
                </a:lnTo>
                <a:lnTo>
                  <a:pt x="537" y="103"/>
                </a:lnTo>
                <a:lnTo>
                  <a:pt x="546" y="114"/>
                </a:lnTo>
                <a:lnTo>
                  <a:pt x="550" y="115"/>
                </a:lnTo>
                <a:lnTo>
                  <a:pt x="544" y="117"/>
                </a:lnTo>
                <a:lnTo>
                  <a:pt x="553" y="118"/>
                </a:lnTo>
                <a:lnTo>
                  <a:pt x="557" y="117"/>
                </a:lnTo>
                <a:lnTo>
                  <a:pt x="559" y="113"/>
                </a:lnTo>
                <a:lnTo>
                  <a:pt x="551" y="109"/>
                </a:lnTo>
                <a:lnTo>
                  <a:pt x="555" y="106"/>
                </a:lnTo>
                <a:lnTo>
                  <a:pt x="553" y="106"/>
                </a:lnTo>
                <a:lnTo>
                  <a:pt x="541" y="96"/>
                </a:lnTo>
                <a:lnTo>
                  <a:pt x="536" y="92"/>
                </a:lnTo>
                <a:lnTo>
                  <a:pt x="536" y="92"/>
                </a:lnTo>
                <a:lnTo>
                  <a:pt x="536" y="91"/>
                </a:lnTo>
                <a:lnTo>
                  <a:pt x="542" y="91"/>
                </a:lnTo>
                <a:lnTo>
                  <a:pt x="546" y="89"/>
                </a:lnTo>
                <a:lnTo>
                  <a:pt x="547" y="89"/>
                </a:lnTo>
                <a:lnTo>
                  <a:pt x="536" y="85"/>
                </a:lnTo>
                <a:lnTo>
                  <a:pt x="534" y="77"/>
                </a:lnTo>
                <a:lnTo>
                  <a:pt x="532" y="66"/>
                </a:lnTo>
                <a:lnTo>
                  <a:pt x="533" y="66"/>
                </a:lnTo>
                <a:lnTo>
                  <a:pt x="536" y="63"/>
                </a:lnTo>
                <a:lnTo>
                  <a:pt x="532" y="57"/>
                </a:lnTo>
                <a:lnTo>
                  <a:pt x="537" y="54"/>
                </a:lnTo>
                <a:lnTo>
                  <a:pt x="539" y="64"/>
                </a:lnTo>
                <a:lnTo>
                  <a:pt x="546" y="68"/>
                </a:lnTo>
                <a:lnTo>
                  <a:pt x="544" y="62"/>
                </a:lnTo>
                <a:lnTo>
                  <a:pt x="543" y="53"/>
                </a:lnTo>
                <a:lnTo>
                  <a:pt x="541" y="49"/>
                </a:lnTo>
                <a:lnTo>
                  <a:pt x="542" y="48"/>
                </a:lnTo>
                <a:lnTo>
                  <a:pt x="547" y="44"/>
                </a:lnTo>
                <a:lnTo>
                  <a:pt x="542" y="45"/>
                </a:lnTo>
                <a:lnTo>
                  <a:pt x="536" y="46"/>
                </a:lnTo>
                <a:lnTo>
                  <a:pt x="527" y="51"/>
                </a:lnTo>
                <a:lnTo>
                  <a:pt x="521" y="44"/>
                </a:lnTo>
                <a:lnTo>
                  <a:pt x="530" y="37"/>
                </a:lnTo>
                <a:lnTo>
                  <a:pt x="538" y="34"/>
                </a:lnTo>
                <a:lnTo>
                  <a:pt x="542" y="26"/>
                </a:lnTo>
                <a:lnTo>
                  <a:pt x="542" y="21"/>
                </a:lnTo>
                <a:lnTo>
                  <a:pt x="532" y="32"/>
                </a:lnTo>
                <a:lnTo>
                  <a:pt x="521" y="32"/>
                </a:lnTo>
                <a:lnTo>
                  <a:pt x="514" y="43"/>
                </a:lnTo>
                <a:lnTo>
                  <a:pt x="505" y="35"/>
                </a:lnTo>
                <a:lnTo>
                  <a:pt x="501" y="28"/>
                </a:lnTo>
                <a:lnTo>
                  <a:pt x="498" y="35"/>
                </a:lnTo>
                <a:lnTo>
                  <a:pt x="491" y="32"/>
                </a:lnTo>
                <a:lnTo>
                  <a:pt x="487" y="22"/>
                </a:lnTo>
                <a:lnTo>
                  <a:pt x="492" y="16"/>
                </a:lnTo>
                <a:lnTo>
                  <a:pt x="490" y="13"/>
                </a:lnTo>
                <a:lnTo>
                  <a:pt x="477" y="18"/>
                </a:lnTo>
                <a:lnTo>
                  <a:pt x="472" y="13"/>
                </a:lnTo>
                <a:lnTo>
                  <a:pt x="469" y="11"/>
                </a:lnTo>
                <a:lnTo>
                  <a:pt x="465" y="5"/>
                </a:lnTo>
                <a:lnTo>
                  <a:pt x="467" y="4"/>
                </a:lnTo>
                <a:lnTo>
                  <a:pt x="473" y="5"/>
                </a:lnTo>
                <a:lnTo>
                  <a:pt x="483" y="11"/>
                </a:lnTo>
                <a:close/>
                <a:moveTo>
                  <a:pt x="345" y="30"/>
                </a:moveTo>
                <a:lnTo>
                  <a:pt x="349" y="31"/>
                </a:lnTo>
                <a:lnTo>
                  <a:pt x="352" y="22"/>
                </a:lnTo>
                <a:lnTo>
                  <a:pt x="357" y="23"/>
                </a:lnTo>
                <a:lnTo>
                  <a:pt x="357" y="31"/>
                </a:lnTo>
                <a:lnTo>
                  <a:pt x="372" y="45"/>
                </a:lnTo>
                <a:lnTo>
                  <a:pt x="362" y="57"/>
                </a:lnTo>
                <a:lnTo>
                  <a:pt x="362" y="58"/>
                </a:lnTo>
                <a:lnTo>
                  <a:pt x="353" y="57"/>
                </a:lnTo>
                <a:lnTo>
                  <a:pt x="347" y="57"/>
                </a:lnTo>
                <a:lnTo>
                  <a:pt x="334" y="26"/>
                </a:lnTo>
                <a:lnTo>
                  <a:pt x="324" y="20"/>
                </a:lnTo>
                <a:lnTo>
                  <a:pt x="325" y="11"/>
                </a:lnTo>
                <a:lnTo>
                  <a:pt x="325" y="9"/>
                </a:lnTo>
                <a:lnTo>
                  <a:pt x="331" y="0"/>
                </a:lnTo>
                <a:lnTo>
                  <a:pt x="336" y="5"/>
                </a:lnTo>
                <a:lnTo>
                  <a:pt x="336" y="11"/>
                </a:lnTo>
                <a:lnTo>
                  <a:pt x="336" y="13"/>
                </a:lnTo>
                <a:lnTo>
                  <a:pt x="344" y="21"/>
                </a:lnTo>
                <a:lnTo>
                  <a:pt x="345" y="30"/>
                </a:lnTo>
                <a:close/>
              </a:path>
            </a:pathLst>
          </a:custGeom>
          <a:solidFill>
            <a:srgbClr val="008CD3">
              <a:alpha val="48000"/>
            </a:srgb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a:ea typeface="+mn-ea"/>
              <a:cs typeface="+mn-cs"/>
            </a:endParaRPr>
          </a:p>
        </p:txBody>
      </p:sp>
      <p:sp>
        <p:nvSpPr>
          <p:cNvPr id="38" name="Tittel 1">
            <a:extLst>
              <a:ext uri="{FF2B5EF4-FFF2-40B4-BE49-F238E27FC236}">
                <a16:creationId xmlns:a16="http://schemas.microsoft.com/office/drawing/2014/main" id="{CEB31D41-0EAC-7A48-9D0D-568BA599DBCF}"/>
              </a:ext>
            </a:extLst>
          </p:cNvPr>
          <p:cNvSpPr>
            <a:spLocks noGrp="1"/>
          </p:cNvSpPr>
          <p:nvPr>
            <p:ph type="title"/>
          </p:nvPr>
        </p:nvSpPr>
        <p:spPr>
          <a:xfrm>
            <a:off x="609600" y="632154"/>
            <a:ext cx="4904756" cy="1132114"/>
          </a:xfrm>
        </p:spPr>
        <p:txBody>
          <a:bodyPr anchor="t">
            <a:normAutofit fontScale="90000"/>
          </a:bodyPr>
          <a:lstStyle/>
          <a:p>
            <a:r>
              <a:rPr lang="en-GB" dirty="0"/>
              <a:t>KS has a presence throughout the country</a:t>
            </a:r>
            <a:endParaRPr lang="nb-NO" dirty="0"/>
          </a:p>
        </p:txBody>
      </p:sp>
      <p:sp>
        <p:nvSpPr>
          <p:cNvPr id="39" name="Plassholder for innhold 2">
            <a:extLst>
              <a:ext uri="{FF2B5EF4-FFF2-40B4-BE49-F238E27FC236}">
                <a16:creationId xmlns:a16="http://schemas.microsoft.com/office/drawing/2014/main" id="{6B964E12-3590-104F-A477-194A2361C8D4}"/>
              </a:ext>
            </a:extLst>
          </p:cNvPr>
          <p:cNvSpPr>
            <a:spLocks noGrp="1"/>
          </p:cNvSpPr>
          <p:nvPr>
            <p:ph sz="quarter" idx="10"/>
          </p:nvPr>
        </p:nvSpPr>
        <p:spPr>
          <a:xfrm>
            <a:off x="609601" y="2301072"/>
            <a:ext cx="4837987" cy="3608839"/>
          </a:xfrm>
        </p:spPr>
        <p:txBody>
          <a:bodyPr>
            <a:normAutofit/>
          </a:bodyPr>
          <a:lstStyle/>
          <a:p>
            <a:r>
              <a:rPr lang="en-GB" dirty="0"/>
              <a:t>Divided into 8 administrative regions in Norway</a:t>
            </a:r>
          </a:p>
          <a:p>
            <a:r>
              <a:rPr lang="en-GB" dirty="0"/>
              <a:t>16 branch offices </a:t>
            </a:r>
          </a:p>
          <a:p>
            <a:r>
              <a:rPr lang="en-GB" dirty="0"/>
              <a:t>Kommunenes Hus in Oslo</a:t>
            </a:r>
          </a:p>
          <a:p>
            <a:r>
              <a:rPr lang="en-GB" dirty="0"/>
              <a:t>European office in Brussels</a:t>
            </a:r>
          </a:p>
        </p:txBody>
      </p:sp>
      <p:sp>
        <p:nvSpPr>
          <p:cNvPr id="40" name="TekstSylinder 39">
            <a:extLst>
              <a:ext uri="{FF2B5EF4-FFF2-40B4-BE49-F238E27FC236}">
                <a16:creationId xmlns:a16="http://schemas.microsoft.com/office/drawing/2014/main" id="{7CD07329-A51D-C641-A750-3D13DCD64A37}"/>
              </a:ext>
            </a:extLst>
          </p:cNvPr>
          <p:cNvSpPr txBox="1"/>
          <p:nvPr/>
        </p:nvSpPr>
        <p:spPr>
          <a:xfrm>
            <a:off x="8056651" y="4953658"/>
            <a:ext cx="114061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Viken</a:t>
            </a:r>
          </a:p>
        </p:txBody>
      </p:sp>
      <p:sp>
        <p:nvSpPr>
          <p:cNvPr id="41" name="TekstSylinder 40">
            <a:extLst>
              <a:ext uri="{FF2B5EF4-FFF2-40B4-BE49-F238E27FC236}">
                <a16:creationId xmlns:a16="http://schemas.microsoft.com/office/drawing/2014/main" id="{7B50C9FD-3ACE-5C44-960B-4500119C8B49}"/>
              </a:ext>
            </a:extLst>
          </p:cNvPr>
          <p:cNvSpPr txBox="1"/>
          <p:nvPr/>
        </p:nvSpPr>
        <p:spPr>
          <a:xfrm>
            <a:off x="7815491" y="5224963"/>
            <a:ext cx="208213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Vestfold og Telemark</a:t>
            </a:r>
          </a:p>
        </p:txBody>
      </p:sp>
    </p:spTree>
    <p:extLst>
      <p:ext uri="{BB962C8B-B14F-4D97-AF65-F5344CB8AC3E}">
        <p14:creationId xmlns:p14="http://schemas.microsoft.com/office/powerpoint/2010/main" val="3061620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09601" y="263750"/>
            <a:ext cx="10972800" cy="1132114"/>
          </a:xfrm>
        </p:spPr>
        <p:txBody>
          <a:bodyPr/>
          <a:lstStyle/>
          <a:p>
            <a:r>
              <a:rPr lang="en-US" sz="3000" dirty="0">
                <a:solidFill>
                  <a:srgbClr val="3333FF"/>
                </a:solidFill>
                <a:latin typeface="Arial" pitchFamily="34" charset="0"/>
                <a:cs typeface="Arial" pitchFamily="34" charset="0"/>
              </a:rPr>
              <a:t>Overview of </a:t>
            </a:r>
            <a:r>
              <a:rPr lang="en-US" sz="3000" dirty="0" err="1">
                <a:solidFill>
                  <a:srgbClr val="3333FF"/>
                </a:solidFill>
                <a:latin typeface="Arial" pitchFamily="34" charset="0"/>
                <a:cs typeface="Arial" pitchFamily="34" charset="0"/>
              </a:rPr>
              <a:t>Kostra</a:t>
            </a:r>
            <a:r>
              <a:rPr lang="en-US" sz="3000">
                <a:solidFill>
                  <a:srgbClr val="3333FF"/>
                </a:solidFill>
                <a:latin typeface="Arial" pitchFamily="34" charset="0"/>
                <a:cs typeface="Arial" pitchFamily="34" charset="0"/>
              </a:rPr>
              <a:t> presentation</a:t>
            </a:r>
            <a:endParaRPr lang="nb-NO" dirty="0"/>
          </a:p>
        </p:txBody>
      </p:sp>
      <p:sp>
        <p:nvSpPr>
          <p:cNvPr id="5" name="Plassholder for innhold 4"/>
          <p:cNvSpPr>
            <a:spLocks noGrp="1"/>
          </p:cNvSpPr>
          <p:nvPr>
            <p:ph sz="quarter" idx="10"/>
          </p:nvPr>
        </p:nvSpPr>
        <p:spPr>
          <a:xfrm>
            <a:off x="609601" y="1395864"/>
            <a:ext cx="10972800" cy="4175061"/>
          </a:xfrm>
        </p:spPr>
        <p:txBody>
          <a:bodyPr/>
          <a:lstStyle/>
          <a:p>
            <a:r>
              <a:rPr lang="en-US" sz="2400" dirty="0"/>
              <a:t>The Kostra system and its aims</a:t>
            </a:r>
          </a:p>
          <a:p>
            <a:endParaRPr lang="en-US" sz="2400" dirty="0"/>
          </a:p>
          <a:p>
            <a:r>
              <a:rPr lang="en-US" sz="2400" dirty="0"/>
              <a:t>Legislation - The Local Government Act</a:t>
            </a:r>
          </a:p>
          <a:p>
            <a:endParaRPr lang="en-US" sz="2400" dirty="0"/>
          </a:p>
          <a:p>
            <a:r>
              <a:rPr lang="en-US" sz="2400" dirty="0"/>
              <a:t>Use of Kostra information, examples</a:t>
            </a:r>
          </a:p>
        </p:txBody>
      </p:sp>
    </p:spTree>
    <p:extLst>
      <p:ext uri="{BB962C8B-B14F-4D97-AF65-F5344CB8AC3E}">
        <p14:creationId xmlns:p14="http://schemas.microsoft.com/office/powerpoint/2010/main" val="116245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09600" y="166323"/>
            <a:ext cx="10972800" cy="748077"/>
          </a:xfrm>
        </p:spPr>
        <p:txBody>
          <a:bodyPr/>
          <a:lstStyle/>
          <a:p>
            <a:pPr algn="ctr"/>
            <a:r>
              <a:rPr lang="en-US" dirty="0">
                <a:solidFill>
                  <a:srgbClr val="3333FF"/>
                </a:solidFill>
              </a:rPr>
              <a:t>Kostra - aims</a:t>
            </a:r>
          </a:p>
        </p:txBody>
      </p:sp>
      <p:graphicFrame>
        <p:nvGraphicFramePr>
          <p:cNvPr id="2" name="Tabell 1"/>
          <p:cNvGraphicFramePr>
            <a:graphicFrameLocks noGrp="1"/>
          </p:cNvGraphicFramePr>
          <p:nvPr/>
        </p:nvGraphicFramePr>
        <p:xfrm>
          <a:off x="391886" y="992776"/>
          <a:ext cx="4127863" cy="3409406"/>
        </p:xfrm>
        <a:graphic>
          <a:graphicData uri="http://schemas.openxmlformats.org/drawingml/2006/table">
            <a:tbl>
              <a:tblPr/>
              <a:tblGrid>
                <a:gridCol w="4127863">
                  <a:extLst>
                    <a:ext uri="{9D8B030D-6E8A-4147-A177-3AD203B41FA5}">
                      <a16:colId xmlns:a16="http://schemas.microsoft.com/office/drawing/2014/main" val="20000"/>
                    </a:ext>
                  </a:extLst>
                </a:gridCol>
              </a:tblGrid>
              <a:tr h="1461174">
                <a:tc>
                  <a:txBody>
                    <a:bodyPr/>
                    <a:lstStyle/>
                    <a:p>
                      <a:pPr algn="l" fontAlgn="b"/>
                      <a:r>
                        <a:rPr lang="en-US" sz="1800" b="0" i="0" u="none" strike="noStrike" noProof="0" dirty="0">
                          <a:solidFill>
                            <a:srgbClr val="000000"/>
                          </a:solidFill>
                          <a:effectLst/>
                          <a:latin typeface="Calibri"/>
                        </a:rPr>
                        <a:t>Provide ministries, regional state and local authorities with </a:t>
                      </a:r>
                      <a:r>
                        <a:rPr lang="en-US" sz="1800" b="1" i="0" u="none" strike="noStrike" noProof="0" dirty="0">
                          <a:solidFill>
                            <a:srgbClr val="000000"/>
                          </a:solidFill>
                          <a:effectLst/>
                          <a:latin typeface="Calibri"/>
                        </a:rPr>
                        <a:t>management information on local finance and services</a:t>
                      </a:r>
                    </a:p>
                    <a:p>
                      <a:pPr algn="l" fontAlgn="b"/>
                      <a:endParaRPr lang="en-US" sz="1800" b="0" i="0" u="none" strike="noStrike" noProof="0" dirty="0">
                        <a:solidFill>
                          <a:srgbClr val="000000"/>
                        </a:solidFill>
                        <a:effectLst/>
                        <a:latin typeface="Calibri"/>
                      </a:endParaRPr>
                    </a:p>
                  </a:txBody>
                  <a:tcPr marL="7620" marR="7620" marT="7620" marB="0" anchor="b">
                    <a:lnL>
                      <a:noFill/>
                    </a:lnL>
                    <a:lnR>
                      <a:noFill/>
                    </a:lnR>
                    <a:lnT>
                      <a:noFill/>
                    </a:lnT>
                    <a:lnB>
                      <a:noFill/>
                    </a:lnB>
                    <a:solidFill>
                      <a:srgbClr val="BCCFE8"/>
                    </a:solidFill>
                  </a:tcPr>
                </a:tc>
                <a:extLst>
                  <a:ext uri="{0D108BD9-81ED-4DB2-BD59-A6C34878D82A}">
                    <a16:rowId xmlns:a16="http://schemas.microsoft.com/office/drawing/2014/main" val="10000"/>
                  </a:ext>
                </a:extLst>
              </a:tr>
              <a:tr h="487058">
                <a:tc>
                  <a:txBody>
                    <a:bodyPr/>
                    <a:lstStyle/>
                    <a:p>
                      <a:pPr algn="l" fontAlgn="b"/>
                      <a:r>
                        <a:rPr lang="en-US" sz="1800" b="0" i="0" u="none" strike="noStrike" noProof="0" dirty="0">
                          <a:solidFill>
                            <a:srgbClr val="000000"/>
                          </a:solidFill>
                          <a:effectLst/>
                          <a:latin typeface="Calibri"/>
                        </a:rPr>
                        <a:t>          -  Current</a:t>
                      </a:r>
                    </a:p>
                  </a:txBody>
                  <a:tcPr marL="7620" marR="7620" marT="762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1"/>
                  </a:ext>
                </a:extLst>
              </a:tr>
              <a:tr h="487058">
                <a:tc>
                  <a:txBody>
                    <a:bodyPr/>
                    <a:lstStyle/>
                    <a:p>
                      <a:pPr algn="l" fontAlgn="b"/>
                      <a:r>
                        <a:rPr lang="en-US" sz="1800" b="0" i="0" u="none" strike="noStrike" noProof="0" dirty="0">
                          <a:solidFill>
                            <a:srgbClr val="000000"/>
                          </a:solidFill>
                          <a:effectLst/>
                          <a:latin typeface="Calibri"/>
                        </a:rPr>
                        <a:t>          -  Relevant</a:t>
                      </a:r>
                    </a:p>
                  </a:txBody>
                  <a:tcPr marL="7620" marR="7620" marT="762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2"/>
                  </a:ext>
                </a:extLst>
              </a:tr>
              <a:tr h="487058">
                <a:tc>
                  <a:txBody>
                    <a:bodyPr/>
                    <a:lstStyle/>
                    <a:p>
                      <a:pPr algn="l" fontAlgn="b"/>
                      <a:r>
                        <a:rPr lang="en-US" sz="1800" b="0" i="0" u="none" strike="noStrike" noProof="0" dirty="0">
                          <a:solidFill>
                            <a:srgbClr val="000000"/>
                          </a:solidFill>
                          <a:effectLst/>
                          <a:latin typeface="Calibri"/>
                        </a:rPr>
                        <a:t>          -  Reliable</a:t>
                      </a:r>
                    </a:p>
                  </a:txBody>
                  <a:tcPr marL="7620" marR="7620" marT="762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3"/>
                  </a:ext>
                </a:extLst>
              </a:tr>
              <a:tr h="487058">
                <a:tc>
                  <a:txBody>
                    <a:bodyPr/>
                    <a:lstStyle/>
                    <a:p>
                      <a:pPr algn="l" fontAlgn="b"/>
                      <a:r>
                        <a:rPr lang="en-US" sz="1800" b="0" i="0" u="none" strike="noStrike" noProof="0" dirty="0">
                          <a:solidFill>
                            <a:srgbClr val="000000"/>
                          </a:solidFill>
                          <a:effectLst/>
                          <a:latin typeface="Calibri"/>
                        </a:rPr>
                        <a:t>          - Comparable</a:t>
                      </a:r>
                    </a:p>
                  </a:txBody>
                  <a:tcPr marL="7620" marR="7620" marT="762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4" name="Tabell 3"/>
          <p:cNvGraphicFramePr>
            <a:graphicFrameLocks noGrp="1"/>
          </p:cNvGraphicFramePr>
          <p:nvPr/>
        </p:nvGraphicFramePr>
        <p:xfrm>
          <a:off x="391886" y="5086191"/>
          <a:ext cx="4127863" cy="1379220"/>
        </p:xfrm>
        <a:graphic>
          <a:graphicData uri="http://schemas.openxmlformats.org/drawingml/2006/table">
            <a:tbl>
              <a:tblPr>
                <a:tableStyleId>{5C22544A-7EE6-4342-B048-85BDC9FD1C3A}</a:tableStyleId>
              </a:tblPr>
              <a:tblGrid>
                <a:gridCol w="4127863">
                  <a:extLst>
                    <a:ext uri="{9D8B030D-6E8A-4147-A177-3AD203B41FA5}">
                      <a16:colId xmlns:a16="http://schemas.microsoft.com/office/drawing/2014/main" val="20000"/>
                    </a:ext>
                  </a:extLst>
                </a:gridCol>
              </a:tblGrid>
              <a:tr h="1183980">
                <a:tc>
                  <a:txBody>
                    <a:bodyPr/>
                    <a:lstStyle/>
                    <a:p>
                      <a:pPr marL="0" algn="l" defTabSz="457200" rtl="0" eaLnBrk="1" fontAlgn="b" latinLnBrk="0" hangingPunct="1"/>
                      <a:r>
                        <a:rPr lang="en-US" sz="1800" b="0" i="0" u="none" strike="noStrike" kern="1200" dirty="0">
                          <a:solidFill>
                            <a:srgbClr val="000000"/>
                          </a:solidFill>
                          <a:effectLst/>
                          <a:latin typeface="Calibri"/>
                          <a:ea typeface="+mn-ea"/>
                          <a:cs typeface="+mn-cs"/>
                        </a:rPr>
                        <a:t>Data and</a:t>
                      </a:r>
                      <a:r>
                        <a:rPr lang="en-US" sz="1800" b="0" i="0" u="none" strike="noStrike" kern="1200" baseline="0" dirty="0">
                          <a:solidFill>
                            <a:srgbClr val="000000"/>
                          </a:solidFill>
                          <a:effectLst/>
                          <a:latin typeface="Calibri"/>
                          <a:ea typeface="+mn-ea"/>
                          <a:cs typeface="+mn-cs"/>
                        </a:rPr>
                        <a:t> key figures from all municipalities and counties </a:t>
                      </a:r>
                      <a:r>
                        <a:rPr lang="en-US" sz="1800" b="1" i="0" u="none" strike="noStrike" kern="1200" dirty="0">
                          <a:solidFill>
                            <a:srgbClr val="000000"/>
                          </a:solidFill>
                          <a:effectLst/>
                          <a:latin typeface="Calibri"/>
                          <a:ea typeface="+mn-ea"/>
                          <a:cs typeface="+mn-cs"/>
                        </a:rPr>
                        <a:t>available in national information systems and in national statistics</a:t>
                      </a:r>
                    </a:p>
                    <a:p>
                      <a:pPr marL="0" algn="l" defTabSz="457200" rtl="0" eaLnBrk="1" fontAlgn="b" latinLnBrk="0" hangingPunct="1"/>
                      <a:endParaRPr lang="en-US" sz="1800" b="0" i="0" u="none" strike="noStrike" kern="1200" dirty="0">
                        <a:solidFill>
                          <a:srgbClr val="000000"/>
                        </a:solidFill>
                        <a:effectLst/>
                        <a:latin typeface="Calibri"/>
                        <a:ea typeface="+mn-ea"/>
                        <a:cs typeface="+mn-cs"/>
                      </a:endParaRPr>
                    </a:p>
                  </a:txBody>
                  <a:tcPr marL="7620" marR="7620" marT="7620" marB="0" anchor="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Tabell 6"/>
          <p:cNvGraphicFramePr>
            <a:graphicFrameLocks noGrp="1"/>
          </p:cNvGraphicFramePr>
          <p:nvPr/>
        </p:nvGraphicFramePr>
        <p:xfrm>
          <a:off x="6553200" y="1863633"/>
          <a:ext cx="4772297" cy="3318745"/>
        </p:xfrm>
        <a:graphic>
          <a:graphicData uri="http://schemas.openxmlformats.org/drawingml/2006/table">
            <a:tbl>
              <a:tblPr/>
              <a:tblGrid>
                <a:gridCol w="4772297">
                  <a:extLst>
                    <a:ext uri="{9D8B030D-6E8A-4147-A177-3AD203B41FA5}">
                      <a16:colId xmlns:a16="http://schemas.microsoft.com/office/drawing/2014/main" val="20000"/>
                    </a:ext>
                  </a:extLst>
                </a:gridCol>
              </a:tblGrid>
              <a:tr h="539933">
                <a:tc>
                  <a:txBody>
                    <a:bodyPr/>
                    <a:lstStyle/>
                    <a:p>
                      <a:pPr algn="l" fontAlgn="b"/>
                      <a:r>
                        <a:rPr lang="en-US" sz="1800" b="1" i="0" u="none" strike="noStrike" noProof="0" dirty="0">
                          <a:solidFill>
                            <a:srgbClr val="000000"/>
                          </a:solidFill>
                          <a:effectLst/>
                          <a:latin typeface="+mn-lt"/>
                        </a:rPr>
                        <a:t>A useful</a:t>
                      </a:r>
                      <a:r>
                        <a:rPr lang="en-US" sz="1800" b="1" i="0" u="none" strike="noStrike" baseline="0" noProof="0" dirty="0">
                          <a:solidFill>
                            <a:srgbClr val="000000"/>
                          </a:solidFill>
                          <a:effectLst/>
                          <a:latin typeface="+mn-lt"/>
                        </a:rPr>
                        <a:t> tool for</a:t>
                      </a:r>
                      <a:endParaRPr lang="en-US" sz="1800" b="1" i="0" u="none" strike="noStrike" noProof="0" dirty="0">
                        <a:solidFill>
                          <a:srgbClr val="000000"/>
                        </a:solidFill>
                        <a:effectLst/>
                        <a:latin typeface="Calibri"/>
                      </a:endParaRPr>
                    </a:p>
                  </a:txBody>
                  <a:tcPr marL="7620" marR="7620" marT="7620" marB="0" anchor="ctr">
                    <a:lnL>
                      <a:noFill/>
                    </a:lnL>
                    <a:lnR>
                      <a:noFill/>
                    </a:lnR>
                    <a:lnT>
                      <a:noFill/>
                    </a:lnT>
                    <a:lnB>
                      <a:noFill/>
                    </a:lnB>
                    <a:solidFill>
                      <a:schemeClr val="accent6">
                        <a:lumMod val="60000"/>
                        <a:lumOff val="40000"/>
                      </a:schemeClr>
                    </a:solidFill>
                  </a:tcPr>
                </a:tc>
                <a:extLst>
                  <a:ext uri="{0D108BD9-81ED-4DB2-BD59-A6C34878D82A}">
                    <a16:rowId xmlns:a16="http://schemas.microsoft.com/office/drawing/2014/main" val="10000"/>
                  </a:ext>
                </a:extLst>
              </a:tr>
              <a:tr h="487058">
                <a:tc>
                  <a:txBody>
                    <a:bodyPr/>
                    <a:lstStyle/>
                    <a:p>
                      <a:pPr algn="l" fontAlgn="b"/>
                      <a:r>
                        <a:rPr lang="en-US" sz="1800" b="0" i="0" u="none" strike="noStrike" noProof="0" dirty="0">
                          <a:solidFill>
                            <a:srgbClr val="000000"/>
                          </a:solidFill>
                          <a:effectLst/>
                          <a:latin typeface="Calibri"/>
                        </a:rPr>
                        <a:t>          -  Ministries</a:t>
                      </a:r>
                    </a:p>
                  </a:txBody>
                  <a:tcPr marL="7620" marR="7620" marT="7620" marB="0"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1"/>
                  </a:ext>
                </a:extLst>
              </a:tr>
              <a:tr h="487058">
                <a:tc>
                  <a:txBody>
                    <a:bodyPr/>
                    <a:lstStyle/>
                    <a:p>
                      <a:pPr algn="l" fontAlgn="b"/>
                      <a:r>
                        <a:rPr lang="en-US" sz="1800" b="0" i="0" u="none" strike="noStrike" noProof="0" dirty="0">
                          <a:solidFill>
                            <a:srgbClr val="000000"/>
                          </a:solidFill>
                          <a:effectLst/>
                          <a:latin typeface="Calibri"/>
                        </a:rPr>
                        <a:t>          -  Local and regional authorities</a:t>
                      </a:r>
                    </a:p>
                    <a:p>
                      <a:pPr algn="l" fontAlgn="b"/>
                      <a:r>
                        <a:rPr lang="en-US" sz="1800" b="0" i="0" u="none" strike="noStrike" baseline="0" noProof="0" dirty="0">
                          <a:solidFill>
                            <a:srgbClr val="000000"/>
                          </a:solidFill>
                          <a:effectLst/>
                          <a:latin typeface="Calibri"/>
                        </a:rPr>
                        <a:t>                   - administration and control</a:t>
                      </a:r>
                    </a:p>
                    <a:p>
                      <a:pPr algn="l" fontAlgn="b"/>
                      <a:r>
                        <a:rPr lang="en-US" sz="1800" b="0" i="0" u="none" strike="noStrike" baseline="0" noProof="0" dirty="0">
                          <a:solidFill>
                            <a:srgbClr val="000000"/>
                          </a:solidFill>
                          <a:effectLst/>
                          <a:latin typeface="Calibri"/>
                        </a:rPr>
                        <a:t>                   - budgeting and distribution of money</a:t>
                      </a:r>
                      <a:endParaRPr lang="en-US" sz="1800" b="0" i="0" u="none" strike="noStrike" noProof="0" dirty="0">
                        <a:solidFill>
                          <a:srgbClr val="000000"/>
                        </a:solidFill>
                        <a:effectLst/>
                        <a:latin typeface="Calibri"/>
                      </a:endParaRPr>
                    </a:p>
                  </a:txBody>
                  <a:tcPr marL="7620" marR="7620" marT="762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2"/>
                  </a:ext>
                </a:extLst>
              </a:tr>
              <a:tr h="487058">
                <a:tc>
                  <a:txBody>
                    <a:bodyPr/>
                    <a:lstStyle/>
                    <a:p>
                      <a:pPr algn="l" fontAlgn="b"/>
                      <a:r>
                        <a:rPr lang="en-US" sz="1800" b="0" i="0" u="none" strike="noStrike" noProof="0" dirty="0">
                          <a:solidFill>
                            <a:srgbClr val="000000"/>
                          </a:solidFill>
                          <a:effectLst/>
                          <a:latin typeface="Calibri"/>
                        </a:rPr>
                        <a:t>          -  Scientist and students</a:t>
                      </a:r>
                    </a:p>
                  </a:txBody>
                  <a:tcPr marL="7620" marR="7620" marT="7620" marB="0"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0003"/>
                  </a:ext>
                </a:extLst>
              </a:tr>
              <a:tr h="487058">
                <a:tc>
                  <a:txBody>
                    <a:bodyPr/>
                    <a:lstStyle/>
                    <a:p>
                      <a:pPr algn="l" fontAlgn="b"/>
                      <a:r>
                        <a:rPr lang="en-US" sz="1800" b="0" i="0" u="none" strike="noStrike" noProof="0" dirty="0">
                          <a:solidFill>
                            <a:srgbClr val="000000"/>
                          </a:solidFill>
                          <a:effectLst/>
                          <a:latin typeface="Calibri"/>
                        </a:rPr>
                        <a:t>          -  Media, unions, organizations</a:t>
                      </a:r>
                      <a:r>
                        <a:rPr lang="en-US" sz="1800" b="0" i="0" u="none" strike="noStrike" baseline="0" noProof="0" dirty="0">
                          <a:solidFill>
                            <a:srgbClr val="000000"/>
                          </a:solidFill>
                          <a:effectLst/>
                          <a:latin typeface="Calibri"/>
                        </a:rPr>
                        <a:t> </a:t>
                      </a:r>
                      <a:endParaRPr lang="en-US" sz="1800" b="0" i="0" u="none" strike="noStrike" noProof="0" dirty="0">
                        <a:solidFill>
                          <a:srgbClr val="000000"/>
                        </a:solidFill>
                        <a:effectLst/>
                        <a:latin typeface="Calibri"/>
                      </a:endParaRPr>
                    </a:p>
                  </a:txBody>
                  <a:tcPr marL="7620" marR="7620" marT="7620" marB="0"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0004"/>
                  </a:ext>
                </a:extLst>
              </a:tr>
              <a:tr h="487058">
                <a:tc>
                  <a:txBody>
                    <a:bodyPr/>
                    <a:lstStyle/>
                    <a:p>
                      <a:pPr algn="l" fontAlgn="b"/>
                      <a:r>
                        <a:rPr lang="en-US" sz="1800" b="0" i="0" u="none" strike="noStrike" noProof="0" dirty="0">
                          <a:solidFill>
                            <a:srgbClr val="000000"/>
                          </a:solidFill>
                          <a:effectLst/>
                          <a:latin typeface="Calibri"/>
                        </a:rPr>
                        <a:t>          -  Citizens</a:t>
                      </a:r>
                    </a:p>
                  </a:txBody>
                  <a:tcPr marL="7620" marR="7620" marT="7620" marB="0"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72888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ssholder for lysbildenummer 5"/>
          <p:cNvSpPr>
            <a:spLocks noGrp="1"/>
          </p:cNvSpPr>
          <p:nvPr>
            <p:ph type="sldNum" sz="quarter" idx="4294967295"/>
          </p:nvPr>
        </p:nvSpPr>
        <p:spPr>
          <a:xfrm>
            <a:off x="11277600" y="6505576"/>
            <a:ext cx="626533" cy="239713"/>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38AF29-D329-4250-B1CE-6609145FEF3B}" type="slidenum">
              <a:rPr kumimoji="0" lang="en-GB" altLang="nb-NO"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altLang="nb-NO"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2946" name="Rectangle 2"/>
          <p:cNvSpPr>
            <a:spLocks noGrp="1" noChangeArrowheads="1"/>
          </p:cNvSpPr>
          <p:nvPr>
            <p:ph type="title"/>
          </p:nvPr>
        </p:nvSpPr>
        <p:spPr>
          <a:xfrm>
            <a:off x="620395" y="329974"/>
            <a:ext cx="10972800" cy="813026"/>
          </a:xfrm>
        </p:spPr>
        <p:txBody>
          <a:bodyPr/>
          <a:lstStyle/>
          <a:p>
            <a:pPr algn="ctr"/>
            <a:r>
              <a:rPr lang="en-GB" altLang="nb-NO" dirty="0">
                <a:solidFill>
                  <a:srgbClr val="3333FF"/>
                </a:solidFill>
                <a:effectLst>
                  <a:outerShdw blurRad="38100" dist="38100" dir="2700000" algn="tl">
                    <a:srgbClr val="C0C0C0"/>
                  </a:outerShdw>
                </a:effectLst>
              </a:rPr>
              <a:t>KOSTRA’s chain of reporting</a:t>
            </a:r>
            <a:endParaRPr lang="nb-NO" altLang="nb-NO" dirty="0">
              <a:solidFill>
                <a:srgbClr val="3333FF"/>
              </a:solidFill>
              <a:effectLst>
                <a:outerShdw blurRad="38100" dist="38100" dir="2700000" algn="tl">
                  <a:srgbClr val="C0C0C0"/>
                </a:outerShdw>
              </a:effectLst>
            </a:endParaRPr>
          </a:p>
        </p:txBody>
      </p:sp>
      <p:sp>
        <p:nvSpPr>
          <p:cNvPr id="82947" name="Rectangle 3"/>
          <p:cNvSpPr>
            <a:spLocks noChangeArrowheads="1"/>
          </p:cNvSpPr>
          <p:nvPr/>
        </p:nvSpPr>
        <p:spPr bwMode="auto">
          <a:xfrm>
            <a:off x="560917" y="1462088"/>
            <a:ext cx="2173816"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nb-NO" sz="2000" b="1" i="0" u="none" strike="noStrike" kern="1200" cap="none" spc="0" normalizeH="0" baseline="0" noProof="0" dirty="0">
                <a:ln>
                  <a:noFill/>
                </a:ln>
                <a:solidFill>
                  <a:prstClr val="black"/>
                </a:solidFill>
                <a:effectLst/>
                <a:uLnTx/>
                <a:uFillTx/>
                <a:latin typeface="Helvetica" pitchFamily="34" charset="0"/>
                <a:ea typeface="+mn-ea"/>
                <a:cs typeface="+mn-cs"/>
              </a:rPr>
              <a:t>Municipal agency</a:t>
            </a:r>
          </a:p>
        </p:txBody>
      </p:sp>
      <p:sp>
        <p:nvSpPr>
          <p:cNvPr id="82948" name="Rectangle 4"/>
          <p:cNvSpPr>
            <a:spLocks noChangeArrowheads="1"/>
          </p:cNvSpPr>
          <p:nvPr/>
        </p:nvSpPr>
        <p:spPr bwMode="auto">
          <a:xfrm>
            <a:off x="2544234" y="1614488"/>
            <a:ext cx="284056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nb-NO" sz="2000" b="1" i="0" u="none" strike="noStrike" kern="1200" cap="none" spc="0" normalizeH="0" baseline="0" noProof="0" dirty="0">
                <a:ln>
                  <a:noFill/>
                </a:ln>
                <a:solidFill>
                  <a:prstClr val="black"/>
                </a:solidFill>
                <a:effectLst/>
                <a:uLnTx/>
                <a:uFillTx/>
                <a:latin typeface="Helvetica" pitchFamily="34" charset="0"/>
                <a:ea typeface="+mn-ea"/>
                <a:cs typeface="+mn-cs"/>
              </a:rPr>
              <a:t>Municipality</a:t>
            </a:r>
          </a:p>
        </p:txBody>
      </p:sp>
      <p:sp>
        <p:nvSpPr>
          <p:cNvPr id="82949" name="Rectangle 5"/>
          <p:cNvSpPr>
            <a:spLocks noChangeArrowheads="1"/>
          </p:cNvSpPr>
          <p:nvPr/>
        </p:nvSpPr>
        <p:spPr bwMode="auto">
          <a:xfrm>
            <a:off x="5372100" y="1462088"/>
            <a:ext cx="1722967"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nb-NO" sz="2000" b="1" i="0" u="none" strike="noStrike" kern="1200" cap="none" spc="0" normalizeH="0" baseline="0" noProof="0" dirty="0">
                <a:ln>
                  <a:noFill/>
                </a:ln>
                <a:solidFill>
                  <a:prstClr val="black"/>
                </a:solidFill>
                <a:effectLst/>
                <a:uLnTx/>
                <a:uFillTx/>
                <a:latin typeface="Helvetica" pitchFamily="34" charset="0"/>
                <a:ea typeface="+mn-ea"/>
                <a:cs typeface="+mn-cs"/>
              </a:rPr>
              <a:t>Regional state</a:t>
            </a:r>
          </a:p>
        </p:txBody>
      </p:sp>
      <p:sp>
        <p:nvSpPr>
          <p:cNvPr id="82950" name="Rectangle 6"/>
          <p:cNvSpPr>
            <a:spLocks noChangeArrowheads="1"/>
          </p:cNvSpPr>
          <p:nvPr/>
        </p:nvSpPr>
        <p:spPr bwMode="auto">
          <a:xfrm>
            <a:off x="7558618" y="1637969"/>
            <a:ext cx="1898649"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nb-NO" sz="2000" b="1" i="0" u="none" strike="noStrike" kern="1200" cap="none" spc="0" normalizeH="0" baseline="0" noProof="0" dirty="0">
                <a:ln>
                  <a:noFill/>
                </a:ln>
                <a:solidFill>
                  <a:prstClr val="black"/>
                </a:solidFill>
                <a:effectLst/>
                <a:uLnTx/>
                <a:uFillTx/>
                <a:latin typeface="Helvetica" pitchFamily="34" charset="0"/>
                <a:ea typeface="+mn-ea"/>
                <a:cs typeface="+mn-cs"/>
              </a:rPr>
              <a:t>Ministry</a:t>
            </a:r>
          </a:p>
        </p:txBody>
      </p:sp>
      <p:sp>
        <p:nvSpPr>
          <p:cNvPr id="82951" name="Rectangle 7"/>
          <p:cNvSpPr>
            <a:spLocks noChangeArrowheads="1"/>
          </p:cNvSpPr>
          <p:nvPr/>
        </p:nvSpPr>
        <p:spPr bwMode="auto">
          <a:xfrm>
            <a:off x="9695266" y="1462089"/>
            <a:ext cx="1896533"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nb-NO" sz="2000" b="1" i="0" u="none" strike="noStrike" kern="1200" cap="none" spc="0" normalizeH="0" baseline="0" noProof="0" dirty="0">
                <a:ln>
                  <a:noFill/>
                </a:ln>
                <a:solidFill>
                  <a:prstClr val="black"/>
                </a:solidFill>
                <a:effectLst/>
                <a:uLnTx/>
                <a:uFillTx/>
                <a:latin typeface="Helvetica" pitchFamily="34" charset="0"/>
                <a:ea typeface="+mn-ea"/>
                <a:cs typeface="+mn-cs"/>
              </a:rPr>
              <a:t>Statistics Norway</a:t>
            </a:r>
          </a:p>
        </p:txBody>
      </p:sp>
      <p:grpSp>
        <p:nvGrpSpPr>
          <p:cNvPr id="82952" name="Group 8"/>
          <p:cNvGrpSpPr>
            <a:grpSpLocks/>
          </p:cNvGrpSpPr>
          <p:nvPr/>
        </p:nvGrpSpPr>
        <p:grpSpPr bwMode="auto">
          <a:xfrm>
            <a:off x="5632451" y="2862263"/>
            <a:ext cx="681567" cy="368300"/>
            <a:chOff x="2525" y="1667"/>
            <a:chExt cx="322" cy="232"/>
          </a:xfrm>
        </p:grpSpPr>
        <p:sp>
          <p:nvSpPr>
            <p:cNvPr id="82953" name="Oval 9"/>
            <p:cNvSpPr>
              <a:spLocks noChangeArrowheads="1"/>
            </p:cNvSpPr>
            <p:nvPr/>
          </p:nvSpPr>
          <p:spPr bwMode="auto">
            <a:xfrm>
              <a:off x="2525" y="1807"/>
              <a:ext cx="322" cy="92"/>
            </a:xfrm>
            <a:prstGeom prst="ellipse">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54" name="Rectangle 10"/>
            <p:cNvSpPr>
              <a:spLocks noChangeArrowheads="1"/>
            </p:cNvSpPr>
            <p:nvPr/>
          </p:nvSpPr>
          <p:spPr bwMode="auto">
            <a:xfrm>
              <a:off x="2525" y="1715"/>
              <a:ext cx="322" cy="140"/>
            </a:xfrm>
            <a:prstGeom prst="rect">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55" name="Oval 11"/>
            <p:cNvSpPr>
              <a:spLocks noChangeArrowheads="1"/>
            </p:cNvSpPr>
            <p:nvPr/>
          </p:nvSpPr>
          <p:spPr bwMode="auto">
            <a:xfrm>
              <a:off x="2525" y="1667"/>
              <a:ext cx="322" cy="96"/>
            </a:xfrm>
            <a:prstGeom prst="ellipse">
              <a:avLst/>
            </a:prstGeom>
            <a:gradFill rotWithShape="0">
              <a:gsLst>
                <a:gs pos="0">
                  <a:srgbClr val="A93A5C"/>
                </a:gs>
                <a:gs pos="100000">
                  <a:srgbClr val="A93A5C">
                    <a:gamma/>
                    <a:tint val="70196"/>
                    <a:invGamma/>
                  </a:srgbClr>
                </a:gs>
              </a:gsLst>
              <a:lin ang="540000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2960" name="Group 16"/>
          <p:cNvGrpSpPr>
            <a:grpSpLocks/>
          </p:cNvGrpSpPr>
          <p:nvPr/>
        </p:nvGrpSpPr>
        <p:grpSpPr bwMode="auto">
          <a:xfrm>
            <a:off x="9954684" y="4541838"/>
            <a:ext cx="1047749" cy="984250"/>
            <a:chOff x="4567" y="2725"/>
            <a:chExt cx="495" cy="620"/>
          </a:xfrm>
        </p:grpSpPr>
        <p:sp>
          <p:nvSpPr>
            <p:cNvPr id="82961" name="Oval 17"/>
            <p:cNvSpPr>
              <a:spLocks noChangeArrowheads="1"/>
            </p:cNvSpPr>
            <p:nvPr/>
          </p:nvSpPr>
          <p:spPr bwMode="auto">
            <a:xfrm>
              <a:off x="4567" y="3101"/>
              <a:ext cx="495" cy="244"/>
            </a:xfrm>
            <a:prstGeom prst="ellipse">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62" name="Rectangle 18"/>
            <p:cNvSpPr>
              <a:spLocks noChangeArrowheads="1"/>
            </p:cNvSpPr>
            <p:nvPr/>
          </p:nvSpPr>
          <p:spPr bwMode="auto">
            <a:xfrm>
              <a:off x="4567" y="2849"/>
              <a:ext cx="495" cy="376"/>
            </a:xfrm>
            <a:prstGeom prst="rect">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63" name="Oval 19"/>
            <p:cNvSpPr>
              <a:spLocks noChangeArrowheads="1"/>
            </p:cNvSpPr>
            <p:nvPr/>
          </p:nvSpPr>
          <p:spPr bwMode="auto">
            <a:xfrm>
              <a:off x="4567" y="2725"/>
              <a:ext cx="495" cy="256"/>
            </a:xfrm>
            <a:prstGeom prst="ellipse">
              <a:avLst/>
            </a:prstGeom>
            <a:gradFill rotWithShape="0">
              <a:gsLst>
                <a:gs pos="0">
                  <a:srgbClr val="A93A5C"/>
                </a:gs>
                <a:gs pos="100000">
                  <a:srgbClr val="A93A5C">
                    <a:gamma/>
                    <a:tint val="70196"/>
                    <a:invGamma/>
                  </a:srgbClr>
                </a:gs>
              </a:gsLst>
              <a:lin ang="540000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2964" name="Group 20"/>
          <p:cNvGrpSpPr>
            <a:grpSpLocks/>
          </p:cNvGrpSpPr>
          <p:nvPr/>
        </p:nvGrpSpPr>
        <p:grpSpPr bwMode="auto">
          <a:xfrm>
            <a:off x="3422652" y="3776663"/>
            <a:ext cx="639233" cy="228600"/>
            <a:chOff x="1481" y="2243"/>
            <a:chExt cx="302" cy="144"/>
          </a:xfrm>
        </p:grpSpPr>
        <p:sp>
          <p:nvSpPr>
            <p:cNvPr id="82965" name="Oval 21"/>
            <p:cNvSpPr>
              <a:spLocks noChangeArrowheads="1"/>
            </p:cNvSpPr>
            <p:nvPr/>
          </p:nvSpPr>
          <p:spPr bwMode="auto">
            <a:xfrm>
              <a:off x="1481" y="2331"/>
              <a:ext cx="302" cy="56"/>
            </a:xfrm>
            <a:prstGeom prst="ellipse">
              <a:avLst/>
            </a:prstGeom>
            <a:gradFill rotWithShape="0">
              <a:gsLst>
                <a:gs pos="0">
                  <a:srgbClr val="919191"/>
                </a:gs>
                <a:gs pos="50000">
                  <a:srgbClr val="919191">
                    <a:gamma/>
                    <a:tint val="70196"/>
                    <a:invGamma/>
                  </a:srgbClr>
                </a:gs>
                <a:gs pos="100000">
                  <a:srgbClr val="919191"/>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66" name="Rectangle 22"/>
            <p:cNvSpPr>
              <a:spLocks noChangeArrowheads="1"/>
            </p:cNvSpPr>
            <p:nvPr/>
          </p:nvSpPr>
          <p:spPr bwMode="auto">
            <a:xfrm>
              <a:off x="1481" y="2271"/>
              <a:ext cx="302" cy="88"/>
            </a:xfrm>
            <a:prstGeom prst="rect">
              <a:avLst/>
            </a:prstGeom>
            <a:gradFill rotWithShape="0">
              <a:gsLst>
                <a:gs pos="0">
                  <a:srgbClr val="919191"/>
                </a:gs>
                <a:gs pos="50000">
                  <a:srgbClr val="919191">
                    <a:gamma/>
                    <a:tint val="70196"/>
                    <a:invGamma/>
                  </a:srgbClr>
                </a:gs>
                <a:gs pos="100000">
                  <a:srgbClr val="91919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67" name="Oval 23"/>
            <p:cNvSpPr>
              <a:spLocks noChangeArrowheads="1"/>
            </p:cNvSpPr>
            <p:nvPr/>
          </p:nvSpPr>
          <p:spPr bwMode="auto">
            <a:xfrm>
              <a:off x="1481" y="2243"/>
              <a:ext cx="302" cy="60"/>
            </a:xfrm>
            <a:prstGeom prst="ellipse">
              <a:avLst/>
            </a:prstGeom>
            <a:gradFill rotWithShape="0">
              <a:gsLst>
                <a:gs pos="0">
                  <a:srgbClr val="919191"/>
                </a:gs>
                <a:gs pos="100000">
                  <a:srgbClr val="919191">
                    <a:gamma/>
                    <a:tint val="70196"/>
                    <a:invGamma/>
                  </a:srgbClr>
                </a:gs>
              </a:gsLst>
              <a:lin ang="540000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2968" name="Group 24"/>
          <p:cNvGrpSpPr>
            <a:grpSpLocks/>
          </p:cNvGrpSpPr>
          <p:nvPr/>
        </p:nvGrpSpPr>
        <p:grpSpPr bwMode="auto">
          <a:xfrm>
            <a:off x="1085852" y="2557464"/>
            <a:ext cx="639233" cy="249237"/>
            <a:chOff x="377" y="1475"/>
            <a:chExt cx="302" cy="157"/>
          </a:xfrm>
        </p:grpSpPr>
        <p:sp>
          <p:nvSpPr>
            <p:cNvPr id="82969" name="Oval 25"/>
            <p:cNvSpPr>
              <a:spLocks noChangeArrowheads="1"/>
            </p:cNvSpPr>
            <p:nvPr/>
          </p:nvSpPr>
          <p:spPr bwMode="auto">
            <a:xfrm>
              <a:off x="377" y="1571"/>
              <a:ext cx="302" cy="61"/>
            </a:xfrm>
            <a:prstGeom prst="ellipse">
              <a:avLst/>
            </a:prstGeom>
            <a:gradFill rotWithShape="0">
              <a:gsLst>
                <a:gs pos="0">
                  <a:srgbClr val="919191"/>
                </a:gs>
                <a:gs pos="50000">
                  <a:srgbClr val="919191">
                    <a:gamma/>
                    <a:tint val="70196"/>
                    <a:invGamma/>
                  </a:srgbClr>
                </a:gs>
                <a:gs pos="100000">
                  <a:srgbClr val="919191"/>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70" name="Rectangle 26"/>
            <p:cNvSpPr>
              <a:spLocks noChangeArrowheads="1"/>
            </p:cNvSpPr>
            <p:nvPr/>
          </p:nvSpPr>
          <p:spPr bwMode="auto">
            <a:xfrm>
              <a:off x="377" y="1506"/>
              <a:ext cx="302" cy="95"/>
            </a:xfrm>
            <a:prstGeom prst="rect">
              <a:avLst/>
            </a:prstGeom>
            <a:gradFill rotWithShape="0">
              <a:gsLst>
                <a:gs pos="0">
                  <a:srgbClr val="919191"/>
                </a:gs>
                <a:gs pos="50000">
                  <a:srgbClr val="919191">
                    <a:gamma/>
                    <a:tint val="70196"/>
                    <a:invGamma/>
                  </a:srgbClr>
                </a:gs>
                <a:gs pos="100000">
                  <a:srgbClr val="91919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71" name="Oval 27"/>
            <p:cNvSpPr>
              <a:spLocks noChangeArrowheads="1"/>
            </p:cNvSpPr>
            <p:nvPr/>
          </p:nvSpPr>
          <p:spPr bwMode="auto">
            <a:xfrm>
              <a:off x="377" y="1475"/>
              <a:ext cx="302" cy="65"/>
            </a:xfrm>
            <a:prstGeom prst="ellipse">
              <a:avLst/>
            </a:prstGeom>
            <a:gradFill rotWithShape="0">
              <a:gsLst>
                <a:gs pos="0">
                  <a:srgbClr val="919191"/>
                </a:gs>
                <a:gs pos="100000">
                  <a:srgbClr val="919191">
                    <a:gamma/>
                    <a:tint val="70196"/>
                    <a:invGamma/>
                  </a:srgbClr>
                </a:gs>
              </a:gsLst>
              <a:lin ang="540000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2972" name="Line 28"/>
          <p:cNvSpPr>
            <a:spLocks noChangeShapeType="1"/>
          </p:cNvSpPr>
          <p:nvPr/>
        </p:nvSpPr>
        <p:spPr bwMode="auto">
          <a:xfrm>
            <a:off x="1864784" y="2770188"/>
            <a:ext cx="1623483" cy="989012"/>
          </a:xfrm>
          <a:prstGeom prst="line">
            <a:avLst/>
          </a:prstGeom>
          <a:noFill/>
          <a:ln w="38100" cmpd="dbl">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73" name="Line 29"/>
          <p:cNvSpPr>
            <a:spLocks noChangeShapeType="1"/>
          </p:cNvSpPr>
          <p:nvPr/>
        </p:nvSpPr>
        <p:spPr bwMode="auto">
          <a:xfrm>
            <a:off x="4099984" y="3989388"/>
            <a:ext cx="5789083" cy="912812"/>
          </a:xfrm>
          <a:prstGeom prst="line">
            <a:avLst/>
          </a:prstGeom>
          <a:noFill/>
          <a:ln w="38100" cmpd="dbl">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74" name="Line 30"/>
          <p:cNvSpPr>
            <a:spLocks noChangeShapeType="1"/>
          </p:cNvSpPr>
          <p:nvPr/>
        </p:nvSpPr>
        <p:spPr bwMode="auto">
          <a:xfrm>
            <a:off x="9179984" y="3227388"/>
            <a:ext cx="1318683" cy="1370012"/>
          </a:xfrm>
          <a:prstGeom prst="line">
            <a:avLst/>
          </a:prstGeom>
          <a:noFill/>
          <a:ln w="38100" cmpd="dbl">
            <a:solidFill>
              <a:schemeClr val="hlink"/>
            </a:solidFill>
            <a:prstDash val="lg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2975" name="Group 31"/>
          <p:cNvGrpSpPr>
            <a:grpSpLocks/>
          </p:cNvGrpSpPr>
          <p:nvPr/>
        </p:nvGrpSpPr>
        <p:grpSpPr bwMode="auto">
          <a:xfrm>
            <a:off x="984252" y="5757863"/>
            <a:ext cx="639233" cy="228600"/>
            <a:chOff x="329" y="3491"/>
            <a:chExt cx="302" cy="144"/>
          </a:xfrm>
        </p:grpSpPr>
        <p:sp>
          <p:nvSpPr>
            <p:cNvPr id="82976" name="Oval 32"/>
            <p:cNvSpPr>
              <a:spLocks noChangeArrowheads="1"/>
            </p:cNvSpPr>
            <p:nvPr/>
          </p:nvSpPr>
          <p:spPr bwMode="auto">
            <a:xfrm>
              <a:off x="329" y="3579"/>
              <a:ext cx="302" cy="56"/>
            </a:xfrm>
            <a:prstGeom prst="ellipse">
              <a:avLst/>
            </a:prstGeom>
            <a:gradFill rotWithShape="0">
              <a:gsLst>
                <a:gs pos="0">
                  <a:srgbClr val="919191"/>
                </a:gs>
                <a:gs pos="50000">
                  <a:srgbClr val="919191">
                    <a:gamma/>
                    <a:tint val="70196"/>
                    <a:invGamma/>
                  </a:srgbClr>
                </a:gs>
                <a:gs pos="100000">
                  <a:srgbClr val="919191"/>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77" name="Rectangle 33"/>
            <p:cNvSpPr>
              <a:spLocks noChangeArrowheads="1"/>
            </p:cNvSpPr>
            <p:nvPr/>
          </p:nvSpPr>
          <p:spPr bwMode="auto">
            <a:xfrm>
              <a:off x="329" y="3519"/>
              <a:ext cx="302" cy="88"/>
            </a:xfrm>
            <a:prstGeom prst="rect">
              <a:avLst/>
            </a:prstGeom>
            <a:gradFill rotWithShape="0">
              <a:gsLst>
                <a:gs pos="0">
                  <a:srgbClr val="919191"/>
                </a:gs>
                <a:gs pos="50000">
                  <a:srgbClr val="919191">
                    <a:gamma/>
                    <a:tint val="70196"/>
                    <a:invGamma/>
                  </a:srgbClr>
                </a:gs>
                <a:gs pos="100000">
                  <a:srgbClr val="91919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78" name="Oval 34"/>
            <p:cNvSpPr>
              <a:spLocks noChangeArrowheads="1"/>
            </p:cNvSpPr>
            <p:nvPr/>
          </p:nvSpPr>
          <p:spPr bwMode="auto">
            <a:xfrm>
              <a:off x="329" y="3491"/>
              <a:ext cx="302" cy="60"/>
            </a:xfrm>
            <a:prstGeom prst="ellipse">
              <a:avLst/>
            </a:prstGeom>
            <a:gradFill rotWithShape="0">
              <a:gsLst>
                <a:gs pos="0">
                  <a:srgbClr val="919191"/>
                </a:gs>
                <a:gs pos="100000">
                  <a:srgbClr val="919191">
                    <a:gamma/>
                    <a:tint val="70196"/>
                    <a:invGamma/>
                  </a:srgbClr>
                </a:gs>
              </a:gsLst>
              <a:lin ang="540000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2979" name="Line 35"/>
          <p:cNvSpPr>
            <a:spLocks noChangeShapeType="1"/>
          </p:cNvSpPr>
          <p:nvPr/>
        </p:nvSpPr>
        <p:spPr bwMode="auto">
          <a:xfrm flipV="1">
            <a:off x="1661584" y="4065588"/>
            <a:ext cx="1725083" cy="1751012"/>
          </a:xfrm>
          <a:prstGeom prst="line">
            <a:avLst/>
          </a:prstGeom>
          <a:noFill/>
          <a:ln w="38100" cmpd="dbl">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80" name="Line 36"/>
          <p:cNvSpPr>
            <a:spLocks noChangeShapeType="1"/>
          </p:cNvSpPr>
          <p:nvPr/>
        </p:nvSpPr>
        <p:spPr bwMode="auto">
          <a:xfrm flipH="1" flipV="1">
            <a:off x="3998384" y="3989388"/>
            <a:ext cx="5992283" cy="1065212"/>
          </a:xfrm>
          <a:prstGeom prst="line">
            <a:avLst/>
          </a:prstGeom>
          <a:noFill/>
          <a:ln w="38100" cmpd="dbl">
            <a:solidFill>
              <a:srgbClr val="7679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81" name="Line 37"/>
          <p:cNvSpPr>
            <a:spLocks noChangeShapeType="1"/>
          </p:cNvSpPr>
          <p:nvPr/>
        </p:nvSpPr>
        <p:spPr bwMode="auto">
          <a:xfrm>
            <a:off x="1790700" y="2846389"/>
            <a:ext cx="1617133" cy="942975"/>
          </a:xfrm>
          <a:prstGeom prst="line">
            <a:avLst/>
          </a:prstGeom>
          <a:noFill/>
          <a:ln w="38100" cmpd="dbl">
            <a:solidFill>
              <a:srgbClr val="714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82" name="Line 38"/>
          <p:cNvSpPr>
            <a:spLocks noChangeShapeType="1"/>
          </p:cNvSpPr>
          <p:nvPr/>
        </p:nvSpPr>
        <p:spPr bwMode="auto">
          <a:xfrm>
            <a:off x="3998384" y="4141788"/>
            <a:ext cx="5789083" cy="912812"/>
          </a:xfrm>
          <a:prstGeom prst="line">
            <a:avLst/>
          </a:prstGeom>
          <a:noFill/>
          <a:ln w="38100" cmpd="dbl">
            <a:solidFill>
              <a:srgbClr val="714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83" name="Line 39"/>
          <p:cNvSpPr>
            <a:spLocks noChangeShapeType="1"/>
          </p:cNvSpPr>
          <p:nvPr/>
        </p:nvSpPr>
        <p:spPr bwMode="auto">
          <a:xfrm flipH="1" flipV="1">
            <a:off x="9078384" y="2922588"/>
            <a:ext cx="1725083" cy="1674812"/>
          </a:xfrm>
          <a:prstGeom prst="line">
            <a:avLst/>
          </a:prstGeom>
          <a:noFill/>
          <a:ln w="38100" cmpd="dbl">
            <a:solidFill>
              <a:srgbClr val="99CC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84" name="Line 40"/>
          <p:cNvSpPr>
            <a:spLocks noChangeShapeType="1"/>
          </p:cNvSpPr>
          <p:nvPr/>
        </p:nvSpPr>
        <p:spPr bwMode="auto">
          <a:xfrm>
            <a:off x="9179984" y="2693988"/>
            <a:ext cx="1725083" cy="1979612"/>
          </a:xfrm>
          <a:prstGeom prst="line">
            <a:avLst/>
          </a:prstGeom>
          <a:noFill/>
          <a:ln w="38100" cmpd="dbl">
            <a:solidFill>
              <a:srgbClr val="767900"/>
            </a:solidFill>
            <a:prstDash val="lg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85" name="Line 41"/>
          <p:cNvSpPr>
            <a:spLocks noChangeShapeType="1"/>
          </p:cNvSpPr>
          <p:nvPr/>
        </p:nvSpPr>
        <p:spPr bwMode="auto">
          <a:xfrm>
            <a:off x="3795184" y="4217988"/>
            <a:ext cx="6093883" cy="912812"/>
          </a:xfrm>
          <a:prstGeom prst="line">
            <a:avLst/>
          </a:prstGeom>
          <a:noFill/>
          <a:ln w="38100" cmpd="dbl">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86" name="Line 42"/>
          <p:cNvSpPr>
            <a:spLocks noChangeShapeType="1"/>
          </p:cNvSpPr>
          <p:nvPr/>
        </p:nvSpPr>
        <p:spPr bwMode="auto">
          <a:xfrm>
            <a:off x="6436784" y="2998788"/>
            <a:ext cx="3757083" cy="1446212"/>
          </a:xfrm>
          <a:prstGeom prst="line">
            <a:avLst/>
          </a:prstGeom>
          <a:noFill/>
          <a:ln w="38100" cmpd="dbl">
            <a:solidFill>
              <a:srgbClr val="767900"/>
            </a:solidFill>
            <a:prstDash val="lg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87" name="Line 43"/>
          <p:cNvSpPr>
            <a:spLocks noChangeShapeType="1"/>
          </p:cNvSpPr>
          <p:nvPr/>
        </p:nvSpPr>
        <p:spPr bwMode="auto">
          <a:xfrm flipH="1" flipV="1">
            <a:off x="6233584" y="2998788"/>
            <a:ext cx="4061883" cy="1598612"/>
          </a:xfrm>
          <a:prstGeom prst="line">
            <a:avLst/>
          </a:prstGeom>
          <a:noFill/>
          <a:ln w="38100" cmpd="dbl">
            <a:solidFill>
              <a:srgbClr val="99CC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88" name="Line 44"/>
          <p:cNvSpPr>
            <a:spLocks noChangeShapeType="1"/>
          </p:cNvSpPr>
          <p:nvPr/>
        </p:nvSpPr>
        <p:spPr bwMode="auto">
          <a:xfrm>
            <a:off x="6335184" y="3227388"/>
            <a:ext cx="3655483" cy="1370012"/>
          </a:xfrm>
          <a:prstGeom prst="line">
            <a:avLst/>
          </a:prstGeom>
          <a:noFill/>
          <a:ln w="38100" cmpd="dbl">
            <a:solidFill>
              <a:schemeClr val="hlink"/>
            </a:solidFill>
            <a:prstDash val="lg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89" name="Line 45"/>
          <p:cNvSpPr>
            <a:spLocks noChangeShapeType="1"/>
          </p:cNvSpPr>
          <p:nvPr/>
        </p:nvSpPr>
        <p:spPr bwMode="auto">
          <a:xfrm flipH="1" flipV="1">
            <a:off x="6131984" y="3227388"/>
            <a:ext cx="3757083" cy="1446212"/>
          </a:xfrm>
          <a:prstGeom prst="line">
            <a:avLst/>
          </a:prstGeom>
          <a:noFill/>
          <a:ln w="38100" cmpd="dbl">
            <a:solidFill>
              <a:srgbClr val="7144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90" name="Line 46"/>
          <p:cNvSpPr>
            <a:spLocks noChangeShapeType="1"/>
          </p:cNvSpPr>
          <p:nvPr/>
        </p:nvSpPr>
        <p:spPr bwMode="auto">
          <a:xfrm>
            <a:off x="4083051" y="3900488"/>
            <a:ext cx="5822949" cy="785812"/>
          </a:xfrm>
          <a:prstGeom prst="line">
            <a:avLst/>
          </a:prstGeom>
          <a:noFill/>
          <a:ln w="101600">
            <a:solidFill>
              <a:srgbClr val="0000FF"/>
            </a:solidFill>
            <a:prstDash val="lg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2991" name="Group 47"/>
          <p:cNvGrpSpPr>
            <a:grpSpLocks/>
          </p:cNvGrpSpPr>
          <p:nvPr/>
        </p:nvGrpSpPr>
        <p:grpSpPr bwMode="auto">
          <a:xfrm>
            <a:off x="8250768" y="5403056"/>
            <a:ext cx="1047749" cy="984250"/>
            <a:chOff x="3751" y="3397"/>
            <a:chExt cx="495" cy="620"/>
          </a:xfrm>
        </p:grpSpPr>
        <p:sp>
          <p:nvSpPr>
            <p:cNvPr id="82992" name="Oval 48"/>
            <p:cNvSpPr>
              <a:spLocks noChangeArrowheads="1"/>
            </p:cNvSpPr>
            <p:nvPr/>
          </p:nvSpPr>
          <p:spPr bwMode="auto">
            <a:xfrm>
              <a:off x="3751" y="3773"/>
              <a:ext cx="495" cy="244"/>
            </a:xfrm>
            <a:prstGeom prst="ellipse">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93" name="Rectangle 49"/>
            <p:cNvSpPr>
              <a:spLocks noChangeArrowheads="1"/>
            </p:cNvSpPr>
            <p:nvPr/>
          </p:nvSpPr>
          <p:spPr bwMode="auto">
            <a:xfrm>
              <a:off x="3751" y="3521"/>
              <a:ext cx="495" cy="376"/>
            </a:xfrm>
            <a:prstGeom prst="rect">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94" name="Oval 50"/>
            <p:cNvSpPr>
              <a:spLocks noChangeArrowheads="1"/>
            </p:cNvSpPr>
            <p:nvPr/>
          </p:nvSpPr>
          <p:spPr bwMode="auto">
            <a:xfrm>
              <a:off x="3751" y="3397"/>
              <a:ext cx="495" cy="256"/>
            </a:xfrm>
            <a:prstGeom prst="ellipse">
              <a:avLst/>
            </a:prstGeom>
            <a:gradFill rotWithShape="0">
              <a:gsLst>
                <a:gs pos="0">
                  <a:srgbClr val="A93A5C"/>
                </a:gs>
                <a:gs pos="100000">
                  <a:srgbClr val="A93A5C">
                    <a:gamma/>
                    <a:tint val="70196"/>
                    <a:invGamma/>
                  </a:srgbClr>
                </a:gs>
              </a:gsLst>
              <a:lin ang="540000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2995" name="Line 51"/>
          <p:cNvSpPr>
            <a:spLocks noChangeShapeType="1"/>
          </p:cNvSpPr>
          <p:nvPr/>
        </p:nvSpPr>
        <p:spPr bwMode="auto">
          <a:xfrm>
            <a:off x="1488018" y="2781300"/>
            <a:ext cx="1824567" cy="1079500"/>
          </a:xfrm>
          <a:prstGeom prst="line">
            <a:avLst/>
          </a:prstGeom>
          <a:noFill/>
          <a:ln w="50800">
            <a:solidFill>
              <a:srgbClr val="0000FF"/>
            </a:solidFill>
            <a:prstDash val="lg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96" name="Line 52"/>
          <p:cNvSpPr>
            <a:spLocks noChangeShapeType="1"/>
          </p:cNvSpPr>
          <p:nvPr/>
        </p:nvSpPr>
        <p:spPr bwMode="auto">
          <a:xfrm flipV="1">
            <a:off x="1678517" y="4052888"/>
            <a:ext cx="1792816" cy="1928812"/>
          </a:xfrm>
          <a:prstGeom prst="line">
            <a:avLst/>
          </a:prstGeom>
          <a:noFill/>
          <a:ln w="50800">
            <a:solidFill>
              <a:srgbClr val="0000FF"/>
            </a:solidFill>
            <a:prstDash val="lg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2997" name="Group 53"/>
          <p:cNvGrpSpPr>
            <a:grpSpLocks/>
          </p:cNvGrpSpPr>
          <p:nvPr/>
        </p:nvGrpSpPr>
        <p:grpSpPr bwMode="auto">
          <a:xfrm>
            <a:off x="6282267" y="4971079"/>
            <a:ext cx="1047751" cy="984250"/>
            <a:chOff x="3751" y="3397"/>
            <a:chExt cx="495" cy="620"/>
          </a:xfrm>
        </p:grpSpPr>
        <p:sp>
          <p:nvSpPr>
            <p:cNvPr id="82998" name="Oval 54"/>
            <p:cNvSpPr>
              <a:spLocks noChangeArrowheads="1"/>
            </p:cNvSpPr>
            <p:nvPr/>
          </p:nvSpPr>
          <p:spPr bwMode="auto">
            <a:xfrm>
              <a:off x="3751" y="3773"/>
              <a:ext cx="495" cy="244"/>
            </a:xfrm>
            <a:prstGeom prst="ellipse">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999" name="Rectangle 55"/>
            <p:cNvSpPr>
              <a:spLocks noChangeArrowheads="1"/>
            </p:cNvSpPr>
            <p:nvPr/>
          </p:nvSpPr>
          <p:spPr bwMode="auto">
            <a:xfrm>
              <a:off x="3751" y="3521"/>
              <a:ext cx="495" cy="376"/>
            </a:xfrm>
            <a:prstGeom prst="rect">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3000" name="Oval 56"/>
            <p:cNvSpPr>
              <a:spLocks noChangeArrowheads="1"/>
            </p:cNvSpPr>
            <p:nvPr/>
          </p:nvSpPr>
          <p:spPr bwMode="auto">
            <a:xfrm>
              <a:off x="3751" y="3397"/>
              <a:ext cx="495" cy="256"/>
            </a:xfrm>
            <a:prstGeom prst="ellipse">
              <a:avLst/>
            </a:prstGeom>
            <a:gradFill rotWithShape="0">
              <a:gsLst>
                <a:gs pos="0">
                  <a:srgbClr val="A93A5C"/>
                </a:gs>
                <a:gs pos="100000">
                  <a:srgbClr val="A93A5C">
                    <a:gamma/>
                    <a:tint val="70196"/>
                    <a:invGamma/>
                  </a:srgbClr>
                </a:gs>
              </a:gsLst>
              <a:lin ang="540000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3001" name="Group 57"/>
          <p:cNvGrpSpPr>
            <a:grpSpLocks/>
          </p:cNvGrpSpPr>
          <p:nvPr/>
        </p:nvGrpSpPr>
        <p:grpSpPr bwMode="auto">
          <a:xfrm>
            <a:off x="5734825" y="5389728"/>
            <a:ext cx="1047751" cy="984250"/>
            <a:chOff x="3751" y="3397"/>
            <a:chExt cx="495" cy="620"/>
          </a:xfrm>
        </p:grpSpPr>
        <p:sp>
          <p:nvSpPr>
            <p:cNvPr id="83002" name="Oval 58"/>
            <p:cNvSpPr>
              <a:spLocks noChangeArrowheads="1"/>
            </p:cNvSpPr>
            <p:nvPr/>
          </p:nvSpPr>
          <p:spPr bwMode="auto">
            <a:xfrm>
              <a:off x="3751" y="3773"/>
              <a:ext cx="495" cy="244"/>
            </a:xfrm>
            <a:prstGeom prst="ellipse">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3003" name="Rectangle 59"/>
            <p:cNvSpPr>
              <a:spLocks noChangeArrowheads="1"/>
            </p:cNvSpPr>
            <p:nvPr/>
          </p:nvSpPr>
          <p:spPr bwMode="auto">
            <a:xfrm>
              <a:off x="3751" y="3521"/>
              <a:ext cx="495" cy="376"/>
            </a:xfrm>
            <a:prstGeom prst="rect">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3004" name="Oval 60"/>
            <p:cNvSpPr>
              <a:spLocks noChangeArrowheads="1"/>
            </p:cNvSpPr>
            <p:nvPr/>
          </p:nvSpPr>
          <p:spPr bwMode="auto">
            <a:xfrm>
              <a:off x="3751" y="3397"/>
              <a:ext cx="495" cy="256"/>
            </a:xfrm>
            <a:prstGeom prst="ellipse">
              <a:avLst/>
            </a:prstGeom>
            <a:gradFill rotWithShape="0">
              <a:gsLst>
                <a:gs pos="0">
                  <a:srgbClr val="A93A5C"/>
                </a:gs>
                <a:gs pos="100000">
                  <a:srgbClr val="A93A5C">
                    <a:gamma/>
                    <a:tint val="70196"/>
                    <a:invGamma/>
                  </a:srgbClr>
                </a:gs>
              </a:gsLst>
              <a:lin ang="540000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3005" name="Line 61"/>
          <p:cNvSpPr>
            <a:spLocks noChangeShapeType="1"/>
          </p:cNvSpPr>
          <p:nvPr/>
        </p:nvSpPr>
        <p:spPr bwMode="auto">
          <a:xfrm>
            <a:off x="3539067" y="4025900"/>
            <a:ext cx="2235200" cy="2209800"/>
          </a:xfrm>
          <a:prstGeom prst="line">
            <a:avLst/>
          </a:prstGeom>
          <a:noFill/>
          <a:ln w="38100" cmpd="dbl">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3006" name="Line 62"/>
          <p:cNvSpPr>
            <a:spLocks noChangeShapeType="1"/>
          </p:cNvSpPr>
          <p:nvPr/>
        </p:nvSpPr>
        <p:spPr bwMode="auto">
          <a:xfrm>
            <a:off x="3640667" y="4025900"/>
            <a:ext cx="2743200" cy="1295400"/>
          </a:xfrm>
          <a:prstGeom prst="line">
            <a:avLst/>
          </a:prstGeom>
          <a:noFill/>
          <a:ln w="38100" cmpd="dbl">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3007" name="Line 63"/>
          <p:cNvSpPr>
            <a:spLocks noChangeShapeType="1"/>
          </p:cNvSpPr>
          <p:nvPr/>
        </p:nvSpPr>
        <p:spPr bwMode="auto">
          <a:xfrm flipV="1">
            <a:off x="7399867" y="5245100"/>
            <a:ext cx="2540000" cy="152400"/>
          </a:xfrm>
          <a:prstGeom prst="line">
            <a:avLst/>
          </a:prstGeom>
          <a:noFill/>
          <a:ln w="38100" cmpd="dbl">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3008" name="Line 64"/>
          <p:cNvSpPr>
            <a:spLocks noChangeShapeType="1"/>
          </p:cNvSpPr>
          <p:nvPr/>
        </p:nvSpPr>
        <p:spPr bwMode="auto">
          <a:xfrm flipV="1">
            <a:off x="9298517" y="5476876"/>
            <a:ext cx="810683" cy="608013"/>
          </a:xfrm>
          <a:prstGeom prst="line">
            <a:avLst/>
          </a:prstGeom>
          <a:noFill/>
          <a:ln w="38100" cmpd="dbl">
            <a:solidFill>
              <a:schemeClr val="hlink"/>
            </a:solidFill>
            <a:prstDash val="lg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3009" name="Line 65"/>
          <p:cNvSpPr>
            <a:spLocks noChangeShapeType="1"/>
          </p:cNvSpPr>
          <p:nvPr/>
        </p:nvSpPr>
        <p:spPr bwMode="auto">
          <a:xfrm flipV="1">
            <a:off x="9196917" y="5400676"/>
            <a:ext cx="810683" cy="531813"/>
          </a:xfrm>
          <a:prstGeom prst="line">
            <a:avLst/>
          </a:prstGeom>
          <a:noFill/>
          <a:ln w="38100" cmpd="dbl">
            <a:solidFill>
              <a:srgbClr val="767900"/>
            </a:solidFill>
            <a:prstDash val="lg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3010" name="Line 66"/>
          <p:cNvSpPr>
            <a:spLocks noChangeShapeType="1"/>
          </p:cNvSpPr>
          <p:nvPr/>
        </p:nvSpPr>
        <p:spPr bwMode="auto">
          <a:xfrm flipH="1">
            <a:off x="9196917" y="5553076"/>
            <a:ext cx="1217083" cy="684213"/>
          </a:xfrm>
          <a:prstGeom prst="line">
            <a:avLst/>
          </a:prstGeom>
          <a:noFill/>
          <a:ln w="38100" cmpd="dbl">
            <a:solidFill>
              <a:srgbClr val="99CC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3011" name="Line 67"/>
          <p:cNvSpPr>
            <a:spLocks noChangeShapeType="1"/>
          </p:cNvSpPr>
          <p:nvPr/>
        </p:nvSpPr>
        <p:spPr bwMode="auto">
          <a:xfrm flipH="1">
            <a:off x="9095317" y="5476876"/>
            <a:ext cx="1013883" cy="150813"/>
          </a:xfrm>
          <a:prstGeom prst="line">
            <a:avLst/>
          </a:prstGeom>
          <a:noFill/>
          <a:ln w="38100" cmpd="dbl">
            <a:solidFill>
              <a:srgbClr val="7144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5" name="Group 47"/>
          <p:cNvGrpSpPr>
            <a:grpSpLocks/>
          </p:cNvGrpSpPr>
          <p:nvPr/>
        </p:nvGrpSpPr>
        <p:grpSpPr bwMode="auto">
          <a:xfrm>
            <a:off x="8043970" y="2370138"/>
            <a:ext cx="1047749" cy="984250"/>
            <a:chOff x="3751" y="3397"/>
            <a:chExt cx="495" cy="620"/>
          </a:xfrm>
        </p:grpSpPr>
        <p:sp>
          <p:nvSpPr>
            <p:cNvPr id="66" name="Oval 48"/>
            <p:cNvSpPr>
              <a:spLocks noChangeArrowheads="1"/>
            </p:cNvSpPr>
            <p:nvPr/>
          </p:nvSpPr>
          <p:spPr bwMode="auto">
            <a:xfrm>
              <a:off x="3751" y="3773"/>
              <a:ext cx="495" cy="244"/>
            </a:xfrm>
            <a:prstGeom prst="ellipse">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Rectangle 49"/>
            <p:cNvSpPr>
              <a:spLocks noChangeArrowheads="1"/>
            </p:cNvSpPr>
            <p:nvPr/>
          </p:nvSpPr>
          <p:spPr bwMode="auto">
            <a:xfrm>
              <a:off x="3751" y="3521"/>
              <a:ext cx="495" cy="376"/>
            </a:xfrm>
            <a:prstGeom prst="rect">
              <a:avLst/>
            </a:prstGeom>
            <a:gradFill rotWithShape="0">
              <a:gsLst>
                <a:gs pos="0">
                  <a:srgbClr val="A93A5C"/>
                </a:gs>
                <a:gs pos="50000">
                  <a:srgbClr val="A93A5C">
                    <a:gamma/>
                    <a:tint val="70196"/>
                    <a:invGamma/>
                  </a:srgbClr>
                </a:gs>
                <a:gs pos="100000">
                  <a:srgbClr val="A93A5C"/>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Oval 50"/>
            <p:cNvSpPr>
              <a:spLocks noChangeArrowheads="1"/>
            </p:cNvSpPr>
            <p:nvPr/>
          </p:nvSpPr>
          <p:spPr bwMode="auto">
            <a:xfrm>
              <a:off x="3751" y="3397"/>
              <a:ext cx="495" cy="256"/>
            </a:xfrm>
            <a:prstGeom prst="ellipse">
              <a:avLst/>
            </a:prstGeom>
            <a:gradFill rotWithShape="0">
              <a:gsLst>
                <a:gs pos="0">
                  <a:srgbClr val="A93A5C"/>
                </a:gs>
                <a:gs pos="100000">
                  <a:srgbClr val="A93A5C">
                    <a:gamma/>
                    <a:tint val="70196"/>
                    <a:invGamma/>
                  </a:srgbClr>
                </a:gs>
              </a:gsLst>
              <a:lin ang="540000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2029346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09600" y="79999"/>
            <a:ext cx="10972800" cy="1132114"/>
          </a:xfrm>
        </p:spPr>
        <p:txBody>
          <a:bodyPr>
            <a:normAutofit/>
          </a:bodyPr>
          <a:lstStyle/>
          <a:p>
            <a:pPr algn="ctr"/>
            <a:r>
              <a:rPr lang="en-US" sz="3200" dirty="0">
                <a:solidFill>
                  <a:srgbClr val="3333FF"/>
                </a:solidFill>
              </a:rPr>
              <a:t>The Local Government Act</a:t>
            </a:r>
          </a:p>
        </p:txBody>
      </p:sp>
      <p:sp>
        <p:nvSpPr>
          <p:cNvPr id="154627" name="Rectangle 3"/>
          <p:cNvSpPr>
            <a:spLocks noGrp="1" noChangeArrowheads="1"/>
          </p:cNvSpPr>
          <p:nvPr>
            <p:ph type="body" idx="4294967295"/>
          </p:nvPr>
        </p:nvSpPr>
        <p:spPr>
          <a:xfrm>
            <a:off x="609600" y="1212113"/>
            <a:ext cx="10972800" cy="5034308"/>
          </a:xfrm>
          <a:prstGeom prst="rect">
            <a:avLst/>
          </a:prstGeom>
        </p:spPr>
        <p:txBody>
          <a:bodyPr/>
          <a:lstStyle/>
          <a:p>
            <a:pPr marL="609600" indent="-609600">
              <a:buFontTx/>
              <a:buNone/>
            </a:pPr>
            <a:r>
              <a:rPr lang="en-US" sz="2900" dirty="0"/>
              <a:t>Section 16-1 Reporting to the state (KOSTRA):</a:t>
            </a:r>
          </a:p>
          <a:p>
            <a:pPr marL="609600" indent="-609600"/>
            <a:endParaRPr lang="en-US" sz="2900" dirty="0">
              <a:latin typeface="DepCentury Old Style" pitchFamily="18" charset="0"/>
            </a:endParaRPr>
          </a:p>
          <a:p>
            <a:pPr marL="609600" indent="-609600"/>
            <a:r>
              <a:rPr lang="en-US" sz="2900" i="1" dirty="0"/>
              <a:t>“Municipalities and county authorities shall report information on finances, use of resources and services for use in national information systems (KOSTRA) to the state. Municipalities and county authorities shall also report information on local referendums</a:t>
            </a:r>
            <a:br>
              <a:rPr lang="en-US" sz="2900" i="1" dirty="0"/>
            </a:br>
            <a:br>
              <a:rPr lang="en-US" sz="2900" i="1" dirty="0"/>
            </a:br>
            <a:r>
              <a:rPr lang="en-US" sz="2900" i="1" dirty="0"/>
              <a:t>The Ministry may lay down regulations on what information is to be reported and how and when it is to be reported.</a:t>
            </a:r>
            <a:r>
              <a:rPr lang="en-US" sz="2900" dirty="0"/>
              <a:t>”	</a:t>
            </a:r>
          </a:p>
          <a:p>
            <a:pPr marL="609600" indent="-609600">
              <a:buFontTx/>
              <a:buNone/>
            </a:pPr>
            <a:endParaRPr lang="en-US" sz="3200" dirty="0"/>
          </a:p>
        </p:txBody>
      </p:sp>
    </p:spTree>
    <p:extLst>
      <p:ext uri="{BB962C8B-B14F-4D97-AF65-F5344CB8AC3E}">
        <p14:creationId xmlns:p14="http://schemas.microsoft.com/office/powerpoint/2010/main" val="66653059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09600" y="166323"/>
            <a:ext cx="10972800" cy="1132114"/>
          </a:xfrm>
        </p:spPr>
        <p:txBody>
          <a:bodyPr>
            <a:normAutofit/>
          </a:bodyPr>
          <a:lstStyle/>
          <a:p>
            <a:pPr algn="ctr"/>
            <a:r>
              <a:rPr lang="en-US" sz="3200" dirty="0">
                <a:solidFill>
                  <a:srgbClr val="3333FF"/>
                </a:solidFill>
                <a:latin typeface="+mj-lt"/>
              </a:rPr>
              <a:t>Provision of the Local Government Act –</a:t>
            </a:r>
            <a:br>
              <a:rPr lang="en-US" sz="3200" dirty="0">
                <a:solidFill>
                  <a:srgbClr val="3333FF"/>
                </a:solidFill>
                <a:latin typeface="+mj-lt"/>
              </a:rPr>
            </a:br>
            <a:r>
              <a:rPr lang="en-US" sz="3200" dirty="0">
                <a:solidFill>
                  <a:srgbClr val="3333FF"/>
                </a:solidFill>
                <a:latin typeface="+mj-lt"/>
              </a:rPr>
              <a:t>Reporting from Municipalities and Counties</a:t>
            </a:r>
          </a:p>
        </p:txBody>
      </p:sp>
      <p:sp>
        <p:nvSpPr>
          <p:cNvPr id="157699" name="Rectangle 3"/>
          <p:cNvSpPr>
            <a:spLocks noGrp="1" noChangeArrowheads="1"/>
          </p:cNvSpPr>
          <p:nvPr>
            <p:ph type="body" idx="4294967295"/>
          </p:nvPr>
        </p:nvSpPr>
        <p:spPr>
          <a:xfrm>
            <a:off x="609600" y="1408883"/>
            <a:ext cx="10972800" cy="5034308"/>
          </a:xfrm>
          <a:prstGeom prst="rect">
            <a:avLst/>
          </a:prstGeom>
        </p:spPr>
        <p:txBody>
          <a:bodyPr>
            <a:normAutofit fontScale="92500" lnSpcReduction="20000"/>
          </a:bodyPr>
          <a:lstStyle/>
          <a:p>
            <a:pPr>
              <a:buClr>
                <a:schemeClr val="tx1"/>
              </a:buClr>
            </a:pPr>
            <a:r>
              <a:rPr lang="en-US" sz="2800" dirty="0">
                <a:latin typeface="+mj-lt"/>
              </a:rPr>
              <a:t>Information to KOSTRA shall be reported electronically to Statistics Norway, in the manner determined by Statistics Norway.</a:t>
            </a:r>
            <a:br>
              <a:rPr lang="en-US" sz="2800" dirty="0">
                <a:latin typeface="+mj-lt"/>
              </a:rPr>
            </a:br>
            <a:br>
              <a:rPr lang="en-US" sz="2800" dirty="0">
                <a:latin typeface="+mj-lt"/>
              </a:rPr>
            </a:br>
            <a:endParaRPr lang="en-US" sz="2800" dirty="0">
              <a:latin typeface="+mj-lt"/>
            </a:endParaRPr>
          </a:p>
          <a:p>
            <a:pPr>
              <a:buClr>
                <a:schemeClr val="tx1"/>
              </a:buClr>
            </a:pPr>
            <a:r>
              <a:rPr lang="en-US" sz="2800" dirty="0">
                <a:latin typeface="+mj-lt"/>
              </a:rPr>
              <a:t>Within their subject area, each ministry determines which information on resource use and services is to be reported.</a:t>
            </a:r>
            <a:br>
              <a:rPr lang="en-US" sz="2800" dirty="0">
                <a:latin typeface="+mj-lt"/>
              </a:rPr>
            </a:br>
            <a:br>
              <a:rPr lang="en-US" sz="2800" dirty="0">
                <a:latin typeface="+mj-lt"/>
              </a:rPr>
            </a:br>
            <a:r>
              <a:rPr lang="en-US" sz="2800" dirty="0">
                <a:latin typeface="+mj-lt"/>
              </a:rPr>
              <a:t>Statistics Norway prepares overviews of which information is to be reported.</a:t>
            </a:r>
            <a:br>
              <a:rPr lang="en-US" sz="2800" dirty="0">
                <a:latin typeface="+mj-lt"/>
              </a:rPr>
            </a:br>
            <a:br>
              <a:rPr lang="en-US" sz="2800" dirty="0">
                <a:latin typeface="+mj-lt"/>
              </a:rPr>
            </a:br>
            <a:endParaRPr lang="en-US" sz="2800" dirty="0">
              <a:latin typeface="+mj-lt"/>
            </a:endParaRPr>
          </a:p>
          <a:p>
            <a:pPr>
              <a:buClr>
                <a:schemeClr val="tx1"/>
              </a:buClr>
            </a:pPr>
            <a:r>
              <a:rPr lang="en-US" sz="2800" dirty="0">
                <a:latin typeface="+mj-lt"/>
              </a:rPr>
              <a:t>Statistics Norway may reject information that is materially incorrect. If the information is rejected, Statistics Norway shall notify the sender as soon as possible and state the reason for the rejection.</a:t>
            </a:r>
          </a:p>
          <a:p>
            <a:pPr>
              <a:buClr>
                <a:schemeClr val="tx1"/>
              </a:buClr>
              <a:buFontTx/>
              <a:buNone/>
            </a:pPr>
            <a:r>
              <a:rPr lang="en-US" sz="2800" dirty="0">
                <a:latin typeface="+mj-lt"/>
              </a:rPr>
              <a:t>	</a:t>
            </a:r>
          </a:p>
          <a:p>
            <a:pPr>
              <a:buClr>
                <a:schemeClr val="tx1"/>
              </a:buClr>
            </a:pPr>
            <a:endParaRPr lang="en-US" sz="3200" dirty="0">
              <a:latin typeface="+mj-lt"/>
            </a:endParaRPr>
          </a:p>
          <a:p>
            <a:endParaRPr lang="en-US" sz="3200" dirty="0">
              <a:latin typeface="+mj-lt"/>
            </a:endParaRPr>
          </a:p>
          <a:p>
            <a:endParaRPr lang="en-US" sz="3200" dirty="0">
              <a:latin typeface="+mj-lt"/>
            </a:endParaRPr>
          </a:p>
        </p:txBody>
      </p:sp>
    </p:spTree>
    <p:extLst>
      <p:ext uri="{BB962C8B-B14F-4D97-AF65-F5344CB8AC3E}">
        <p14:creationId xmlns:p14="http://schemas.microsoft.com/office/powerpoint/2010/main" val="150125315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5"/>
          <p:cNvSpPr>
            <a:spLocks noGrp="1"/>
          </p:cNvSpPr>
          <p:nvPr>
            <p:ph type="sldNum" sz="quarter" idx="4294967295"/>
          </p:nvPr>
        </p:nvSpPr>
        <p:spPr>
          <a:xfrm>
            <a:off x="11277601" y="6505577"/>
            <a:ext cx="626533" cy="239713"/>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7B3585-FA13-421D-BD76-C84E67CFDB5A}" type="slidenum">
              <a:rPr kumimoji="0" lang="en-GB" altLang="nb-NO"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altLang="nb-NO"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0834" name="Rectangle 2"/>
          <p:cNvSpPr>
            <a:spLocks noGrp="1" noChangeArrowheads="1"/>
          </p:cNvSpPr>
          <p:nvPr>
            <p:ph type="title"/>
          </p:nvPr>
        </p:nvSpPr>
        <p:spPr>
          <a:xfrm>
            <a:off x="609600" y="166323"/>
            <a:ext cx="10972800" cy="1132114"/>
          </a:xfrm>
        </p:spPr>
        <p:txBody>
          <a:bodyPr>
            <a:normAutofit fontScale="90000"/>
          </a:bodyPr>
          <a:lstStyle/>
          <a:p>
            <a:pPr algn="ctr"/>
            <a:r>
              <a:rPr lang="en-GB" altLang="nb-NO" sz="3200" dirty="0">
                <a:solidFill>
                  <a:srgbClr val="3333FF"/>
                </a:solidFill>
                <a:latin typeface="+mj-lt"/>
              </a:rPr>
              <a:t>Ministry of municipalities and modernization is responsible for </a:t>
            </a:r>
            <a:r>
              <a:rPr lang="en-GB" altLang="nb-NO" sz="3200" dirty="0" err="1">
                <a:solidFill>
                  <a:srgbClr val="3333FF"/>
                </a:solidFill>
                <a:latin typeface="+mj-lt"/>
              </a:rPr>
              <a:t>Kostra</a:t>
            </a:r>
            <a:r>
              <a:rPr lang="en-GB" altLang="nb-NO" sz="3200" dirty="0">
                <a:solidFill>
                  <a:srgbClr val="3333FF"/>
                </a:solidFill>
                <a:latin typeface="+mj-lt"/>
              </a:rPr>
              <a:t>, </a:t>
            </a:r>
            <a:br>
              <a:rPr lang="en-GB" altLang="nb-NO" sz="3200" dirty="0">
                <a:solidFill>
                  <a:srgbClr val="3333FF"/>
                </a:solidFill>
                <a:latin typeface="+mj-lt"/>
              </a:rPr>
            </a:br>
            <a:r>
              <a:rPr lang="en-GB" altLang="nb-NO" sz="3200" dirty="0">
                <a:solidFill>
                  <a:srgbClr val="3333FF"/>
                </a:solidFill>
                <a:latin typeface="+mj-lt"/>
              </a:rPr>
              <a:t>but </a:t>
            </a:r>
            <a:r>
              <a:rPr lang="en-US" altLang="nb-NO" sz="3200" dirty="0">
                <a:solidFill>
                  <a:srgbClr val="3333FF"/>
                </a:solidFill>
              </a:rPr>
              <a:t> attaches great importance to consensus approach</a:t>
            </a:r>
            <a:br>
              <a:rPr lang="en-GB" altLang="nb-NO" sz="3200" dirty="0">
                <a:solidFill>
                  <a:srgbClr val="3333FF"/>
                </a:solidFill>
                <a:latin typeface="+mj-lt"/>
              </a:rPr>
            </a:br>
            <a:endParaRPr lang="en-GB" altLang="nb-NO" sz="3200" dirty="0">
              <a:solidFill>
                <a:srgbClr val="3333FF"/>
              </a:solidFill>
              <a:latin typeface="+mj-lt"/>
            </a:endParaRPr>
          </a:p>
        </p:txBody>
      </p:sp>
      <p:sp>
        <p:nvSpPr>
          <p:cNvPr id="120835" name="Rectangle 3"/>
          <p:cNvSpPr>
            <a:spLocks noGrp="1" noChangeArrowheads="1"/>
          </p:cNvSpPr>
          <p:nvPr>
            <p:ph type="body" idx="4294967295"/>
          </p:nvPr>
        </p:nvSpPr>
        <p:spPr>
          <a:xfrm>
            <a:off x="711200" y="1138238"/>
            <a:ext cx="11176000" cy="6085522"/>
          </a:xfrm>
          <a:prstGeom prst="rect">
            <a:avLst/>
          </a:prstGeom>
        </p:spPr>
        <p:txBody>
          <a:bodyPr>
            <a:normAutofit/>
          </a:bodyPr>
          <a:lstStyle/>
          <a:p>
            <a:pPr>
              <a:lnSpc>
                <a:spcPct val="80000"/>
              </a:lnSpc>
            </a:pPr>
            <a:endParaRPr lang="en-GB" altLang="nb-NO" sz="2800" dirty="0"/>
          </a:p>
          <a:p>
            <a:pPr>
              <a:lnSpc>
                <a:spcPct val="80000"/>
              </a:lnSpc>
            </a:pPr>
            <a:endParaRPr lang="en-GB" altLang="nb-NO" sz="2800" dirty="0"/>
          </a:p>
          <a:p>
            <a:pPr>
              <a:lnSpc>
                <a:spcPct val="80000"/>
              </a:lnSpc>
            </a:pPr>
            <a:endParaRPr lang="en-GB" altLang="nb-NO" sz="2800" dirty="0"/>
          </a:p>
          <a:p>
            <a:pPr>
              <a:lnSpc>
                <a:spcPct val="80000"/>
              </a:lnSpc>
            </a:pPr>
            <a:endParaRPr lang="en-GB" altLang="nb-NO" sz="2800" dirty="0"/>
          </a:p>
          <a:p>
            <a:pPr>
              <a:lnSpc>
                <a:spcPct val="80000"/>
              </a:lnSpc>
            </a:pPr>
            <a:endParaRPr lang="en-GB" altLang="nb-NO" sz="2800" dirty="0"/>
          </a:p>
          <a:p>
            <a:pPr>
              <a:lnSpc>
                <a:spcPct val="80000"/>
              </a:lnSpc>
            </a:pPr>
            <a:endParaRPr lang="en-GB" altLang="nb-NO" sz="2800" dirty="0"/>
          </a:p>
          <a:p>
            <a:pPr>
              <a:lnSpc>
                <a:spcPct val="80000"/>
              </a:lnSpc>
            </a:pPr>
            <a:endParaRPr lang="en-GB" altLang="nb-NO" sz="2800" dirty="0"/>
          </a:p>
          <a:p>
            <a:pPr>
              <a:lnSpc>
                <a:spcPct val="80000"/>
              </a:lnSpc>
            </a:pPr>
            <a:endParaRPr lang="en-GB" altLang="nb-NO" sz="2800" dirty="0"/>
          </a:p>
          <a:p>
            <a:pPr>
              <a:lnSpc>
                <a:spcPct val="80000"/>
              </a:lnSpc>
            </a:pPr>
            <a:endParaRPr lang="en-GB" altLang="nb-NO" sz="2800" dirty="0"/>
          </a:p>
          <a:p>
            <a:pPr>
              <a:lnSpc>
                <a:spcPct val="80000"/>
              </a:lnSpc>
            </a:pPr>
            <a:endParaRPr lang="en-GB" altLang="nb-NO" sz="2800" dirty="0"/>
          </a:p>
          <a:p>
            <a:pPr>
              <a:lnSpc>
                <a:spcPct val="80000"/>
              </a:lnSpc>
            </a:pPr>
            <a:endParaRPr lang="en-GB" altLang="nb-NO" sz="2800" dirty="0"/>
          </a:p>
          <a:p>
            <a:pPr>
              <a:lnSpc>
                <a:spcPct val="80000"/>
              </a:lnSpc>
            </a:pPr>
            <a:endParaRPr lang="en-GB" altLang="nb-NO" sz="1700" dirty="0"/>
          </a:p>
          <a:p>
            <a:pPr>
              <a:lnSpc>
                <a:spcPct val="80000"/>
              </a:lnSpc>
            </a:pPr>
            <a:endParaRPr lang="en-GB" altLang="nb-NO" sz="1700" dirty="0"/>
          </a:p>
          <a:p>
            <a:pPr>
              <a:lnSpc>
                <a:spcPct val="80000"/>
              </a:lnSpc>
            </a:pPr>
            <a:endParaRPr lang="en-GB" altLang="nb-NO" sz="1700" dirty="0"/>
          </a:p>
          <a:p>
            <a:pPr>
              <a:lnSpc>
                <a:spcPct val="80000"/>
              </a:lnSpc>
            </a:pPr>
            <a:r>
              <a:rPr lang="en-GB" altLang="nb-NO" sz="1700" dirty="0"/>
              <a:t>https://www.ssb.no/offentlig-sektor/kommune-stat-rapportering/organisering-av-arbeidet-i-kostra</a:t>
            </a:r>
          </a:p>
        </p:txBody>
      </p:sp>
      <p:sp>
        <p:nvSpPr>
          <p:cNvPr id="6" name="Rektangel 5"/>
          <p:cNvSpPr/>
          <p:nvPr/>
        </p:nvSpPr>
        <p:spPr>
          <a:xfrm>
            <a:off x="2965267" y="1037180"/>
            <a:ext cx="5747659" cy="16851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Arial" charset="0"/>
              </a:rPr>
              <a:t>Coordination Council of KOSTRA</a:t>
            </a:r>
            <a:br>
              <a:rPr kumimoji="0" lang="en-US" sz="2400" b="0" i="0" u="none" strike="noStrike" kern="1200" cap="none" spc="0" normalizeH="0" baseline="0" noProof="0" dirty="0">
                <a:ln>
                  <a:noFill/>
                </a:ln>
                <a:solidFill>
                  <a:prstClr val="white"/>
                </a:solidFill>
                <a:effectLst/>
                <a:uLnTx/>
                <a:uFillTx/>
                <a:latin typeface="Calibri"/>
                <a:ea typeface="+mn-ea"/>
                <a:cs typeface="Arial" charset="0"/>
              </a:rPr>
            </a:br>
            <a:r>
              <a:rPr kumimoji="0" lang="en-US" sz="1600" b="0" i="0" u="none" strike="noStrike" kern="1200" cap="none" spc="0" normalizeH="0" baseline="0" noProof="0" dirty="0">
                <a:ln>
                  <a:noFill/>
                </a:ln>
                <a:solidFill>
                  <a:prstClr val="white"/>
                </a:solidFill>
                <a:effectLst/>
                <a:uLnTx/>
                <a:uFillTx/>
                <a:latin typeface="Calibri"/>
                <a:ea typeface="+mn-ea"/>
                <a:cs typeface="Arial" charset="0"/>
              </a:rPr>
              <a:t>Representatives from 9 Ministries, 5 Directorates, Statistics Norway, KS (Municipal Association)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Arial" charset="0"/>
              </a:rPr>
              <a:t>Consensus approach</a:t>
            </a:r>
            <a:endParaRPr kumimoji="0" lang="nb-NO"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ktangel 6"/>
          <p:cNvSpPr/>
          <p:nvPr/>
        </p:nvSpPr>
        <p:spPr>
          <a:xfrm>
            <a:off x="7942215" y="3234321"/>
            <a:ext cx="3640185" cy="8425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Arial" charset="0"/>
              </a:rPr>
              <a:t>Accounting group</a:t>
            </a:r>
            <a:endParaRPr kumimoji="0" lang="nb-NO"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ktangel 7"/>
          <p:cNvSpPr/>
          <p:nvPr/>
        </p:nvSpPr>
        <p:spPr>
          <a:xfrm>
            <a:off x="283026" y="3234321"/>
            <a:ext cx="3640185" cy="8425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Arial" charset="0"/>
              </a:rPr>
              <a:t>Contact Committee for </a:t>
            </a:r>
            <a:br>
              <a:rPr kumimoji="0" lang="en-US" sz="2000" b="0" i="0" u="none" strike="noStrike" kern="1200" cap="none" spc="0" normalizeH="0" baseline="0" noProof="0" dirty="0">
                <a:ln>
                  <a:noFill/>
                </a:ln>
                <a:solidFill>
                  <a:prstClr val="white"/>
                </a:solidFill>
                <a:effectLst/>
                <a:uLnTx/>
                <a:uFillTx/>
                <a:latin typeface="Calibri"/>
                <a:ea typeface="+mn-ea"/>
                <a:cs typeface="Arial" charset="0"/>
              </a:rPr>
            </a:br>
            <a:r>
              <a:rPr kumimoji="0" lang="en-US" sz="2000" b="0" i="0" u="none" strike="noStrike" kern="1200" cap="none" spc="0" normalizeH="0" baseline="0" noProof="0" dirty="0">
                <a:ln>
                  <a:noFill/>
                </a:ln>
                <a:solidFill>
                  <a:prstClr val="white"/>
                </a:solidFill>
                <a:effectLst/>
                <a:uLnTx/>
                <a:uFillTx/>
                <a:latin typeface="Calibri"/>
                <a:ea typeface="+mn-ea"/>
                <a:cs typeface="Arial" charset="0"/>
              </a:rPr>
              <a:t>Health and Social Statistics</a:t>
            </a:r>
            <a:endParaRPr kumimoji="0" lang="nb-NO"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ktangel 8"/>
          <p:cNvSpPr/>
          <p:nvPr/>
        </p:nvSpPr>
        <p:spPr>
          <a:xfrm>
            <a:off x="2965267" y="4835522"/>
            <a:ext cx="5747659" cy="16851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Arial" charset="0"/>
              </a:rPr>
              <a:t>18 workgroups for different services</a:t>
            </a:r>
            <a:br>
              <a:rPr kumimoji="0" lang="en-US" sz="2400" b="0" i="0" u="none" strike="noStrike" kern="1200" cap="none" spc="0" normalizeH="0" baseline="0" noProof="0" dirty="0">
                <a:ln>
                  <a:noFill/>
                </a:ln>
                <a:solidFill>
                  <a:prstClr val="white"/>
                </a:solidFill>
                <a:effectLst/>
                <a:uLnTx/>
                <a:uFillTx/>
                <a:latin typeface="Calibri"/>
                <a:ea typeface="+mn-ea"/>
                <a:cs typeface="Arial" charset="0"/>
              </a:rPr>
            </a:br>
            <a:r>
              <a:rPr kumimoji="0" lang="en-US" sz="1600" b="0" i="0" u="none" strike="noStrike" kern="1200" cap="none" spc="0" normalizeH="0" baseline="0" noProof="0" dirty="0">
                <a:ln>
                  <a:noFill/>
                </a:ln>
                <a:solidFill>
                  <a:prstClr val="white"/>
                </a:solidFill>
                <a:effectLst/>
                <a:uLnTx/>
                <a:uFillTx/>
                <a:latin typeface="Calibri"/>
                <a:ea typeface="+mn-ea"/>
                <a:cs typeface="Arial" charset="0"/>
              </a:rPr>
              <a:t>Representatives from Ministries, Directorates, Statistics Norway, KS (Municipal Association)</a:t>
            </a:r>
          </a:p>
        </p:txBody>
      </p:sp>
      <p:cxnSp>
        <p:nvCxnSpPr>
          <p:cNvPr id="3" name="Rett linje 2"/>
          <p:cNvCxnSpPr>
            <a:stCxn id="6" idx="2"/>
            <a:endCxn id="9" idx="0"/>
          </p:cNvCxnSpPr>
          <p:nvPr/>
        </p:nvCxnSpPr>
        <p:spPr>
          <a:xfrm>
            <a:off x="5839097" y="2722289"/>
            <a:ext cx="0" cy="21132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Rett linje 11"/>
          <p:cNvCxnSpPr>
            <a:stCxn id="8" idx="3"/>
            <a:endCxn id="7" idx="1"/>
          </p:cNvCxnSpPr>
          <p:nvPr/>
        </p:nvCxnSpPr>
        <p:spPr>
          <a:xfrm>
            <a:off x="3923213" y="3655598"/>
            <a:ext cx="401900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35455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083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9349" y="278264"/>
            <a:ext cx="11617291" cy="840852"/>
          </a:xfrm>
        </p:spPr>
        <p:txBody>
          <a:bodyPr>
            <a:noAutofit/>
          </a:bodyPr>
          <a:lstStyle/>
          <a:p>
            <a:pPr algn="ctr"/>
            <a:r>
              <a:rPr lang="en-US" sz="3200" dirty="0">
                <a:solidFill>
                  <a:srgbClr val="3333FF"/>
                </a:solidFill>
                <a:cs typeface="Arial" charset="0"/>
              </a:rPr>
              <a:t>The consensus approach have to be seen in the Norwegian tradition</a:t>
            </a:r>
            <a:endParaRPr lang="nb-NO" sz="3200" dirty="0">
              <a:solidFill>
                <a:srgbClr val="FF0000"/>
              </a:solidFill>
              <a:cs typeface="Arial" charset="0"/>
            </a:endParaRPr>
          </a:p>
        </p:txBody>
      </p:sp>
      <p:sp>
        <p:nvSpPr>
          <p:cNvPr id="4" name="Rektangel 3"/>
          <p:cNvSpPr/>
          <p:nvPr/>
        </p:nvSpPr>
        <p:spPr>
          <a:xfrm>
            <a:off x="2965268" y="1515291"/>
            <a:ext cx="5747658" cy="16851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Arial" charset="0"/>
              </a:rPr>
              <a:t>Consultations between </a:t>
            </a:r>
            <a:br>
              <a:rPr kumimoji="0" lang="en-US" sz="2400" b="0" i="0" u="none" strike="noStrike" kern="1200" cap="none" spc="0" normalizeH="0" baseline="0" noProof="0" dirty="0">
                <a:ln>
                  <a:noFill/>
                </a:ln>
                <a:solidFill>
                  <a:prstClr val="white"/>
                </a:solidFill>
                <a:effectLst/>
                <a:uLnTx/>
                <a:uFillTx/>
                <a:latin typeface="Calibri"/>
                <a:ea typeface="+mn-ea"/>
                <a:cs typeface="Arial" charset="0"/>
              </a:rPr>
            </a:br>
            <a:r>
              <a:rPr kumimoji="0" lang="en-US" sz="2400" b="0" i="0" u="none" strike="noStrike" kern="1200" cap="none" spc="0" normalizeH="0" baseline="0" noProof="0" dirty="0">
                <a:ln>
                  <a:noFill/>
                </a:ln>
                <a:solidFill>
                  <a:prstClr val="white"/>
                </a:solidFill>
                <a:effectLst/>
                <a:uLnTx/>
                <a:uFillTx/>
                <a:latin typeface="Calibri"/>
                <a:ea typeface="+mn-ea"/>
                <a:cs typeface="Arial" charset="0"/>
              </a:rPr>
              <a:t>Central government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Arial" charset="0"/>
              </a:rPr>
              <a:t>Municipalities and Counties association (KS)</a:t>
            </a:r>
            <a:endParaRPr kumimoji="0" lang="nb-NO"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ktangel 4"/>
          <p:cNvSpPr/>
          <p:nvPr/>
        </p:nvSpPr>
        <p:spPr>
          <a:xfrm>
            <a:off x="2965268" y="4201886"/>
            <a:ext cx="5747658" cy="2172788"/>
          </a:xfrm>
          <a:prstGeom prst="rect">
            <a:avLst/>
          </a:prstGeom>
          <a:gradFill>
            <a:gsLst>
              <a:gs pos="0">
                <a:schemeClr val="accent1">
                  <a:lumMod val="40000"/>
                  <a:lumOff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Arial" charset="0"/>
              </a:rPr>
              <a:t>Technical calculation committee for municipal and county municipal economics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a:ea typeface="+mn-ea"/>
                <a:cs typeface="Arial" charset="0"/>
              </a:rPr>
              <a:t>Akademika</a:t>
            </a:r>
            <a:r>
              <a:rPr kumimoji="0" lang="en-US" sz="1400" b="0" i="0" u="none" strike="noStrike" kern="1200" cap="none" spc="0" normalizeH="0" baseline="0" noProof="0" dirty="0">
                <a:ln>
                  <a:noFill/>
                </a:ln>
                <a:solidFill>
                  <a:prstClr val="white"/>
                </a:solidFill>
                <a:effectLst/>
                <a:uLnTx/>
                <a:uFillTx/>
                <a:latin typeface="Calibri"/>
                <a:ea typeface="+mn-ea"/>
                <a:cs typeface="Arial" charset="0"/>
              </a:rPr>
              <a:t> - 2 members (leadership)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charset="0"/>
              </a:rPr>
              <a:t>Ministries – 4 members (Finance, Municipalities, education, health and care)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charset="0"/>
              </a:rPr>
              <a:t>Municipalities, counties and KS – 4 members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charset="0"/>
              </a:rPr>
              <a:t>Statistics Norway – 2 members</a:t>
            </a:r>
            <a:endParaRPr kumimoji="0" lang="nb-NO"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0019015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5"/>
          <p:cNvSpPr>
            <a:spLocks noGrp="1"/>
          </p:cNvSpPr>
          <p:nvPr>
            <p:ph type="sldNum" sz="quarter" idx="4294967295"/>
          </p:nvPr>
        </p:nvSpPr>
        <p:spPr>
          <a:xfrm>
            <a:off x="11277600" y="6505576"/>
            <a:ext cx="626533" cy="239713"/>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7B3585-FA13-421D-BD76-C84E67CFDB5A}" type="slidenum">
              <a:rPr kumimoji="0" lang="en-GB" altLang="nb-NO"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altLang="nb-N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0834" name="Rectangle 2"/>
          <p:cNvSpPr>
            <a:spLocks noGrp="1" noChangeArrowheads="1"/>
          </p:cNvSpPr>
          <p:nvPr>
            <p:ph type="title"/>
          </p:nvPr>
        </p:nvSpPr>
        <p:spPr>
          <a:xfrm>
            <a:off x="609600" y="166323"/>
            <a:ext cx="10972800" cy="1132114"/>
          </a:xfrm>
        </p:spPr>
        <p:txBody>
          <a:bodyPr>
            <a:normAutofit/>
          </a:bodyPr>
          <a:lstStyle/>
          <a:p>
            <a:pPr algn="ctr"/>
            <a:r>
              <a:rPr lang="en-GB" altLang="nb-NO" sz="3200" dirty="0">
                <a:solidFill>
                  <a:srgbClr val="3333FF"/>
                </a:solidFill>
                <a:latin typeface="+mj-lt"/>
              </a:rPr>
              <a:t>KOSTRA reporting and publishing</a:t>
            </a:r>
          </a:p>
        </p:txBody>
      </p:sp>
      <p:sp>
        <p:nvSpPr>
          <p:cNvPr id="120835" name="Rectangle 3"/>
          <p:cNvSpPr>
            <a:spLocks noGrp="1" noChangeArrowheads="1"/>
          </p:cNvSpPr>
          <p:nvPr>
            <p:ph type="body" idx="4294967295"/>
          </p:nvPr>
        </p:nvSpPr>
        <p:spPr>
          <a:xfrm>
            <a:off x="711200" y="1484313"/>
            <a:ext cx="11176000" cy="4648200"/>
          </a:xfrm>
          <a:prstGeom prst="rect">
            <a:avLst/>
          </a:prstGeom>
        </p:spPr>
        <p:txBody>
          <a:bodyPr>
            <a:normAutofit/>
          </a:bodyPr>
          <a:lstStyle/>
          <a:p>
            <a:pPr>
              <a:lnSpc>
                <a:spcPct val="80000"/>
              </a:lnSpc>
            </a:pPr>
            <a:r>
              <a:rPr lang="en-GB" altLang="nb-NO" sz="2800" dirty="0"/>
              <a:t>15.1.	Reporting of file extracts for client data and kindergartens from municipalities (year n-1)</a:t>
            </a:r>
            <a:br>
              <a:rPr lang="en-GB" altLang="nb-NO" sz="2800" dirty="0"/>
            </a:br>
            <a:endParaRPr lang="en-GB" altLang="nb-NO" sz="2800" dirty="0"/>
          </a:p>
          <a:p>
            <a:pPr>
              <a:lnSpc>
                <a:spcPct val="80000"/>
              </a:lnSpc>
            </a:pPr>
            <a:r>
              <a:rPr lang="en-GB" altLang="nb-NO" sz="2800" dirty="0"/>
              <a:t>22.2.	Reporting of other data, included preliminary accounts, from the 				municipalities (year n-1)</a:t>
            </a:r>
          </a:p>
          <a:p>
            <a:pPr>
              <a:lnSpc>
                <a:spcPct val="80000"/>
              </a:lnSpc>
            </a:pPr>
            <a:endParaRPr lang="en-GB" altLang="nb-NO" sz="2800" dirty="0"/>
          </a:p>
          <a:p>
            <a:pPr>
              <a:lnSpc>
                <a:spcPct val="80000"/>
              </a:lnSpc>
            </a:pPr>
            <a:r>
              <a:rPr lang="en-GB" altLang="nb-NO" sz="2800" dirty="0"/>
              <a:t>15.3.	Publishing of data (not revised figures) (year n-1)</a:t>
            </a:r>
            <a:br>
              <a:rPr lang="en-GB" altLang="nb-NO" sz="2800" dirty="0"/>
            </a:br>
            <a:endParaRPr lang="en-GB" altLang="nb-NO" sz="2800" dirty="0"/>
          </a:p>
          <a:p>
            <a:pPr>
              <a:lnSpc>
                <a:spcPct val="80000"/>
              </a:lnSpc>
            </a:pPr>
            <a:r>
              <a:rPr lang="en-GB" altLang="nb-NO" sz="2800" dirty="0"/>
              <a:t>15.4.	Reporting of corrected data from municipalities (year n-1)</a:t>
            </a:r>
            <a:br>
              <a:rPr lang="en-GB" altLang="nb-NO" sz="2800" dirty="0"/>
            </a:br>
            <a:endParaRPr lang="en-GB" altLang="nb-NO" sz="2800" dirty="0"/>
          </a:p>
          <a:p>
            <a:pPr>
              <a:lnSpc>
                <a:spcPct val="80000"/>
              </a:lnSpc>
            </a:pPr>
            <a:r>
              <a:rPr lang="en-GB" altLang="nb-NO" sz="2800" dirty="0"/>
              <a:t>15.6.	Publishing of revised data (year n-1)</a:t>
            </a:r>
          </a:p>
        </p:txBody>
      </p:sp>
    </p:spTree>
    <p:extLst>
      <p:ext uri="{BB962C8B-B14F-4D97-AF65-F5344CB8AC3E}">
        <p14:creationId xmlns:p14="http://schemas.microsoft.com/office/powerpoint/2010/main" val="306877461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8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8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EF35FE8-701E-41FF-A839-DDE610FD5473}"/>
              </a:ext>
            </a:extLst>
          </p:cNvPr>
          <p:cNvPicPr>
            <a:picLocks noChangeAspect="1"/>
          </p:cNvPicPr>
          <p:nvPr/>
        </p:nvPicPr>
        <p:blipFill>
          <a:blip r:embed="rId2"/>
          <a:stretch>
            <a:fillRect/>
          </a:stretch>
        </p:blipFill>
        <p:spPr>
          <a:xfrm>
            <a:off x="1030848" y="625491"/>
            <a:ext cx="5191850" cy="6049219"/>
          </a:xfrm>
          <a:prstGeom prst="rect">
            <a:avLst/>
          </a:prstGeom>
        </p:spPr>
      </p:pic>
      <p:sp>
        <p:nvSpPr>
          <p:cNvPr id="1331203" name="Rectangle 4"/>
          <p:cNvSpPr>
            <a:spLocks noGrp="1" noChangeArrowheads="1"/>
          </p:cNvSpPr>
          <p:nvPr>
            <p:ph type="title" idx="4294967295"/>
          </p:nvPr>
        </p:nvSpPr>
        <p:spPr>
          <a:xfrm>
            <a:off x="5" y="14473"/>
            <a:ext cx="8366235" cy="584621"/>
          </a:xfrm>
        </p:spPr>
        <p:txBody>
          <a:bodyPr>
            <a:noAutofit/>
          </a:bodyPr>
          <a:lstStyle/>
          <a:p>
            <a:pPr algn="ctr"/>
            <a:r>
              <a:rPr lang="en-US" sz="3100" dirty="0">
                <a:solidFill>
                  <a:srgbClr val="C00000"/>
                </a:solidFill>
                <a:latin typeface="Calibri"/>
                <a:cs typeface="Calibri"/>
              </a:rPr>
              <a:t>356 municipalities and 11 counties in Norway</a:t>
            </a:r>
          </a:p>
        </p:txBody>
      </p:sp>
      <p:sp>
        <p:nvSpPr>
          <p:cNvPr id="1331204" name="Text Box 8"/>
          <p:cNvSpPr txBox="1">
            <a:spLocks noChangeArrowheads="1"/>
          </p:cNvSpPr>
          <p:nvPr/>
        </p:nvSpPr>
        <p:spPr bwMode="auto">
          <a:xfrm>
            <a:off x="7129768" y="4364279"/>
            <a:ext cx="44780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Times New Roman" pitchFamily="18" charset="0"/>
                <a:ea typeface="+mn-ea"/>
                <a:cs typeface="+mn-cs"/>
              </a:rPr>
              <a:t>18 290   – 697 010	 	 		71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Times New Roman" pitchFamily="18" charset="0"/>
                <a:ea typeface="+mn-ea"/>
                <a:cs typeface="+mn-cs"/>
              </a:rPr>
              <a:t>  6 958   –   </a:t>
            </a:r>
            <a:r>
              <a:rPr lang="nb-NO" sz="1800" dirty="0">
                <a:solidFill>
                  <a:prstClr val="black"/>
                </a:solidFill>
              </a:rPr>
              <a:t>17 851</a:t>
            </a:r>
            <a:r>
              <a:rPr kumimoji="0" lang="nb-NO" sz="1800" b="0" i="0" u="none" strike="noStrike" kern="1200" cap="none" spc="0" normalizeH="0" baseline="0" noProof="0" dirty="0">
                <a:ln>
                  <a:noFill/>
                </a:ln>
                <a:solidFill>
                  <a:prstClr val="black"/>
                </a:solidFill>
                <a:effectLst/>
                <a:uLnTx/>
                <a:uFillTx/>
                <a:latin typeface="Times New Roman" pitchFamily="18" charset="0"/>
                <a:ea typeface="+mn-ea"/>
                <a:cs typeface="+mn-cs"/>
              </a:rPr>
              <a:t>	 			71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Times New Roman" pitchFamily="18" charset="0"/>
                <a:ea typeface="+mn-ea"/>
                <a:cs typeface="+mn-cs"/>
              </a:rPr>
              <a:t>  3 587   –     6 956	 			71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Times New Roman" pitchFamily="18" charset="0"/>
                <a:ea typeface="+mn-ea"/>
                <a:cs typeface="+mn-cs"/>
              </a:rPr>
              <a:t>  1 959   –     3 464	 			71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Times New Roman" pitchFamily="18" charset="0"/>
                <a:ea typeface="+mn-ea"/>
                <a:cs typeface="+mn-cs"/>
              </a:rPr>
              <a:t>     192   –     1 920	 			72</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277" y="3922296"/>
            <a:ext cx="1416245" cy="2019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Sylinder 11">
            <a:extLst>
              <a:ext uri="{FF2B5EF4-FFF2-40B4-BE49-F238E27FC236}">
                <a16:creationId xmlns:a16="http://schemas.microsoft.com/office/drawing/2014/main" id="{65465722-D136-4E6C-9FBC-41CEDD1DE223}"/>
              </a:ext>
            </a:extLst>
          </p:cNvPr>
          <p:cNvSpPr txBox="1"/>
          <p:nvPr/>
        </p:nvSpPr>
        <p:spPr>
          <a:xfrm>
            <a:off x="7129768" y="915768"/>
            <a:ext cx="4704521" cy="2308324"/>
          </a:xfrm>
          <a:prstGeom prst="rect">
            <a:avLst/>
          </a:prstGeom>
          <a:noFill/>
        </p:spPr>
        <p:txBody>
          <a:bodyPr wrap="square" rtlCol="0">
            <a:spAutoFit/>
          </a:bodyPr>
          <a:lstStyle/>
          <a:p>
            <a:pPr defTabSz="914400"/>
            <a:r>
              <a:rPr lang="en-US" sz="2400" b="1" dirty="0">
                <a:solidFill>
                  <a:srgbClr val="FF0000"/>
                </a:solidFill>
              </a:rPr>
              <a:t>Generalist principle</a:t>
            </a:r>
            <a:r>
              <a:rPr lang="en-US" sz="2400" dirty="0">
                <a:solidFill>
                  <a:prstClr val="black"/>
                </a:solidFill>
              </a:rPr>
              <a:t>, </a:t>
            </a:r>
            <a:br>
              <a:rPr lang="en-US" sz="2400" dirty="0">
                <a:solidFill>
                  <a:prstClr val="black"/>
                </a:solidFill>
              </a:rPr>
            </a:br>
            <a:r>
              <a:rPr lang="en-US" sz="2400" dirty="0">
                <a:solidFill>
                  <a:prstClr val="black"/>
                </a:solidFill>
              </a:rPr>
              <a:t>all municipalities have equal responsibilities by law</a:t>
            </a:r>
          </a:p>
          <a:p>
            <a:pPr marL="342900" indent="-342900" defTabSz="914400">
              <a:buFont typeface="Arial" pitchFamily="34" charset="0"/>
              <a:buChar char="•"/>
            </a:pPr>
            <a:endParaRPr lang="en-US" sz="2400" dirty="0">
              <a:solidFill>
                <a:prstClr val="black"/>
              </a:solidFill>
            </a:endParaRPr>
          </a:p>
          <a:p>
            <a:pPr marL="342900" indent="-342900" defTabSz="914400">
              <a:buFont typeface="Arial" pitchFamily="34" charset="0"/>
              <a:buChar char="•"/>
            </a:pPr>
            <a:r>
              <a:rPr lang="en-US" sz="2400" dirty="0">
                <a:solidFill>
                  <a:prstClr val="black"/>
                </a:solidFill>
              </a:rPr>
              <a:t>provides a framework for municipal funding</a:t>
            </a:r>
          </a:p>
        </p:txBody>
      </p:sp>
      <p:sp>
        <p:nvSpPr>
          <p:cNvPr id="13" name="Text Box 9">
            <a:extLst>
              <a:ext uri="{FF2B5EF4-FFF2-40B4-BE49-F238E27FC236}">
                <a16:creationId xmlns:a16="http://schemas.microsoft.com/office/drawing/2014/main" id="{24A88A9F-8932-4CB4-8050-06C665DB567F}"/>
              </a:ext>
            </a:extLst>
          </p:cNvPr>
          <p:cNvSpPr txBox="1">
            <a:spLocks noChangeArrowheads="1"/>
          </p:cNvSpPr>
          <p:nvPr/>
        </p:nvSpPr>
        <p:spPr bwMode="auto">
          <a:xfrm>
            <a:off x="6666724" y="3642360"/>
            <a:ext cx="32655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r>
              <a:rPr lang="en-US" dirty="0">
                <a:solidFill>
                  <a:prstClr val="black"/>
                </a:solidFill>
                <a:latin typeface="Comic Sans MS" pitchFamily="66" charset="0"/>
              </a:rPr>
              <a:t>Number of inhabitants</a:t>
            </a:r>
            <a:br>
              <a:rPr lang="en-US" dirty="0">
                <a:solidFill>
                  <a:prstClr val="black"/>
                </a:solidFill>
                <a:latin typeface="Comic Sans MS" pitchFamily="66" charset="0"/>
              </a:rPr>
            </a:br>
            <a:r>
              <a:rPr lang="en-US" dirty="0">
                <a:solidFill>
                  <a:prstClr val="black"/>
                </a:solidFill>
                <a:latin typeface="Comic Sans MS" pitchFamily="66" charset="0"/>
              </a:rPr>
              <a:t>1.1.2021</a:t>
            </a:r>
          </a:p>
        </p:txBody>
      </p:sp>
      <p:sp>
        <p:nvSpPr>
          <p:cNvPr id="14" name="Text Box 8">
            <a:extLst>
              <a:ext uri="{FF2B5EF4-FFF2-40B4-BE49-F238E27FC236}">
                <a16:creationId xmlns:a16="http://schemas.microsoft.com/office/drawing/2014/main" id="{4E95AFB8-AF4B-4AED-9FF9-C5F24B687495}"/>
              </a:ext>
            </a:extLst>
          </p:cNvPr>
          <p:cNvSpPr txBox="1">
            <a:spLocks noChangeArrowheads="1"/>
          </p:cNvSpPr>
          <p:nvPr/>
        </p:nvSpPr>
        <p:spPr bwMode="auto">
          <a:xfrm>
            <a:off x="9342359" y="3783257"/>
            <a:ext cx="25922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r>
              <a:rPr lang="nb-NO" b="1" dirty="0">
                <a:solidFill>
                  <a:srgbClr val="CC0000"/>
                </a:solidFill>
                <a:latin typeface="Comic Sans MS" pitchFamily="66" charset="0"/>
              </a:rPr>
              <a:t> </a:t>
            </a:r>
            <a:r>
              <a:rPr lang="nb-NO" sz="2000" dirty="0" err="1">
                <a:latin typeface="Comic Sans MS" pitchFamily="66" charset="0"/>
              </a:rPr>
              <a:t>Municipalities</a:t>
            </a:r>
            <a:r>
              <a:rPr lang="nb-NO" dirty="0">
                <a:latin typeface="Comic Sans MS" pitchFamily="66" charset="0"/>
              </a:rPr>
              <a:t> </a:t>
            </a:r>
          </a:p>
        </p:txBody>
      </p:sp>
    </p:spTree>
    <p:extLst>
      <p:ext uri="{BB962C8B-B14F-4D97-AF65-F5344CB8AC3E}">
        <p14:creationId xmlns:p14="http://schemas.microsoft.com/office/powerpoint/2010/main" val="14806022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09601" y="190123"/>
            <a:ext cx="10972800" cy="742950"/>
          </a:xfrm>
        </p:spPr>
        <p:txBody>
          <a:bodyPr>
            <a:normAutofit/>
          </a:bodyPr>
          <a:lstStyle/>
          <a:p>
            <a:r>
              <a:rPr lang="en-US" dirty="0"/>
              <a:t>KOSTRA several schemes</a:t>
            </a:r>
          </a:p>
        </p:txBody>
      </p:sp>
      <p:pic>
        <p:nvPicPr>
          <p:cNvPr id="3" name="Bilde 2"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85" y="1432387"/>
            <a:ext cx="10486029" cy="3993226"/>
          </a:xfrm>
          <a:prstGeom prst="rect">
            <a:avLst/>
          </a:prstGeom>
        </p:spPr>
      </p:pic>
    </p:spTree>
    <p:extLst>
      <p:ext uri="{BB962C8B-B14F-4D97-AF65-F5344CB8AC3E}">
        <p14:creationId xmlns:p14="http://schemas.microsoft.com/office/powerpoint/2010/main" val="4098366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09601" y="0"/>
            <a:ext cx="10972800" cy="742950"/>
          </a:xfrm>
        </p:spPr>
        <p:txBody>
          <a:bodyPr>
            <a:normAutofit/>
          </a:bodyPr>
          <a:lstStyle/>
          <a:p>
            <a:r>
              <a:rPr lang="en-US" dirty="0"/>
              <a:t>Automatic versus manual reporting</a:t>
            </a:r>
          </a:p>
        </p:txBody>
      </p:sp>
      <p:pic>
        <p:nvPicPr>
          <p:cNvPr id="6" name="Bilde 5"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92" y="1765426"/>
            <a:ext cx="11295702" cy="2011008"/>
          </a:xfrm>
          <a:prstGeom prst="rect">
            <a:avLst/>
          </a:prstGeom>
        </p:spPr>
      </p:pic>
    </p:spTree>
    <p:extLst>
      <p:ext uri="{BB962C8B-B14F-4D97-AF65-F5344CB8AC3E}">
        <p14:creationId xmlns:p14="http://schemas.microsoft.com/office/powerpoint/2010/main" val="869991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09601" y="0"/>
            <a:ext cx="10972800" cy="742950"/>
          </a:xfrm>
        </p:spPr>
        <p:txBody>
          <a:bodyPr/>
          <a:lstStyle/>
          <a:p>
            <a:r>
              <a:rPr lang="en-US" dirty="0"/>
              <a:t>Burden of reporting - What’s in it for us? </a:t>
            </a:r>
          </a:p>
        </p:txBody>
      </p:sp>
      <p:sp>
        <p:nvSpPr>
          <p:cNvPr id="5" name="Plassholder for innhold 4"/>
          <p:cNvSpPr>
            <a:spLocks noGrp="1"/>
          </p:cNvSpPr>
          <p:nvPr>
            <p:ph sz="quarter" idx="10"/>
          </p:nvPr>
        </p:nvSpPr>
        <p:spPr>
          <a:xfrm>
            <a:off x="651978" y="742950"/>
            <a:ext cx="10972800" cy="4272488"/>
          </a:xfrm>
        </p:spPr>
        <p:txBody>
          <a:bodyPr/>
          <a:lstStyle/>
          <a:p>
            <a:r>
              <a:rPr lang="en-US" dirty="0"/>
              <a:t>Burden of reporting – experienced feeling of “cost – benefit” – two central dimensions</a:t>
            </a:r>
          </a:p>
          <a:p>
            <a:pPr lvl="2"/>
            <a:r>
              <a:rPr lang="en-US" dirty="0"/>
              <a:t>Automatized file extraction of information we have to register anyway to </a:t>
            </a:r>
            <a:br>
              <a:rPr lang="en-US" dirty="0"/>
            </a:br>
            <a:r>
              <a:rPr lang="en-US" dirty="0"/>
              <a:t>secure proper proceedings or good management</a:t>
            </a:r>
          </a:p>
          <a:p>
            <a:pPr lvl="2"/>
            <a:r>
              <a:rPr lang="en-US" dirty="0"/>
              <a:t>Access to the result of the data collection at an appropriate level and form</a:t>
            </a:r>
          </a:p>
          <a:p>
            <a:pPr lvl="4"/>
            <a:r>
              <a:rPr lang="en-US" dirty="0"/>
              <a:t>ease analysis of development over time for our municipality</a:t>
            </a:r>
          </a:p>
          <a:p>
            <a:pPr lvl="4"/>
            <a:r>
              <a:rPr lang="en-US" dirty="0"/>
              <a:t>suitable for benchmarking</a:t>
            </a:r>
          </a:p>
        </p:txBody>
      </p:sp>
      <p:sp>
        <p:nvSpPr>
          <p:cNvPr id="6" name="TekstSylinder 5"/>
          <p:cNvSpPr txBox="1"/>
          <p:nvPr/>
        </p:nvSpPr>
        <p:spPr>
          <a:xfrm rot="16200000">
            <a:off x="-906818" y="5474739"/>
            <a:ext cx="2169825"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err="1">
                <a:ln>
                  <a:noFill/>
                </a:ln>
                <a:solidFill>
                  <a:prstClr val="white"/>
                </a:solidFill>
                <a:effectLst/>
                <a:uLnTx/>
                <a:uFillTx/>
                <a:latin typeface="Calibri"/>
                <a:ea typeface="+mn-ea"/>
                <a:cs typeface="+mn-cs"/>
              </a:rPr>
              <a:t>Municipal</a:t>
            </a:r>
            <a:r>
              <a:rPr kumimoji="0" lang="nb-NO" sz="1600" b="0" i="0" u="none" strike="noStrike" kern="1200" cap="none" spc="0" normalizeH="0" baseline="0" noProof="0" dirty="0">
                <a:ln>
                  <a:noFill/>
                </a:ln>
                <a:solidFill>
                  <a:prstClr val="white"/>
                </a:solidFill>
                <a:effectLst/>
                <a:uLnTx/>
                <a:uFillTx/>
                <a:latin typeface="Calibri"/>
                <a:ea typeface="+mn-ea"/>
                <a:cs typeface="+mn-cs"/>
              </a:rPr>
              <a:t> o </a:t>
            </a:r>
            <a:r>
              <a:rPr kumimoji="0" lang="nb-NO" sz="1600" b="0" i="0" u="none" strike="noStrike" kern="1200" cap="none" spc="0" normalizeH="0" baseline="0" noProof="0" dirty="0" err="1">
                <a:ln>
                  <a:noFill/>
                </a:ln>
                <a:solidFill>
                  <a:prstClr val="white"/>
                </a:solidFill>
                <a:effectLst/>
                <a:uLnTx/>
                <a:uFillTx/>
                <a:latin typeface="Calibri"/>
                <a:ea typeface="+mn-ea"/>
                <a:cs typeface="+mn-cs"/>
              </a:rPr>
              <a:t>perational</a:t>
            </a:r>
            <a:r>
              <a:rPr kumimoji="0" lang="nb-NO" sz="1600" b="0" i="0" u="none" strike="noStrike" kern="1200" cap="none" spc="0" normalizeH="0" baseline="0" noProof="0" dirty="0">
                <a:ln>
                  <a:noFill/>
                </a:ln>
                <a:solidFill>
                  <a:prstClr val="white"/>
                </a:solidFill>
                <a:effectLst/>
                <a:uLnTx/>
                <a:uFillTx/>
                <a:latin typeface="Calibri"/>
                <a:ea typeface="+mn-ea"/>
                <a:cs typeface="+mn-cs"/>
              </a:rPr>
              <a:t> </a:t>
            </a:r>
            <a:r>
              <a:rPr kumimoji="0" lang="nb-NO" sz="1600" b="0" i="0" u="none" strike="noStrike" kern="1200" cap="none" spc="0" normalizeH="0" baseline="0" noProof="0" dirty="0" err="1">
                <a:ln>
                  <a:noFill/>
                </a:ln>
                <a:solidFill>
                  <a:prstClr val="white"/>
                </a:solidFill>
                <a:effectLst/>
                <a:uLnTx/>
                <a:uFillTx/>
                <a:latin typeface="Calibri"/>
                <a:ea typeface="+mn-ea"/>
                <a:cs typeface="+mn-cs"/>
              </a:rPr>
              <a:t>level</a:t>
            </a:r>
            <a:endParaRPr kumimoji="0" lang="nb-NO"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kstSylinder 6"/>
          <p:cNvSpPr txBox="1"/>
          <p:nvPr/>
        </p:nvSpPr>
        <p:spPr>
          <a:xfrm>
            <a:off x="470483" y="4688175"/>
            <a:ext cx="1886989" cy="216982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Calibri"/>
                <a:ea typeface="+mn-ea"/>
                <a:cs typeface="+mn-cs"/>
              </a:rPr>
              <a:t>Journal system</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Information about the user necessary for proper services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Decisions on services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Other information necessary for proper delivery of services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Safe zone</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kstSylinder 7"/>
          <p:cNvSpPr txBox="1"/>
          <p:nvPr/>
        </p:nvSpPr>
        <p:spPr>
          <a:xfrm>
            <a:off x="1062991" y="3543441"/>
            <a:ext cx="1294481" cy="11387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Municipal administration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kstSylinder 8"/>
          <p:cNvSpPr txBox="1"/>
          <p:nvPr/>
        </p:nvSpPr>
        <p:spPr>
          <a:xfrm>
            <a:off x="2357472" y="3543441"/>
            <a:ext cx="1620000" cy="113760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QA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of</a:t>
            </a:r>
            <a:r>
              <a:rPr kumimoji="0" lang="nb-NO" sz="1200" b="0" i="0" u="none" strike="noStrike" kern="1200" cap="none" spc="0" normalizeH="0" baseline="0" noProof="0" dirty="0">
                <a:ln>
                  <a:noFill/>
                </a:ln>
                <a:solidFill>
                  <a:prstClr val="black"/>
                </a:solidFill>
                <a:effectLst/>
                <a:uLnTx/>
                <a:uFillTx/>
                <a:latin typeface="Calibri"/>
                <a:ea typeface="+mn-ea"/>
                <a:cs typeface="+mn-cs"/>
              </a:rPr>
              <a:t>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1200" b="0" i="0" u="none" strike="noStrike" kern="1200" cap="none" spc="0" normalizeH="0" baseline="0" noProof="0" dirty="0">
                <a:ln>
                  <a:noFill/>
                </a:ln>
                <a:solidFill>
                  <a:prstClr val="black"/>
                </a:solidFill>
                <a:effectLst/>
                <a:uLnTx/>
                <a:uFillTx/>
                <a:latin typeface="Calibri"/>
                <a:ea typeface="+mn-ea"/>
                <a:cs typeface="+mn-cs"/>
              </a:rPr>
              <a:t> data</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Opens for sending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through</a:t>
            </a:r>
            <a:r>
              <a:rPr kumimoji="0" lang="nb-NO" sz="1200" b="0" i="0" u="none" strike="noStrike" kern="1200" cap="none" spc="0" normalizeH="0" baseline="0" noProof="0" dirty="0">
                <a:ln>
                  <a:noFill/>
                </a:ln>
                <a:solidFill>
                  <a:prstClr val="black"/>
                </a:solidFill>
                <a:effectLst/>
                <a:uLnTx/>
                <a:uFillTx/>
                <a:latin typeface="Calibri"/>
                <a:ea typeface="+mn-ea"/>
                <a:cs typeface="+mn-cs"/>
              </a:rPr>
              <a:t> </a:t>
            </a:r>
            <a:br>
              <a:rPr kumimoji="0" lang="nb-NO" sz="1200" b="0" i="0" u="none" strike="noStrike" kern="1200" cap="none" spc="0" normalizeH="0" baseline="0" noProof="0" dirty="0">
                <a:ln>
                  <a:noFill/>
                </a:ln>
                <a:solidFill>
                  <a:prstClr val="black"/>
                </a:solidFill>
                <a:effectLst/>
                <a:uLnTx/>
                <a:uFillTx/>
                <a:latin typeface="Calibri"/>
                <a:ea typeface="+mn-ea"/>
                <a:cs typeface="+mn-cs"/>
              </a:rPr>
            </a:br>
            <a:r>
              <a:rPr kumimoji="0" lang="nb-NO" sz="1200" b="0" i="0" u="none" strike="noStrike" kern="1200" cap="none" spc="0" normalizeH="0" baseline="0" noProof="0" dirty="0" err="1">
                <a:ln>
                  <a:noFill/>
                </a:ln>
                <a:solidFill>
                  <a:prstClr val="black"/>
                </a:solidFill>
                <a:effectLst/>
                <a:uLnTx/>
                <a:uFillTx/>
                <a:latin typeface="Calibri"/>
                <a:ea typeface="+mn-ea"/>
                <a:cs typeface="+mn-cs"/>
              </a:rPr>
              <a:t>encrypted</a:t>
            </a:r>
            <a:r>
              <a:rPr kumimoji="0" lang="nb-NO" sz="1200" b="0" i="0" u="none" strike="noStrike" kern="1200" cap="none" spc="0" normalizeH="0" baseline="0" noProof="0" dirty="0">
                <a:ln>
                  <a:noFill/>
                </a:ln>
                <a:solidFill>
                  <a:prstClr val="black"/>
                </a:solidFill>
                <a:effectLst/>
                <a:uLnTx/>
                <a:uFillTx/>
                <a:latin typeface="Calibri"/>
                <a:ea typeface="+mn-ea"/>
                <a:cs typeface="+mn-cs"/>
              </a:rPr>
              <a:t>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channel</a:t>
            </a:r>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nb-NO"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kstSylinder 9"/>
          <p:cNvSpPr txBox="1"/>
          <p:nvPr/>
        </p:nvSpPr>
        <p:spPr>
          <a:xfrm>
            <a:off x="3196290" y="2897110"/>
            <a:ext cx="781182"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white"/>
                </a:solidFill>
                <a:effectLst/>
                <a:uLnTx/>
                <a:uFillTx/>
                <a:latin typeface="Calibri"/>
                <a:ea typeface="+mn-ea"/>
                <a:cs typeface="+mn-cs"/>
              </a:rPr>
              <a:t>National </a:t>
            </a:r>
            <a:r>
              <a:rPr kumimoji="0" lang="nb-NO" sz="1200" b="0" i="0" u="none" strike="noStrike" kern="1200" cap="none" spc="0" normalizeH="0" baseline="0" noProof="0" dirty="0" err="1">
                <a:ln>
                  <a:noFill/>
                </a:ln>
                <a:solidFill>
                  <a:prstClr val="white"/>
                </a:solidFill>
                <a:effectLst/>
                <a:uLnTx/>
                <a:uFillTx/>
                <a:latin typeface="Calibri"/>
                <a:ea typeface="+mn-ea"/>
                <a:cs typeface="+mn-cs"/>
              </a:rPr>
              <a:t>level</a:t>
            </a:r>
            <a:endParaRPr kumimoji="0" lang="nb-NO"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kstSylinder 10"/>
          <p:cNvSpPr txBox="1"/>
          <p:nvPr/>
        </p:nvSpPr>
        <p:spPr>
          <a:xfrm>
            <a:off x="3977472" y="2888353"/>
            <a:ext cx="3241015"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a:t>
            </a:r>
            <a:r>
              <a:rPr kumimoji="0" lang="nb-NO" sz="1600" b="0" i="0" u="none" strike="noStrike" kern="1200" cap="none" spc="0" normalizeH="0" baseline="0" noProof="0" dirty="0" err="1">
                <a:ln>
                  <a:noFill/>
                </a:ln>
                <a:solidFill>
                  <a:prstClr val="black"/>
                </a:solidFill>
                <a:effectLst/>
                <a:uLnTx/>
                <a:uFillTx/>
                <a:latin typeface="Calibri"/>
                <a:ea typeface="+mn-ea"/>
                <a:cs typeface="+mn-cs"/>
              </a:rPr>
              <a:t>Statistics</a:t>
            </a:r>
            <a:r>
              <a:rPr kumimoji="0" lang="nb-NO" sz="1600" b="0" i="0" u="none" strike="noStrike" kern="1200" cap="none" spc="0" normalizeH="0" baseline="0" noProof="0" dirty="0">
                <a:ln>
                  <a:noFill/>
                </a:ln>
                <a:solidFill>
                  <a:prstClr val="black"/>
                </a:solidFill>
                <a:effectLst/>
                <a:uLnTx/>
                <a:uFillTx/>
                <a:latin typeface="Calibri"/>
                <a:ea typeface="+mn-ea"/>
                <a:cs typeface="+mn-cs"/>
              </a:rPr>
              <a:t> Norway, </a:t>
            </a:r>
            <a:r>
              <a:rPr kumimoji="0" lang="nb-NO" sz="1600" b="0" i="0" u="none" strike="noStrike" kern="1200" cap="none" spc="0" normalizeH="0" baseline="0" noProof="0" dirty="0" err="1">
                <a:ln>
                  <a:noFill/>
                </a:ln>
                <a:solidFill>
                  <a:prstClr val="black"/>
                </a:solidFill>
                <a:effectLst/>
                <a:uLnTx/>
                <a:uFillTx/>
                <a:latin typeface="Calibri"/>
                <a:ea typeface="+mn-ea"/>
                <a:cs typeface="+mn-cs"/>
              </a:rPr>
              <a:t>Directorate</a:t>
            </a:r>
            <a:r>
              <a:rPr kumimoji="0" lang="nb-NO" sz="1600" b="0" i="0" u="none" strike="noStrike" kern="1200" cap="none" spc="0" normalizeH="0" baseline="0" noProof="0" dirty="0">
                <a:ln>
                  <a:noFill/>
                </a:ln>
                <a:solidFill>
                  <a:prstClr val="black"/>
                </a:solidFill>
                <a:effectLst/>
                <a:uLnTx/>
                <a:uFillTx/>
                <a:latin typeface="Calibri"/>
                <a:ea typeface="+mn-ea"/>
                <a:cs typeface="+mn-cs"/>
              </a:rPr>
              <a:t> </a:t>
            </a:r>
            <a:r>
              <a:rPr kumimoji="0" lang="nb-NO" sz="1600" b="0" i="0" u="none" strike="noStrike" kern="1200" cap="none" spc="0" normalizeH="0" baseline="0" noProof="0" dirty="0" err="1">
                <a:ln>
                  <a:noFill/>
                </a:ln>
                <a:solidFill>
                  <a:prstClr val="black"/>
                </a:solidFill>
                <a:effectLst/>
                <a:uLnTx/>
                <a:uFillTx/>
                <a:latin typeface="Calibri"/>
                <a:ea typeface="+mn-ea"/>
                <a:cs typeface="+mn-cs"/>
              </a:rPr>
              <a:t>etc</a:t>
            </a:r>
            <a:r>
              <a:rPr kumimoji="0" lang="nb-NO" sz="1600" b="0" i="0" u="none" strike="noStrike" kern="1200" cap="none" spc="0" normalizeH="0" baseline="0" noProof="0" dirty="0">
                <a:ln>
                  <a:noFill/>
                </a:ln>
                <a:solidFill>
                  <a:prstClr val="black"/>
                </a:solidFill>
                <a:effectLst/>
                <a:uLnTx/>
                <a:uFillTx/>
                <a:latin typeface="Calibri"/>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nb-NO" sz="1200" b="0" i="0" u="none" strike="noStrike" kern="1200" cap="none" spc="0" normalizeH="0" baseline="0" noProof="0" dirty="0" err="1">
                <a:ln>
                  <a:noFill/>
                </a:ln>
                <a:solidFill>
                  <a:prstClr val="black"/>
                </a:solidFill>
                <a:effectLst/>
                <a:uLnTx/>
                <a:uFillTx/>
                <a:latin typeface="Calibri"/>
                <a:ea typeface="+mn-ea"/>
                <a:cs typeface="+mn-cs"/>
              </a:rPr>
              <a:t>Recieves</a:t>
            </a:r>
            <a:r>
              <a:rPr kumimoji="0" lang="nb-NO" sz="1200" b="0" i="0" u="none" strike="noStrike" kern="1200" cap="none" spc="0" normalizeH="0" baseline="0" noProof="0" dirty="0">
                <a:ln>
                  <a:noFill/>
                </a:ln>
                <a:solidFill>
                  <a:prstClr val="black"/>
                </a:solidFill>
                <a:effectLst/>
                <a:uLnTx/>
                <a:uFillTx/>
                <a:latin typeface="Calibri"/>
                <a:ea typeface="+mn-ea"/>
                <a:cs typeface="+mn-cs"/>
              </a:rPr>
              <a:t> data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nb-NO" sz="1200" b="0" i="0" u="none" strike="noStrike" kern="1200" cap="none" spc="0" normalizeH="0" baseline="0" noProof="0" dirty="0" err="1">
                <a:ln>
                  <a:noFill/>
                </a:ln>
                <a:solidFill>
                  <a:prstClr val="black"/>
                </a:solidFill>
                <a:effectLst/>
                <a:uLnTx/>
                <a:uFillTx/>
                <a:latin typeface="Calibri"/>
                <a:ea typeface="+mn-ea"/>
                <a:cs typeface="+mn-cs"/>
              </a:rPr>
              <a:t>Quality</a:t>
            </a:r>
            <a:r>
              <a:rPr kumimoji="0" lang="nb-NO" sz="1200" b="0" i="0" u="none" strike="noStrike" kern="1200" cap="none" spc="0" normalizeH="0" baseline="0" noProof="0" dirty="0">
                <a:ln>
                  <a:noFill/>
                </a:ln>
                <a:solidFill>
                  <a:prstClr val="black"/>
                </a:solidFill>
                <a:effectLst/>
                <a:uLnTx/>
                <a:uFillTx/>
                <a:latin typeface="Calibri"/>
                <a:ea typeface="+mn-ea"/>
                <a:cs typeface="+mn-cs"/>
              </a:rPr>
              <a:t>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assurance</a:t>
            </a:r>
            <a:r>
              <a:rPr kumimoji="0" lang="nb-NO" sz="1200" b="0" i="0" u="none" strike="noStrike" kern="1200" cap="none" spc="0" normalizeH="0" baseline="0" noProof="0" dirty="0">
                <a:ln>
                  <a:noFill/>
                </a:ln>
                <a:solidFill>
                  <a:prstClr val="black"/>
                </a:solidFill>
                <a:effectLst/>
                <a:uLnTx/>
                <a:uFillTx/>
                <a:latin typeface="Calibri"/>
                <a:ea typeface="+mn-ea"/>
                <a:cs typeface="+mn-cs"/>
              </a:rPr>
              <a:t> and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follow</a:t>
            </a:r>
            <a:r>
              <a:rPr kumimoji="0" lang="nb-NO" sz="1200" b="0" i="0" u="none" strike="noStrike" kern="1200" cap="none" spc="0" normalizeH="0" baseline="0" noProof="0" dirty="0">
                <a:ln>
                  <a:noFill/>
                </a:ln>
                <a:solidFill>
                  <a:prstClr val="black"/>
                </a:solidFill>
                <a:effectLst/>
                <a:uLnTx/>
                <a:uFillTx/>
                <a:latin typeface="Calibri"/>
                <a:ea typeface="+mn-ea"/>
                <a:cs typeface="+mn-cs"/>
              </a:rPr>
              <a:t> up questions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Publishing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aggregated</a:t>
            </a:r>
            <a:r>
              <a:rPr kumimoji="0" lang="nb-NO" sz="1200" b="0" i="0" u="none" strike="noStrike" kern="1200" cap="none" spc="0" normalizeH="0" baseline="0" noProof="0" dirty="0">
                <a:ln>
                  <a:noFill/>
                </a:ln>
                <a:solidFill>
                  <a:prstClr val="black"/>
                </a:solidFill>
                <a:effectLst/>
                <a:uLnTx/>
                <a:uFillTx/>
                <a:latin typeface="Calibri"/>
                <a:ea typeface="+mn-ea"/>
                <a:cs typeface="+mn-cs"/>
              </a:rPr>
              <a:t> data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on</a:t>
            </a:r>
            <a:r>
              <a:rPr kumimoji="0" lang="nb-NO" sz="1200" b="0" i="0" u="none" strike="noStrike" kern="1200" cap="none" spc="0" normalizeH="0" baseline="0" noProof="0" dirty="0">
                <a:ln>
                  <a:noFill/>
                </a:ln>
                <a:solidFill>
                  <a:prstClr val="black"/>
                </a:solidFill>
                <a:effectLst/>
                <a:uLnTx/>
                <a:uFillTx/>
                <a:latin typeface="Calibri"/>
                <a:ea typeface="+mn-ea"/>
                <a:cs typeface="+mn-cs"/>
              </a:rPr>
              <a:t>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national</a:t>
            </a:r>
            <a:r>
              <a:rPr kumimoji="0" lang="nb-NO" sz="1200" b="0" i="0" u="none" strike="noStrike" kern="1200" cap="none" spc="0" normalizeH="0" baseline="0" noProof="0" dirty="0">
                <a:ln>
                  <a:noFill/>
                </a:ln>
                <a:solidFill>
                  <a:prstClr val="black"/>
                </a:solidFill>
                <a:effectLst/>
                <a:uLnTx/>
                <a:uFillTx/>
                <a:latin typeface="Calibri"/>
                <a:ea typeface="+mn-ea"/>
                <a:cs typeface="+mn-cs"/>
              </a:rPr>
              <a:t>, regional and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local</a:t>
            </a:r>
            <a:r>
              <a:rPr kumimoji="0" lang="nb-NO" sz="1200" b="0" i="0" u="none" strike="noStrike" kern="1200" cap="none" spc="0" normalizeH="0" baseline="0" noProof="0" dirty="0">
                <a:ln>
                  <a:noFill/>
                </a:ln>
                <a:solidFill>
                  <a:prstClr val="black"/>
                </a:solidFill>
                <a:effectLst/>
                <a:uLnTx/>
                <a:uFillTx/>
                <a:latin typeface="Calibri"/>
                <a:ea typeface="+mn-ea"/>
                <a:cs typeface="+mn-cs"/>
              </a:rPr>
              <a:t>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level</a:t>
            </a:r>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If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users</a:t>
            </a:r>
            <a:r>
              <a:rPr kumimoji="0" lang="nb-NO" sz="1200" b="0" i="0" u="none" strike="noStrike" kern="1200" cap="none" spc="0" normalizeH="0" baseline="0" noProof="0" dirty="0">
                <a:ln>
                  <a:noFill/>
                </a:ln>
                <a:solidFill>
                  <a:prstClr val="black"/>
                </a:solidFill>
                <a:effectLst/>
                <a:uLnTx/>
                <a:uFillTx/>
                <a:latin typeface="Calibri"/>
                <a:ea typeface="+mn-ea"/>
                <a:cs typeface="+mn-cs"/>
              </a:rPr>
              <a:t>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are</a:t>
            </a:r>
            <a:r>
              <a:rPr kumimoji="0" lang="nb-NO" sz="1200" b="0" i="0" u="none" strike="noStrike" kern="1200" cap="none" spc="0" normalizeH="0" baseline="0" noProof="0" dirty="0">
                <a:ln>
                  <a:noFill/>
                </a:ln>
                <a:solidFill>
                  <a:prstClr val="black"/>
                </a:solidFill>
                <a:effectLst/>
                <a:uLnTx/>
                <a:uFillTx/>
                <a:latin typeface="Calibri"/>
                <a:ea typeface="+mn-ea"/>
                <a:cs typeface="+mn-cs"/>
              </a:rPr>
              <a:t> less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then</a:t>
            </a:r>
            <a:r>
              <a:rPr kumimoji="0" lang="nb-NO" sz="1200" b="0" i="0" u="none" strike="noStrike" kern="1200" cap="none" spc="0" normalizeH="0" baseline="0" noProof="0" dirty="0">
                <a:ln>
                  <a:noFill/>
                </a:ln>
                <a:solidFill>
                  <a:prstClr val="black"/>
                </a:solidFill>
                <a:effectLst/>
                <a:uLnTx/>
                <a:uFillTx/>
                <a:latin typeface="Calibri"/>
                <a:ea typeface="+mn-ea"/>
                <a:cs typeface="+mn-cs"/>
              </a:rPr>
              <a:t> 5 –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no</a:t>
            </a:r>
            <a:r>
              <a:rPr kumimoji="0" lang="nb-NO" sz="1200" b="0" i="0" u="none" strike="noStrike" kern="1200" cap="none" spc="0" normalizeH="0" baseline="0" noProof="0" dirty="0">
                <a:ln>
                  <a:noFill/>
                </a:ln>
                <a:solidFill>
                  <a:prstClr val="black"/>
                </a:solidFill>
                <a:effectLst/>
                <a:uLnTx/>
                <a:uFillTx/>
                <a:latin typeface="Calibri"/>
                <a:ea typeface="+mn-ea"/>
                <a:cs typeface="+mn-cs"/>
              </a:rPr>
              <a:t>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publishing</a:t>
            </a:r>
            <a:r>
              <a:rPr kumimoji="0" lang="nb-NO" sz="1200" b="0" i="0" u="none" strike="noStrike" kern="1200" cap="none" spc="0" normalizeH="0" baseline="0" noProof="0" dirty="0">
                <a:ln>
                  <a:noFill/>
                </a:ln>
                <a:solidFill>
                  <a:prstClr val="black"/>
                </a:solidFill>
                <a:effectLst/>
                <a:uLnTx/>
                <a:uFillTx/>
                <a:latin typeface="Calibri"/>
                <a:ea typeface="+mn-ea"/>
                <a:cs typeface="+mn-cs"/>
              </a:rPr>
              <a:t>. </a:t>
            </a:r>
          </a:p>
        </p:txBody>
      </p:sp>
      <p:grpSp>
        <p:nvGrpSpPr>
          <p:cNvPr id="12" name="Gruppe 11"/>
          <p:cNvGrpSpPr/>
          <p:nvPr/>
        </p:nvGrpSpPr>
        <p:grpSpPr>
          <a:xfrm rot="19179769">
            <a:off x="2328767" y="5036678"/>
            <a:ext cx="2516225" cy="664826"/>
            <a:chOff x="3130104" y="5340611"/>
            <a:chExt cx="3937154" cy="1024467"/>
          </a:xfrm>
        </p:grpSpPr>
        <p:sp>
          <p:nvSpPr>
            <p:cNvPr id="13" name="Pil høyre 12"/>
            <p:cNvSpPr/>
            <p:nvPr/>
          </p:nvSpPr>
          <p:spPr>
            <a:xfrm>
              <a:off x="3130104" y="5340611"/>
              <a:ext cx="3937154" cy="102446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kstSylinder 13"/>
            <p:cNvSpPr txBox="1"/>
            <p:nvPr/>
          </p:nvSpPr>
          <p:spPr>
            <a:xfrm>
              <a:off x="3221817" y="5583066"/>
              <a:ext cx="2458367" cy="56912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Individual data</a:t>
              </a: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725" y="3004495"/>
            <a:ext cx="3332575" cy="202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74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0" y="166323"/>
            <a:ext cx="11985674" cy="1132114"/>
          </a:xfrm>
        </p:spPr>
        <p:txBody>
          <a:bodyPr>
            <a:noAutofit/>
          </a:bodyPr>
          <a:lstStyle/>
          <a:p>
            <a:pPr algn="ctr"/>
            <a:r>
              <a:rPr lang="en-US" sz="3200" dirty="0">
                <a:solidFill>
                  <a:srgbClr val="3333FF"/>
                </a:solidFill>
                <a:latin typeface="+mj-lt"/>
                <a:cs typeface="Arial" charset="0"/>
              </a:rPr>
              <a:t>The cooperation in KOSTRA between Ministries, Municipal organization og Statistics Norway  </a:t>
            </a:r>
            <a:r>
              <a:rPr lang="en-US" sz="3200" dirty="0">
                <a:solidFill>
                  <a:srgbClr val="3333FF"/>
                </a:solidFill>
                <a:cs typeface="Arial" charset="0"/>
              </a:rPr>
              <a:t>also provides </a:t>
            </a:r>
            <a:r>
              <a:rPr lang="en-US" sz="3200" dirty="0">
                <a:solidFill>
                  <a:srgbClr val="3333FF"/>
                </a:solidFill>
                <a:latin typeface="+mj-lt"/>
                <a:cs typeface="Arial" charset="0"/>
              </a:rPr>
              <a:t>a cost-effective solution </a:t>
            </a:r>
            <a:endParaRPr lang="en-US" sz="3200" dirty="0">
              <a:solidFill>
                <a:srgbClr val="3333FF"/>
              </a:solidFill>
              <a:latin typeface="+mj-lt"/>
            </a:endParaRPr>
          </a:p>
        </p:txBody>
      </p:sp>
      <p:sp>
        <p:nvSpPr>
          <p:cNvPr id="168963" name="Rectangle 3"/>
          <p:cNvSpPr>
            <a:spLocks noGrp="1" noChangeArrowheads="1"/>
          </p:cNvSpPr>
          <p:nvPr>
            <p:ph type="body" idx="4294967295"/>
          </p:nvPr>
        </p:nvSpPr>
        <p:spPr>
          <a:xfrm>
            <a:off x="609600" y="1448971"/>
            <a:ext cx="10972800" cy="4797449"/>
          </a:xfrm>
          <a:prstGeom prst="rect">
            <a:avLst/>
          </a:prstGeom>
        </p:spPr>
        <p:txBody>
          <a:bodyPr>
            <a:normAutofit lnSpcReduction="10000"/>
          </a:bodyPr>
          <a:lstStyle/>
          <a:p>
            <a:pPr>
              <a:lnSpc>
                <a:spcPct val="90000"/>
              </a:lnSpc>
            </a:pPr>
            <a:r>
              <a:rPr lang="en-US" sz="2400" dirty="0"/>
              <a:t>Ensure joint ownership to the project </a:t>
            </a:r>
          </a:p>
          <a:p>
            <a:pPr>
              <a:lnSpc>
                <a:spcPct val="90000"/>
              </a:lnSpc>
            </a:pPr>
            <a:r>
              <a:rPr lang="en-US" sz="2400" dirty="0"/>
              <a:t>Statistics Norway’s collection and quality assurance of data ensure proper reporting and transparency. Possibilities to use the infrastructure and data acquisition expertise of Statistics Norway</a:t>
            </a:r>
          </a:p>
          <a:p>
            <a:pPr>
              <a:lnSpc>
                <a:spcPct val="90000"/>
              </a:lnSpc>
            </a:pPr>
            <a:endParaRPr lang="en-US" sz="2400" dirty="0"/>
          </a:p>
          <a:p>
            <a:pPr>
              <a:lnSpc>
                <a:spcPct val="90000"/>
              </a:lnSpc>
            </a:pPr>
            <a:r>
              <a:rPr lang="en-US" sz="2400" dirty="0"/>
              <a:t>The cost of </a:t>
            </a:r>
            <a:r>
              <a:rPr lang="en-US" sz="2400" dirty="0" err="1"/>
              <a:t>Kostra</a:t>
            </a:r>
            <a:r>
              <a:rPr lang="en-US" sz="2400" dirty="0"/>
              <a:t>:</a:t>
            </a:r>
          </a:p>
          <a:p>
            <a:pPr lvl="2">
              <a:lnSpc>
                <a:spcPct val="90000"/>
              </a:lnSpc>
            </a:pPr>
            <a:r>
              <a:rPr lang="en-US" sz="2400" dirty="0"/>
              <a:t>Ministry of Local Government and Modernization financed the development of </a:t>
            </a:r>
            <a:r>
              <a:rPr lang="en-US" sz="2400" dirty="0" err="1"/>
              <a:t>Kostra</a:t>
            </a:r>
            <a:r>
              <a:rPr lang="en-US" sz="2400" dirty="0"/>
              <a:t>  in the late 1990’s and early 2000’s (about 11 mill. NOK yearly)	</a:t>
            </a:r>
          </a:p>
          <a:p>
            <a:pPr lvl="2">
              <a:lnSpc>
                <a:spcPct val="90000"/>
              </a:lnSpc>
            </a:pPr>
            <a:r>
              <a:rPr lang="en-US" sz="2400" dirty="0"/>
              <a:t>In 2002, when </a:t>
            </a:r>
            <a:r>
              <a:rPr lang="en-US" sz="2400" dirty="0" err="1"/>
              <a:t>Kostra</a:t>
            </a:r>
            <a:r>
              <a:rPr lang="en-US" sz="2400" dirty="0"/>
              <a:t> was implemented, the budget of Statistics Norway budget was increased with NOK 13 million. This appropriation is later incorporated in Statistics Norway’s  block grant.</a:t>
            </a:r>
          </a:p>
          <a:p>
            <a:pPr lvl="2">
              <a:lnSpc>
                <a:spcPct val="90000"/>
              </a:lnSpc>
            </a:pPr>
            <a:r>
              <a:rPr lang="en-US" sz="2400" dirty="0"/>
              <a:t>Modernization of KOSTRA in 2016-2017 had a budget of 80 NOK millions. (financing shared between Ministry of Finance, Ministry of Local Government and Modernization  and Statistics Norway)	</a:t>
            </a:r>
          </a:p>
        </p:txBody>
      </p:sp>
    </p:spTree>
    <p:extLst>
      <p:ext uri="{BB962C8B-B14F-4D97-AF65-F5344CB8AC3E}">
        <p14:creationId xmlns:p14="http://schemas.microsoft.com/office/powerpoint/2010/main" val="3954472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96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896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896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896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89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609600" y="23720"/>
            <a:ext cx="10972800" cy="1132114"/>
          </a:xfrm>
        </p:spPr>
        <p:txBody>
          <a:bodyPr>
            <a:normAutofit/>
          </a:bodyPr>
          <a:lstStyle/>
          <a:p>
            <a:pPr algn="ctr"/>
            <a:r>
              <a:rPr lang="en-US" sz="3200" dirty="0" err="1">
                <a:solidFill>
                  <a:srgbClr val="3333FF"/>
                </a:solidFill>
                <a:latin typeface="+mj-lt"/>
              </a:rPr>
              <a:t>Kostra</a:t>
            </a:r>
            <a:r>
              <a:rPr lang="en-US" sz="3200" dirty="0">
                <a:solidFill>
                  <a:srgbClr val="3333FF"/>
                </a:solidFill>
                <a:latin typeface="+mj-lt"/>
              </a:rPr>
              <a:t> - summarized in key words</a:t>
            </a:r>
          </a:p>
        </p:txBody>
      </p:sp>
      <p:sp>
        <p:nvSpPr>
          <p:cNvPr id="159747" name="Rectangle 3"/>
          <p:cNvSpPr>
            <a:spLocks noGrp="1" noChangeArrowheads="1"/>
          </p:cNvSpPr>
          <p:nvPr>
            <p:ph type="body" idx="4294967295"/>
          </p:nvPr>
        </p:nvSpPr>
        <p:spPr>
          <a:xfrm>
            <a:off x="609600" y="1212113"/>
            <a:ext cx="10972800" cy="5034308"/>
          </a:xfrm>
          <a:prstGeom prst="rect">
            <a:avLst/>
          </a:prstGeom>
        </p:spPr>
        <p:txBody>
          <a:bodyPr>
            <a:normAutofit/>
          </a:bodyPr>
          <a:lstStyle/>
          <a:p>
            <a:r>
              <a:rPr lang="en-US" sz="2800" dirty="0"/>
              <a:t>Standardized reporting - better quality. </a:t>
            </a:r>
          </a:p>
          <a:p>
            <a:pPr lvl="2"/>
            <a:r>
              <a:rPr lang="en-US" sz="2200" dirty="0"/>
              <a:t>Data from all municipalities are available.</a:t>
            </a:r>
            <a:br>
              <a:rPr lang="en-US" sz="2800" dirty="0"/>
            </a:br>
            <a:endParaRPr lang="en-US" sz="2800" dirty="0"/>
          </a:p>
          <a:p>
            <a:r>
              <a:rPr lang="en-US" sz="2800" dirty="0"/>
              <a:t>Comparability- compare services – benchmarking</a:t>
            </a:r>
            <a:br>
              <a:rPr lang="en-US" sz="2800" dirty="0"/>
            </a:br>
            <a:endParaRPr lang="en-US" sz="2800" dirty="0"/>
          </a:p>
          <a:p>
            <a:r>
              <a:rPr lang="en-US" sz="2800" dirty="0"/>
              <a:t>A better tool for planning</a:t>
            </a:r>
          </a:p>
          <a:p>
            <a:endParaRPr lang="en-US" sz="2800" dirty="0"/>
          </a:p>
          <a:p>
            <a:r>
              <a:rPr lang="en-US" sz="2800" dirty="0"/>
              <a:t>Focus and challenge for the future is to exploit the favorable situation and the possibilities that KOSTRA gives</a:t>
            </a:r>
          </a:p>
        </p:txBody>
      </p:sp>
    </p:spTree>
    <p:extLst>
      <p:ext uri="{BB962C8B-B14F-4D97-AF65-F5344CB8AC3E}">
        <p14:creationId xmlns:p14="http://schemas.microsoft.com/office/powerpoint/2010/main" val="11686541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974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974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97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C17CAC5-9F03-498C-8D2C-7C88618DF0E6}"/>
              </a:ext>
            </a:extLst>
          </p:cNvPr>
          <p:cNvSpPr>
            <a:spLocks noGrp="1" noChangeArrowheads="1"/>
          </p:cNvSpPr>
          <p:nvPr>
            <p:ph type="title"/>
          </p:nvPr>
        </p:nvSpPr>
        <p:spPr>
          <a:xfrm>
            <a:off x="609600" y="79999"/>
            <a:ext cx="10972800" cy="1132114"/>
          </a:xfrm>
          <a:noFill/>
          <a:ln/>
        </p:spPr>
        <p:txBody>
          <a:bodyPr lIns="90488" tIns="44450" rIns="90488" bIns="44450" anchor="ctr">
            <a:normAutofit/>
          </a:bodyPr>
          <a:lstStyle/>
          <a:p>
            <a:r>
              <a:rPr lang="en-GB" altLang="nb-NO" sz="3200" dirty="0">
                <a:solidFill>
                  <a:srgbClr val="3333FF"/>
                </a:solidFill>
              </a:rPr>
              <a:t>Common accounting rules – success factor</a:t>
            </a:r>
          </a:p>
        </p:txBody>
      </p:sp>
      <p:sp>
        <p:nvSpPr>
          <p:cNvPr id="7" name="Rectangle 3">
            <a:extLst>
              <a:ext uri="{FF2B5EF4-FFF2-40B4-BE49-F238E27FC236}">
                <a16:creationId xmlns:a16="http://schemas.microsoft.com/office/drawing/2014/main" id="{9BBF1EF7-244B-4BD4-BF33-40806310CE26}"/>
              </a:ext>
            </a:extLst>
          </p:cNvPr>
          <p:cNvSpPr txBox="1">
            <a:spLocks noChangeArrowheads="1"/>
          </p:cNvSpPr>
          <p:nvPr/>
        </p:nvSpPr>
        <p:spPr>
          <a:xfrm>
            <a:off x="609600" y="1212113"/>
            <a:ext cx="10972800" cy="4345849"/>
          </a:xfrm>
          <a:prstGeom prst="rect">
            <a:avLst/>
          </a:prstGeom>
          <a:noFill/>
          <a:ln/>
        </p:spPr>
        <p:txBody>
          <a:bodyPr vert="horz" lIns="90488" tIns="44450" rIns="90488" bIns="44450" rtlCol="0">
            <a:normAutofit fontScale="92500" lnSpcReduction="10000"/>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ltLang="nb-NO" sz="2600" dirty="0"/>
              <a:t>Municipality accounting – have to take into account both internal and external needs</a:t>
            </a:r>
          </a:p>
          <a:p>
            <a:pPr lvl="1"/>
            <a:r>
              <a:rPr lang="en-GB" altLang="nb-NO" sz="1800" dirty="0"/>
              <a:t>accounting string and flexible financial IT systems</a:t>
            </a:r>
            <a:endParaRPr lang="en-GB" altLang="nb-NO" dirty="0"/>
          </a:p>
          <a:p>
            <a:r>
              <a:rPr lang="en-GB" altLang="nb-NO" sz="2600" dirty="0"/>
              <a:t>KOSTRA Classification by Function, example Kindergarten:</a:t>
            </a:r>
          </a:p>
          <a:p>
            <a:pPr lvl="1"/>
            <a:r>
              <a:rPr lang="en-GB" altLang="nb-NO" sz="1800" dirty="0"/>
              <a:t>201 Kindergartens </a:t>
            </a:r>
          </a:p>
          <a:p>
            <a:pPr lvl="1"/>
            <a:r>
              <a:rPr lang="en-GB" altLang="nb-NO" sz="1800" dirty="0"/>
              <a:t>211 Extra care for children in kindergartens</a:t>
            </a:r>
          </a:p>
          <a:p>
            <a:pPr lvl="1"/>
            <a:r>
              <a:rPr lang="en-GB" altLang="nb-NO" sz="1800" dirty="0"/>
              <a:t>221 Localities and transport for children in kindergartens</a:t>
            </a:r>
          </a:p>
          <a:p>
            <a:r>
              <a:rPr lang="en-GB" altLang="nb-NO" sz="2600" dirty="0"/>
              <a:t>Classification by Types of Expenditure, ex:</a:t>
            </a:r>
          </a:p>
          <a:p>
            <a:pPr lvl="1"/>
            <a:r>
              <a:rPr lang="en-GB" altLang="nb-NO" sz="1800" dirty="0"/>
              <a:t>010  Wages permanent employees  </a:t>
            </a:r>
          </a:p>
          <a:p>
            <a:pPr lvl="1"/>
            <a:r>
              <a:rPr lang="en-GB" altLang="nb-NO" sz="1800" dirty="0"/>
              <a:t>100..290 Expenses for services produced by the municipalities, ex, energy, teaching materials, maintenance, consultants etc.  (purchase of services entered into own services)</a:t>
            </a:r>
          </a:p>
          <a:p>
            <a:pPr lvl="1"/>
            <a:r>
              <a:rPr lang="en-GB" altLang="nb-NO" sz="1800" dirty="0"/>
              <a:t>370 Services bought from others (private companies, other municipalities or the state – replaces own services)</a:t>
            </a:r>
          </a:p>
          <a:p>
            <a:pPr lvl="1"/>
            <a:r>
              <a:rPr lang="en-GB" altLang="nb-NO" sz="1800" dirty="0"/>
              <a:t>470 Transfers  </a:t>
            </a:r>
          </a:p>
        </p:txBody>
      </p:sp>
    </p:spTree>
    <p:extLst>
      <p:ext uri="{BB962C8B-B14F-4D97-AF65-F5344CB8AC3E}">
        <p14:creationId xmlns:p14="http://schemas.microsoft.com/office/powerpoint/2010/main" val="354869074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1007533" y="121219"/>
            <a:ext cx="9448800" cy="685800"/>
          </a:xfrm>
        </p:spPr>
        <p:txBody>
          <a:bodyPr>
            <a:normAutofit/>
          </a:bodyPr>
          <a:lstStyle/>
          <a:p>
            <a:pPr algn="ctr"/>
            <a:r>
              <a:rPr lang="en-US" sz="3600" dirty="0">
                <a:solidFill>
                  <a:srgbClr val="3333FF"/>
                </a:solidFill>
                <a:latin typeface="+mj-lt"/>
              </a:rPr>
              <a:t>Divisions of services (municipalities)</a:t>
            </a:r>
          </a:p>
        </p:txBody>
      </p:sp>
      <p:sp>
        <p:nvSpPr>
          <p:cNvPr id="163843" name="Rectangle 3"/>
          <p:cNvSpPr>
            <a:spLocks noGrp="1" noChangeArrowheads="1"/>
          </p:cNvSpPr>
          <p:nvPr>
            <p:ph type="body" idx="4294967295"/>
          </p:nvPr>
        </p:nvSpPr>
        <p:spPr>
          <a:xfrm>
            <a:off x="327547" y="941696"/>
            <a:ext cx="11627892" cy="5295592"/>
          </a:xfrm>
          <a:prstGeom prst="rect">
            <a:avLst/>
          </a:prstGeom>
        </p:spPr>
        <p:txBody>
          <a:bodyPr>
            <a:noAutofit/>
          </a:bodyPr>
          <a:lstStyle/>
          <a:p>
            <a:pPr>
              <a:lnSpc>
                <a:spcPct val="80000"/>
              </a:lnSpc>
              <a:buFontTx/>
              <a:buNone/>
            </a:pPr>
            <a:r>
              <a:rPr lang="en-US" sz="2600" dirty="0"/>
              <a:t>A. Profile of needs								B. Finances</a:t>
            </a:r>
          </a:p>
          <a:p>
            <a:pPr marL="0" indent="0">
              <a:lnSpc>
                <a:spcPct val="80000"/>
              </a:lnSpc>
              <a:buFontTx/>
              <a:buNone/>
            </a:pPr>
            <a:r>
              <a:rPr lang="en-US" sz="1300" dirty="0"/>
              <a:t>(population, divorced, single parents, unemployed,</a:t>
            </a:r>
            <a:r>
              <a:rPr lang="en-US" sz="1400" dirty="0"/>
              <a:t> etc.)       					(financial key figures, purchase of services, charges, etc…)</a:t>
            </a:r>
            <a:endParaRPr lang="en-US" sz="2400" dirty="0"/>
          </a:p>
          <a:p>
            <a:pPr>
              <a:lnSpc>
                <a:spcPct val="80000"/>
              </a:lnSpc>
              <a:buFontTx/>
              <a:buNone/>
            </a:pPr>
            <a:r>
              <a:rPr lang="en-US" sz="2400" dirty="0"/>
              <a:t>--------------------------------------------------------------------------------------------------------------</a:t>
            </a:r>
          </a:p>
          <a:p>
            <a:pPr>
              <a:lnSpc>
                <a:spcPct val="80000"/>
              </a:lnSpc>
              <a:buFontTx/>
              <a:buNone/>
            </a:pPr>
            <a:r>
              <a:rPr lang="en-US" sz="2600" dirty="0"/>
              <a:t>C. Kindergartens					J. Nature and environment </a:t>
            </a:r>
          </a:p>
          <a:p>
            <a:pPr>
              <a:lnSpc>
                <a:spcPct val="80000"/>
              </a:lnSpc>
              <a:buFontTx/>
              <a:buNone/>
            </a:pPr>
            <a:r>
              <a:rPr lang="en-US" sz="2600" dirty="0"/>
              <a:t>D. Education						K. Culture </a:t>
            </a:r>
          </a:p>
          <a:p>
            <a:pPr>
              <a:lnSpc>
                <a:spcPct val="80000"/>
              </a:lnSpc>
              <a:buFontTx/>
              <a:buNone/>
            </a:pPr>
            <a:r>
              <a:rPr lang="en-US" sz="2600" dirty="0"/>
              <a:t>E. Healthcare						L. Church </a:t>
            </a:r>
          </a:p>
          <a:p>
            <a:pPr>
              <a:lnSpc>
                <a:spcPct val="80000"/>
              </a:lnSpc>
              <a:buFontTx/>
              <a:buNone/>
            </a:pPr>
            <a:r>
              <a:rPr lang="en-US" sz="2600" dirty="0"/>
              <a:t>F. Nursing and elderly care		M. Transportation </a:t>
            </a:r>
          </a:p>
          <a:p>
            <a:pPr>
              <a:lnSpc>
                <a:spcPct val="80000"/>
              </a:lnSpc>
              <a:buFontTx/>
              <a:buNone/>
            </a:pPr>
            <a:r>
              <a:rPr lang="en-US" sz="2600" dirty="0"/>
              <a:t>G. Social services 		 		N. Housing </a:t>
            </a:r>
          </a:p>
          <a:p>
            <a:pPr>
              <a:lnSpc>
                <a:spcPct val="80000"/>
              </a:lnSpc>
              <a:buFontTx/>
              <a:buNone/>
            </a:pPr>
            <a:r>
              <a:rPr lang="en-US" sz="2600" dirty="0"/>
              <a:t>H. Child welfare 					O. Arrangement for trade 	 </a:t>
            </a:r>
          </a:p>
          <a:p>
            <a:pPr>
              <a:lnSpc>
                <a:spcPct val="80000"/>
              </a:lnSpc>
              <a:buFontTx/>
              <a:buNone/>
            </a:pPr>
            <a:r>
              <a:rPr lang="en-US" sz="2600" dirty="0"/>
              <a:t>		    								and business services </a:t>
            </a:r>
          </a:p>
          <a:p>
            <a:pPr>
              <a:lnSpc>
                <a:spcPct val="80000"/>
              </a:lnSpc>
              <a:buFontTx/>
              <a:buNone/>
            </a:pPr>
            <a:r>
              <a:rPr lang="en-US" sz="2600" dirty="0"/>
              <a:t>I. Water, sewage, disposal </a:t>
            </a:r>
            <a:br>
              <a:rPr lang="en-US" sz="2600" dirty="0"/>
            </a:br>
            <a:r>
              <a:rPr lang="en-US" sz="2600" dirty="0"/>
              <a:t>and refuse collection			P. Fire and accident 	</a:t>
            </a:r>
          </a:p>
          <a:p>
            <a:pPr>
              <a:lnSpc>
                <a:spcPct val="80000"/>
              </a:lnSpc>
              <a:buFontTx/>
              <a:buNone/>
            </a:pPr>
            <a:r>
              <a:rPr lang="en-US" sz="2600" dirty="0"/>
              <a:t>R. Agriculture						S. Employment</a:t>
            </a:r>
          </a:p>
        </p:txBody>
      </p:sp>
    </p:spTree>
    <p:extLst>
      <p:ext uri="{BB962C8B-B14F-4D97-AF65-F5344CB8AC3E}">
        <p14:creationId xmlns:p14="http://schemas.microsoft.com/office/powerpoint/2010/main" val="216880335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4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4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4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4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4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84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384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384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384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84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4294967295"/>
          </p:nvPr>
        </p:nvSpPr>
        <p:spPr>
          <a:xfrm>
            <a:off x="1102784" y="1844675"/>
            <a:ext cx="3012016" cy="1655763"/>
          </a:xfrm>
          <a:prstGeom prst="rect">
            <a:avLst/>
          </a:prstGeom>
          <a:solidFill>
            <a:srgbClr val="FFCC99"/>
          </a:solidFill>
          <a:ln w="12700">
            <a:solidFill>
              <a:schemeClr val="tx1"/>
            </a:solidFill>
          </a:ln>
        </p:spPr>
        <p:txBody>
          <a:bodyPr/>
          <a:lstStyle/>
          <a:p>
            <a:pPr algn="ctr">
              <a:lnSpc>
                <a:spcPct val="90000"/>
              </a:lnSpc>
              <a:buFontTx/>
              <a:buNone/>
            </a:pPr>
            <a:r>
              <a:rPr lang="en-US" sz="2400" b="1" dirty="0">
                <a:solidFill>
                  <a:srgbClr val="000000"/>
                </a:solidFill>
                <a:latin typeface="Arial" panose="020B0604020202020204" pitchFamily="34" charset="0"/>
                <a:cs typeface="Arial" panose="020B0604020202020204" pitchFamily="34" charset="0"/>
              </a:rPr>
              <a:t>Resources</a:t>
            </a:r>
            <a:endParaRPr lang="en-US" sz="2400" b="1" dirty="0">
              <a:latin typeface="Arial" panose="020B0604020202020204" pitchFamily="34" charset="0"/>
              <a:cs typeface="Arial" panose="020B0604020202020204" pitchFamily="34" charset="0"/>
            </a:endParaRPr>
          </a:p>
          <a:p>
            <a:pPr>
              <a:lnSpc>
                <a:spcPct val="90000"/>
              </a:lnSpc>
            </a:pPr>
            <a:r>
              <a:rPr lang="en-US" sz="2000" dirty="0">
                <a:latin typeface="Arial" charset="0"/>
              </a:rPr>
              <a:t>Man- </a:t>
            </a:r>
            <a:r>
              <a:rPr lang="en-US" sz="2000" dirty="0" err="1">
                <a:latin typeface="Arial" charset="0"/>
              </a:rPr>
              <a:t>labour</a:t>
            </a:r>
            <a:r>
              <a:rPr lang="en-US" sz="2000" dirty="0">
                <a:latin typeface="Arial" charset="0"/>
              </a:rPr>
              <a:t> year</a:t>
            </a:r>
          </a:p>
          <a:p>
            <a:pPr>
              <a:lnSpc>
                <a:spcPct val="90000"/>
              </a:lnSpc>
            </a:pPr>
            <a:r>
              <a:rPr lang="en-US" sz="2000" dirty="0">
                <a:latin typeface="Arial" charset="0"/>
              </a:rPr>
              <a:t>Expenditures and revenues</a:t>
            </a:r>
          </a:p>
        </p:txBody>
      </p:sp>
      <p:sp>
        <p:nvSpPr>
          <p:cNvPr id="40963" name="Rectangle 3"/>
          <p:cNvSpPr>
            <a:spLocks noChangeArrowheads="1"/>
          </p:cNvSpPr>
          <p:nvPr/>
        </p:nvSpPr>
        <p:spPr bwMode="auto">
          <a:xfrm>
            <a:off x="7408334" y="1828800"/>
            <a:ext cx="3376084" cy="1524000"/>
          </a:xfrm>
          <a:prstGeom prst="rect">
            <a:avLst/>
          </a:prstGeom>
          <a:solidFill>
            <a:srgbClr val="FFFF99"/>
          </a:solidFill>
          <a:ln w="12700">
            <a:solidFill>
              <a:schemeClr val="tx1"/>
            </a:solidFill>
            <a:miter lim="800000"/>
            <a:headEnd/>
            <a:tailEnd/>
          </a:ln>
          <a:effectLst/>
        </p:spPr>
        <p:txBody>
          <a:bodyPr wrap="none" lIns="90488" tIns="44450" rIns="90488" bIns="44450"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Public services</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Recipients </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Extent and frequency</a:t>
            </a:r>
          </a:p>
        </p:txBody>
      </p:sp>
      <p:sp>
        <p:nvSpPr>
          <p:cNvPr id="40964" name="Rectangle 4"/>
          <p:cNvSpPr>
            <a:spLocks noChangeArrowheads="1"/>
          </p:cNvSpPr>
          <p:nvPr/>
        </p:nvSpPr>
        <p:spPr bwMode="auto">
          <a:xfrm>
            <a:off x="3549651" y="4876800"/>
            <a:ext cx="3922183" cy="1358900"/>
          </a:xfrm>
          <a:prstGeom prst="rect">
            <a:avLst/>
          </a:prstGeom>
          <a:solidFill>
            <a:srgbClr val="EAEAEA"/>
          </a:solidFill>
          <a:ln w="12700">
            <a:solidFill>
              <a:schemeClr val="tx1"/>
            </a:solidFill>
            <a:miter lim="800000"/>
            <a:headEnd/>
            <a:tailEnd/>
          </a:ln>
          <a:effectLst/>
        </p:spPr>
        <p:txBody>
          <a:bodyPr wrap="none" lIns="90488" tIns="44450" rIns="90488" bIns="44450"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mn-ea"/>
                <a:cs typeface="+mn-cs"/>
              </a:rPr>
              <a:t>User group</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mn-ea"/>
                <a:cs typeface="+mn-cs"/>
              </a:rPr>
              <a:t>Population </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mn-ea"/>
                <a:cs typeface="+mn-cs"/>
              </a:rPr>
              <a:t>Population characteristics</a:t>
            </a:r>
          </a:p>
        </p:txBody>
      </p:sp>
      <p:sp>
        <p:nvSpPr>
          <p:cNvPr id="40965" name="Line 5"/>
          <p:cNvSpPr>
            <a:spLocks noChangeShapeType="1"/>
          </p:cNvSpPr>
          <p:nvPr/>
        </p:nvSpPr>
        <p:spPr bwMode="auto">
          <a:xfrm flipH="1">
            <a:off x="6659034" y="3429000"/>
            <a:ext cx="1782233" cy="1447800"/>
          </a:xfrm>
          <a:prstGeom prst="line">
            <a:avLst/>
          </a:prstGeom>
          <a:noFill/>
          <a:ln w="38100">
            <a:solidFill>
              <a:schemeClr val="bg2"/>
            </a:solidFill>
            <a:round/>
            <a:headEnd type="triangle" w="med" len="med"/>
            <a:tailEnd type="triangle" w="med" len="me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40966" name="Line 6"/>
          <p:cNvSpPr>
            <a:spLocks noChangeShapeType="1"/>
          </p:cNvSpPr>
          <p:nvPr/>
        </p:nvSpPr>
        <p:spPr bwMode="auto">
          <a:xfrm>
            <a:off x="3215217" y="3573463"/>
            <a:ext cx="1380067" cy="1303337"/>
          </a:xfrm>
          <a:prstGeom prst="line">
            <a:avLst/>
          </a:prstGeom>
          <a:noFill/>
          <a:ln w="38100">
            <a:solidFill>
              <a:schemeClr val="bg2"/>
            </a:solidFill>
            <a:round/>
            <a:headEnd type="triangle" w="med" len="med"/>
            <a:tailEnd type="triangle" w="med" len="me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40967" name="Line 7"/>
          <p:cNvSpPr>
            <a:spLocks noChangeShapeType="1"/>
          </p:cNvSpPr>
          <p:nvPr/>
        </p:nvSpPr>
        <p:spPr bwMode="auto">
          <a:xfrm>
            <a:off x="4155018" y="2590800"/>
            <a:ext cx="3160183" cy="0"/>
          </a:xfrm>
          <a:prstGeom prst="line">
            <a:avLst/>
          </a:prstGeom>
          <a:noFill/>
          <a:ln w="38100">
            <a:solidFill>
              <a:schemeClr val="bg2"/>
            </a:solidFill>
            <a:round/>
            <a:headEnd type="triangle" w="med" len="med"/>
            <a:tailEnd type="triangle" w="med" len="me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40968" name="Text Box 8"/>
          <p:cNvSpPr txBox="1">
            <a:spLocks noChangeArrowheads="1"/>
          </p:cNvSpPr>
          <p:nvPr/>
        </p:nvSpPr>
        <p:spPr bwMode="auto">
          <a:xfrm>
            <a:off x="1312334" y="3886200"/>
            <a:ext cx="2288117" cy="45720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Times New Roman" pitchFamily="18" charset="0"/>
                <a:ea typeface="+mn-ea"/>
                <a:cs typeface="+mn-cs"/>
              </a:rPr>
              <a:t>Priority</a:t>
            </a:r>
          </a:p>
        </p:txBody>
      </p:sp>
      <p:sp>
        <p:nvSpPr>
          <p:cNvPr id="40969" name="Text Box 9"/>
          <p:cNvSpPr txBox="1">
            <a:spLocks noChangeArrowheads="1"/>
          </p:cNvSpPr>
          <p:nvPr/>
        </p:nvSpPr>
        <p:spPr bwMode="auto">
          <a:xfrm>
            <a:off x="4559300" y="1905000"/>
            <a:ext cx="2474384" cy="45720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mn-cs"/>
              </a:rPr>
              <a:t>Productivity</a:t>
            </a:r>
          </a:p>
        </p:txBody>
      </p:sp>
      <p:sp>
        <p:nvSpPr>
          <p:cNvPr id="40970" name="Text Box 10"/>
          <p:cNvSpPr txBox="1">
            <a:spLocks noChangeArrowheads="1"/>
          </p:cNvSpPr>
          <p:nvPr/>
        </p:nvSpPr>
        <p:spPr bwMode="auto">
          <a:xfrm>
            <a:off x="7878234" y="3962400"/>
            <a:ext cx="3187700" cy="457200"/>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Times New Roman" pitchFamily="18" charset="0"/>
                <a:ea typeface="+mn-ea"/>
                <a:cs typeface="+mn-cs"/>
              </a:rPr>
              <a:t>Coverage ratios</a:t>
            </a:r>
          </a:p>
        </p:txBody>
      </p:sp>
      <p:sp>
        <p:nvSpPr>
          <p:cNvPr id="40971" name="Rectangle 11"/>
          <p:cNvSpPr>
            <a:spLocks noGrp="1" noChangeArrowheads="1"/>
          </p:cNvSpPr>
          <p:nvPr>
            <p:ph type="title"/>
          </p:nvPr>
        </p:nvSpPr>
        <p:spPr>
          <a:xfrm>
            <a:off x="1775884" y="349250"/>
            <a:ext cx="8352367" cy="685800"/>
          </a:xfrm>
          <a:noFill/>
          <a:ln/>
        </p:spPr>
        <p:txBody>
          <a:bodyPr/>
          <a:lstStyle/>
          <a:p>
            <a:pPr algn="ctr"/>
            <a:r>
              <a:rPr lang="en-US" b="1" dirty="0">
                <a:solidFill>
                  <a:srgbClr val="3333FF"/>
                </a:solidFill>
              </a:rPr>
              <a:t>KOSTRA – Reporting system</a:t>
            </a:r>
          </a:p>
        </p:txBody>
      </p:sp>
    </p:spTree>
    <p:extLst>
      <p:ext uri="{BB962C8B-B14F-4D97-AF65-F5344CB8AC3E}">
        <p14:creationId xmlns:p14="http://schemas.microsoft.com/office/powerpoint/2010/main" val="372118467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5"/>
          <p:cNvSpPr>
            <a:spLocks noGrp="1"/>
          </p:cNvSpPr>
          <p:nvPr>
            <p:ph type="sldNum" sz="quarter" idx="4294967295"/>
          </p:nvPr>
        </p:nvSpPr>
        <p:spPr>
          <a:xfrm>
            <a:off x="11277600" y="6505576"/>
            <a:ext cx="626533" cy="239713"/>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7B3585-FA13-421D-BD76-C84E67CFDB5A}" type="slidenum">
              <a:rPr kumimoji="0" lang="en-GB" altLang="nb-NO"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altLang="nb-N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kstSylinder 9">
            <a:extLst>
              <a:ext uri="{FF2B5EF4-FFF2-40B4-BE49-F238E27FC236}">
                <a16:creationId xmlns:a16="http://schemas.microsoft.com/office/drawing/2014/main" id="{F8ECF1FA-E0CD-4EF5-9112-D11C2A2374CC}"/>
              </a:ext>
            </a:extLst>
          </p:cNvPr>
          <p:cNvSpPr txBox="1"/>
          <p:nvPr/>
        </p:nvSpPr>
        <p:spPr>
          <a:xfrm>
            <a:off x="803563" y="460210"/>
            <a:ext cx="6096000" cy="369332"/>
          </a:xfrm>
          <a:prstGeom prst="rect">
            <a:avLst/>
          </a:prstGeom>
          <a:noFill/>
        </p:spPr>
        <p:txBody>
          <a:bodyPr wrap="square">
            <a:spAutoFit/>
          </a:bodyPr>
          <a:lstStyle/>
          <a:p>
            <a:r>
              <a:rPr lang="nb-NO" dirty="0">
                <a:hlinkClick r:id="rId3"/>
              </a:rPr>
              <a:t>https://www.ssb.no/en/statbank/</a:t>
            </a:r>
            <a:r>
              <a:rPr lang="nb-NO" dirty="0"/>
              <a:t> </a:t>
            </a:r>
          </a:p>
        </p:txBody>
      </p:sp>
      <p:sp>
        <p:nvSpPr>
          <p:cNvPr id="11" name="Rectangle 2">
            <a:extLst>
              <a:ext uri="{FF2B5EF4-FFF2-40B4-BE49-F238E27FC236}">
                <a16:creationId xmlns:a16="http://schemas.microsoft.com/office/drawing/2014/main" id="{B2439AC9-B235-4BD9-A4CF-B4D4A02BD8D0}"/>
              </a:ext>
            </a:extLst>
          </p:cNvPr>
          <p:cNvSpPr>
            <a:spLocks noGrp="1" noChangeArrowheads="1"/>
          </p:cNvSpPr>
          <p:nvPr>
            <p:ph type="title"/>
          </p:nvPr>
        </p:nvSpPr>
        <p:spPr>
          <a:xfrm>
            <a:off x="803563" y="8038"/>
            <a:ext cx="10972800" cy="543350"/>
          </a:xfrm>
          <a:noFill/>
          <a:ln/>
        </p:spPr>
        <p:txBody>
          <a:bodyPr lIns="90488" tIns="44450" rIns="90488" bIns="44450" anchor="ctr">
            <a:normAutofit/>
          </a:bodyPr>
          <a:lstStyle/>
          <a:p>
            <a:r>
              <a:rPr lang="en-GB" altLang="nb-NO" sz="2400" dirty="0">
                <a:solidFill>
                  <a:srgbClr val="3333FF"/>
                </a:solidFill>
              </a:rPr>
              <a:t>Information and data are available in </a:t>
            </a:r>
            <a:r>
              <a:rPr lang="en-GB" altLang="nb-NO" sz="2400" dirty="0" err="1">
                <a:solidFill>
                  <a:srgbClr val="3333FF"/>
                </a:solidFill>
              </a:rPr>
              <a:t>Statbank</a:t>
            </a:r>
            <a:r>
              <a:rPr lang="en-GB" altLang="nb-NO" sz="2400" dirty="0">
                <a:solidFill>
                  <a:srgbClr val="3333FF"/>
                </a:solidFill>
              </a:rPr>
              <a:t> of Statistics Norway</a:t>
            </a:r>
          </a:p>
        </p:txBody>
      </p:sp>
      <p:pic>
        <p:nvPicPr>
          <p:cNvPr id="12" name="Bilde 11" descr="Et bilde som inneholder bord&#10;&#10;Automatisk generert beskrivelse">
            <a:extLst>
              <a:ext uri="{FF2B5EF4-FFF2-40B4-BE49-F238E27FC236}">
                <a16:creationId xmlns:a16="http://schemas.microsoft.com/office/drawing/2014/main" id="{6D8BB870-830E-4B9B-82FE-17D7AA6DE50C}"/>
              </a:ext>
            </a:extLst>
          </p:cNvPr>
          <p:cNvPicPr>
            <a:picLocks noChangeAspect="1"/>
          </p:cNvPicPr>
          <p:nvPr/>
        </p:nvPicPr>
        <p:blipFill>
          <a:blip r:embed="rId4"/>
          <a:stretch>
            <a:fillRect/>
          </a:stretch>
        </p:blipFill>
        <p:spPr>
          <a:xfrm>
            <a:off x="349061" y="848087"/>
            <a:ext cx="5746939" cy="5777345"/>
          </a:xfrm>
          <a:prstGeom prst="rect">
            <a:avLst/>
          </a:prstGeom>
        </p:spPr>
      </p:pic>
      <p:pic>
        <p:nvPicPr>
          <p:cNvPr id="14" name="Bilde 13" descr="Et bilde som inneholder tekst&#10;&#10;Automatisk generert beskrivelse">
            <a:extLst>
              <a:ext uri="{FF2B5EF4-FFF2-40B4-BE49-F238E27FC236}">
                <a16:creationId xmlns:a16="http://schemas.microsoft.com/office/drawing/2014/main" id="{E212D484-178E-4DDD-B2C4-8AFD20740AA3}"/>
              </a:ext>
            </a:extLst>
          </p:cNvPr>
          <p:cNvPicPr>
            <a:picLocks noChangeAspect="1"/>
          </p:cNvPicPr>
          <p:nvPr/>
        </p:nvPicPr>
        <p:blipFill>
          <a:blip r:embed="rId5"/>
          <a:stretch>
            <a:fillRect/>
          </a:stretch>
        </p:blipFill>
        <p:spPr>
          <a:xfrm>
            <a:off x="6496061" y="2298196"/>
            <a:ext cx="4900212" cy="2966531"/>
          </a:xfrm>
          <a:prstGeom prst="rect">
            <a:avLst/>
          </a:prstGeom>
        </p:spPr>
      </p:pic>
    </p:spTree>
    <p:extLst>
      <p:ext uri="{BB962C8B-B14F-4D97-AF65-F5344CB8AC3E}">
        <p14:creationId xmlns:p14="http://schemas.microsoft.com/office/powerpoint/2010/main" val="9637496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Rectangle 11"/>
          <p:cNvSpPr>
            <a:spLocks noGrp="1" noChangeArrowheads="1"/>
          </p:cNvSpPr>
          <p:nvPr>
            <p:ph type="title"/>
          </p:nvPr>
        </p:nvSpPr>
        <p:spPr>
          <a:xfrm>
            <a:off x="1775884" y="349250"/>
            <a:ext cx="8352367" cy="685800"/>
          </a:xfrm>
          <a:noFill/>
          <a:ln/>
        </p:spPr>
        <p:txBody>
          <a:bodyPr>
            <a:normAutofit fontScale="90000"/>
          </a:bodyPr>
          <a:lstStyle/>
          <a:p>
            <a:pPr algn="ctr"/>
            <a:r>
              <a:rPr lang="en-US" b="1" dirty="0">
                <a:solidFill>
                  <a:srgbClr val="3333FF"/>
                </a:solidFill>
              </a:rPr>
              <a:t>Key figures are easily accessible in </a:t>
            </a:r>
            <a:r>
              <a:rPr lang="en-US" b="1" dirty="0" err="1">
                <a:solidFill>
                  <a:srgbClr val="3333FF"/>
                </a:solidFill>
              </a:rPr>
              <a:t>Statbank</a:t>
            </a:r>
            <a:r>
              <a:rPr lang="en-US" b="1" dirty="0">
                <a:solidFill>
                  <a:srgbClr val="3333FF"/>
                </a:solidFill>
              </a:rPr>
              <a:t>, </a:t>
            </a:r>
            <a:br>
              <a:rPr lang="en-US" b="1" dirty="0">
                <a:solidFill>
                  <a:srgbClr val="3333FF"/>
                </a:solidFill>
              </a:rPr>
            </a:br>
            <a:r>
              <a:rPr lang="en-US" b="1" dirty="0">
                <a:solidFill>
                  <a:srgbClr val="3333FF"/>
                </a:solidFill>
              </a:rPr>
              <a:t>and they are easy to collect</a:t>
            </a:r>
          </a:p>
        </p:txBody>
      </p:sp>
      <p:pic>
        <p:nvPicPr>
          <p:cNvPr id="6" name="Bilde 5">
            <a:extLst>
              <a:ext uri="{FF2B5EF4-FFF2-40B4-BE49-F238E27FC236}">
                <a16:creationId xmlns:a16="http://schemas.microsoft.com/office/drawing/2014/main" id="{8CB7EA8B-6C66-4DD2-B2C6-B2398A4DF63D}"/>
              </a:ext>
            </a:extLst>
          </p:cNvPr>
          <p:cNvPicPr>
            <a:picLocks noChangeAspect="1"/>
          </p:cNvPicPr>
          <p:nvPr/>
        </p:nvPicPr>
        <p:blipFill>
          <a:blip r:embed="rId3"/>
          <a:stretch>
            <a:fillRect/>
          </a:stretch>
        </p:blipFill>
        <p:spPr>
          <a:xfrm>
            <a:off x="397139" y="1180943"/>
            <a:ext cx="5698861" cy="329485"/>
          </a:xfrm>
          <a:prstGeom prst="rect">
            <a:avLst/>
          </a:prstGeom>
        </p:spPr>
      </p:pic>
      <p:pic>
        <p:nvPicPr>
          <p:cNvPr id="8" name="Bilde 7">
            <a:extLst>
              <a:ext uri="{FF2B5EF4-FFF2-40B4-BE49-F238E27FC236}">
                <a16:creationId xmlns:a16="http://schemas.microsoft.com/office/drawing/2014/main" id="{8921C1D4-45B4-4688-8666-730DDDEB13E2}"/>
              </a:ext>
            </a:extLst>
          </p:cNvPr>
          <p:cNvPicPr>
            <a:picLocks noChangeAspect="1"/>
          </p:cNvPicPr>
          <p:nvPr/>
        </p:nvPicPr>
        <p:blipFill>
          <a:blip r:embed="rId4"/>
          <a:stretch>
            <a:fillRect/>
          </a:stretch>
        </p:blipFill>
        <p:spPr>
          <a:xfrm>
            <a:off x="856527" y="1757668"/>
            <a:ext cx="9923362" cy="4543401"/>
          </a:xfrm>
          <a:prstGeom prst="rect">
            <a:avLst/>
          </a:prstGeom>
        </p:spPr>
      </p:pic>
    </p:spTree>
    <p:extLst>
      <p:ext uri="{BB962C8B-B14F-4D97-AF65-F5344CB8AC3E}">
        <p14:creationId xmlns:p14="http://schemas.microsoft.com/office/powerpoint/2010/main" val="262583047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4">
            <a:extLst>
              <a:ext uri="{FF2B5EF4-FFF2-40B4-BE49-F238E27FC236}">
                <a16:creationId xmlns:a16="http://schemas.microsoft.com/office/drawing/2014/main" id="{DFCB872A-D5DF-B749-A31B-DB40480FA7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9034"/>
            <a:ext cx="12234533" cy="7147034"/>
          </a:xfrm>
          <a:prstGeom prst="rect">
            <a:avLst/>
          </a:prstGeom>
        </p:spPr>
      </p:pic>
      <p:sp>
        <p:nvSpPr>
          <p:cNvPr id="7" name="Rektangel 6">
            <a:extLst>
              <a:ext uri="{FF2B5EF4-FFF2-40B4-BE49-F238E27FC236}">
                <a16:creationId xmlns:a16="http://schemas.microsoft.com/office/drawing/2014/main" id="{A8BFCD67-BB5E-0648-9F2F-B7F27874127D}"/>
              </a:ext>
            </a:extLst>
          </p:cNvPr>
          <p:cNvSpPr/>
          <p:nvPr/>
        </p:nvSpPr>
        <p:spPr>
          <a:xfrm>
            <a:off x="295782" y="289523"/>
            <a:ext cx="4053796" cy="1280160"/>
          </a:xfrm>
          <a:prstGeom prst="rect">
            <a:avLst/>
          </a:prstGeom>
          <a:solidFill>
            <a:srgbClr val="001046">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tel 2">
            <a:extLst>
              <a:ext uri="{FF2B5EF4-FFF2-40B4-BE49-F238E27FC236}">
                <a16:creationId xmlns:a16="http://schemas.microsoft.com/office/drawing/2014/main" id="{CFB70903-AF08-6944-A3BE-820631A4B663}"/>
              </a:ext>
            </a:extLst>
          </p:cNvPr>
          <p:cNvSpPr>
            <a:spLocks noGrp="1"/>
          </p:cNvSpPr>
          <p:nvPr>
            <p:ph type="title"/>
          </p:nvPr>
        </p:nvSpPr>
        <p:spPr/>
        <p:txBody>
          <a:bodyPr/>
          <a:lstStyle/>
          <a:p>
            <a:r>
              <a:rPr lang="en-GB" dirty="0">
                <a:solidFill>
                  <a:schemeClr val="bg1"/>
                </a:solidFill>
              </a:rPr>
              <a:t>What</a:t>
            </a:r>
            <a:r>
              <a:rPr lang="nb-NO" dirty="0">
                <a:solidFill>
                  <a:schemeClr val="bg1"/>
                </a:solidFill>
              </a:rPr>
              <a:t> is KS</a:t>
            </a:r>
          </a:p>
        </p:txBody>
      </p:sp>
    </p:spTree>
    <p:extLst>
      <p:ext uri="{BB962C8B-B14F-4D97-AF65-F5344CB8AC3E}">
        <p14:creationId xmlns:p14="http://schemas.microsoft.com/office/powerpoint/2010/main" val="751481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Rectangle 11"/>
          <p:cNvSpPr>
            <a:spLocks noGrp="1" noChangeArrowheads="1"/>
          </p:cNvSpPr>
          <p:nvPr>
            <p:ph type="title"/>
          </p:nvPr>
        </p:nvSpPr>
        <p:spPr>
          <a:xfrm>
            <a:off x="1775884" y="349250"/>
            <a:ext cx="8352367" cy="685800"/>
          </a:xfrm>
          <a:noFill/>
          <a:ln/>
        </p:spPr>
        <p:txBody>
          <a:bodyPr>
            <a:normAutofit fontScale="90000"/>
          </a:bodyPr>
          <a:lstStyle/>
          <a:p>
            <a:pPr algn="ctr"/>
            <a:r>
              <a:rPr lang="en-US" b="1" dirty="0">
                <a:solidFill>
                  <a:srgbClr val="3333FF"/>
                </a:solidFill>
              </a:rPr>
              <a:t>Key figures are easily accessible in </a:t>
            </a:r>
            <a:r>
              <a:rPr lang="en-US" b="1" dirty="0" err="1">
                <a:solidFill>
                  <a:srgbClr val="3333FF"/>
                </a:solidFill>
              </a:rPr>
              <a:t>Statbank</a:t>
            </a:r>
            <a:r>
              <a:rPr lang="en-US" b="1" dirty="0">
                <a:solidFill>
                  <a:srgbClr val="3333FF"/>
                </a:solidFill>
              </a:rPr>
              <a:t>, </a:t>
            </a:r>
            <a:br>
              <a:rPr lang="en-US" b="1" dirty="0">
                <a:solidFill>
                  <a:srgbClr val="3333FF"/>
                </a:solidFill>
              </a:rPr>
            </a:br>
            <a:r>
              <a:rPr lang="en-US" b="1" dirty="0">
                <a:solidFill>
                  <a:srgbClr val="3333FF"/>
                </a:solidFill>
              </a:rPr>
              <a:t>and they are presented in tables</a:t>
            </a:r>
          </a:p>
        </p:txBody>
      </p:sp>
      <p:pic>
        <p:nvPicPr>
          <p:cNvPr id="4" name="Bilde 3" descr="Et bilde som inneholder bord&#10;&#10;Automatisk generert beskrivelse">
            <a:extLst>
              <a:ext uri="{FF2B5EF4-FFF2-40B4-BE49-F238E27FC236}">
                <a16:creationId xmlns:a16="http://schemas.microsoft.com/office/drawing/2014/main" id="{9528E7E0-ED71-4D2B-8B71-C3132551743F}"/>
              </a:ext>
            </a:extLst>
          </p:cNvPr>
          <p:cNvPicPr>
            <a:picLocks noChangeAspect="1"/>
          </p:cNvPicPr>
          <p:nvPr/>
        </p:nvPicPr>
        <p:blipFill>
          <a:blip r:embed="rId3"/>
          <a:stretch>
            <a:fillRect/>
          </a:stretch>
        </p:blipFill>
        <p:spPr>
          <a:xfrm>
            <a:off x="1192193" y="1161155"/>
            <a:ext cx="9468526" cy="4815373"/>
          </a:xfrm>
          <a:prstGeom prst="rect">
            <a:avLst/>
          </a:prstGeom>
        </p:spPr>
      </p:pic>
    </p:spTree>
    <p:extLst>
      <p:ext uri="{BB962C8B-B14F-4D97-AF65-F5344CB8AC3E}">
        <p14:creationId xmlns:p14="http://schemas.microsoft.com/office/powerpoint/2010/main" val="352275992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Rectangle 11"/>
          <p:cNvSpPr>
            <a:spLocks noGrp="1" noChangeArrowheads="1"/>
          </p:cNvSpPr>
          <p:nvPr>
            <p:ph type="title"/>
          </p:nvPr>
        </p:nvSpPr>
        <p:spPr>
          <a:xfrm>
            <a:off x="1775884" y="349250"/>
            <a:ext cx="8352367" cy="685800"/>
          </a:xfrm>
          <a:noFill/>
          <a:ln/>
        </p:spPr>
        <p:txBody>
          <a:bodyPr>
            <a:normAutofit fontScale="90000"/>
          </a:bodyPr>
          <a:lstStyle/>
          <a:p>
            <a:pPr algn="ctr"/>
            <a:r>
              <a:rPr lang="en-US" b="1" dirty="0">
                <a:solidFill>
                  <a:srgbClr val="3333FF"/>
                </a:solidFill>
              </a:rPr>
              <a:t>Key figures are easily accessible in </a:t>
            </a:r>
            <a:r>
              <a:rPr lang="en-US" b="1" dirty="0" err="1">
                <a:solidFill>
                  <a:srgbClr val="3333FF"/>
                </a:solidFill>
              </a:rPr>
              <a:t>Statbank</a:t>
            </a:r>
            <a:r>
              <a:rPr lang="en-US" b="1" dirty="0">
                <a:solidFill>
                  <a:srgbClr val="3333FF"/>
                </a:solidFill>
              </a:rPr>
              <a:t>, </a:t>
            </a:r>
            <a:br>
              <a:rPr lang="en-US" b="1" dirty="0">
                <a:solidFill>
                  <a:srgbClr val="3333FF"/>
                </a:solidFill>
              </a:rPr>
            </a:br>
            <a:r>
              <a:rPr lang="en-US" b="1" dirty="0">
                <a:solidFill>
                  <a:srgbClr val="3333FF"/>
                </a:solidFill>
              </a:rPr>
              <a:t>and they are presented in tables or bars</a:t>
            </a:r>
          </a:p>
        </p:txBody>
      </p:sp>
      <p:pic>
        <p:nvPicPr>
          <p:cNvPr id="3" name="Bilde 2">
            <a:extLst>
              <a:ext uri="{FF2B5EF4-FFF2-40B4-BE49-F238E27FC236}">
                <a16:creationId xmlns:a16="http://schemas.microsoft.com/office/drawing/2014/main" id="{62AAD613-47D0-44E0-A6C9-86E5B992A6EF}"/>
              </a:ext>
            </a:extLst>
          </p:cNvPr>
          <p:cNvPicPr>
            <a:picLocks noChangeAspect="1"/>
          </p:cNvPicPr>
          <p:nvPr/>
        </p:nvPicPr>
        <p:blipFill>
          <a:blip r:embed="rId3"/>
          <a:stretch>
            <a:fillRect/>
          </a:stretch>
        </p:blipFill>
        <p:spPr>
          <a:xfrm>
            <a:off x="918440" y="1392658"/>
            <a:ext cx="9813239" cy="4649327"/>
          </a:xfrm>
          <a:prstGeom prst="rect">
            <a:avLst/>
          </a:prstGeom>
        </p:spPr>
      </p:pic>
    </p:spTree>
    <p:extLst>
      <p:ext uri="{BB962C8B-B14F-4D97-AF65-F5344CB8AC3E}">
        <p14:creationId xmlns:p14="http://schemas.microsoft.com/office/powerpoint/2010/main" val="196614576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Rectangle 11"/>
          <p:cNvSpPr>
            <a:spLocks noGrp="1" noChangeArrowheads="1"/>
          </p:cNvSpPr>
          <p:nvPr>
            <p:ph type="title"/>
          </p:nvPr>
        </p:nvSpPr>
        <p:spPr>
          <a:xfrm>
            <a:off x="1775884" y="100742"/>
            <a:ext cx="8352367" cy="685800"/>
          </a:xfrm>
          <a:noFill/>
          <a:ln/>
        </p:spPr>
        <p:txBody>
          <a:bodyPr>
            <a:normAutofit fontScale="90000"/>
          </a:bodyPr>
          <a:lstStyle/>
          <a:p>
            <a:pPr algn="ctr"/>
            <a:r>
              <a:rPr lang="en-US" b="1" dirty="0">
                <a:solidFill>
                  <a:srgbClr val="3333FF"/>
                </a:solidFill>
              </a:rPr>
              <a:t>But maybe more important for expert users,</a:t>
            </a:r>
            <a:br>
              <a:rPr lang="en-US" b="1" dirty="0">
                <a:solidFill>
                  <a:srgbClr val="3333FF"/>
                </a:solidFill>
              </a:rPr>
            </a:br>
            <a:r>
              <a:rPr lang="en-US" b="1" dirty="0">
                <a:solidFill>
                  <a:srgbClr val="3333FF"/>
                </a:solidFill>
              </a:rPr>
              <a:t>detailed data is also available in the </a:t>
            </a:r>
            <a:r>
              <a:rPr lang="en-US" b="1" dirty="0" err="1">
                <a:solidFill>
                  <a:srgbClr val="3333FF"/>
                </a:solidFill>
              </a:rPr>
              <a:t>Statbank</a:t>
            </a:r>
            <a:endParaRPr lang="en-US" b="1" dirty="0">
              <a:solidFill>
                <a:srgbClr val="3333FF"/>
              </a:solidFill>
            </a:endParaRPr>
          </a:p>
        </p:txBody>
      </p:sp>
      <p:sp>
        <p:nvSpPr>
          <p:cNvPr id="5" name="TekstSylinder 4">
            <a:extLst>
              <a:ext uri="{FF2B5EF4-FFF2-40B4-BE49-F238E27FC236}">
                <a16:creationId xmlns:a16="http://schemas.microsoft.com/office/drawing/2014/main" id="{587B3C1A-B5E5-4BCA-9C1B-5045BAFE3201}"/>
              </a:ext>
            </a:extLst>
          </p:cNvPr>
          <p:cNvSpPr txBox="1"/>
          <p:nvPr/>
        </p:nvSpPr>
        <p:spPr>
          <a:xfrm>
            <a:off x="477456" y="1152606"/>
            <a:ext cx="6094070" cy="646331"/>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Roboto Condensed" panose="02000000000000000000" pitchFamily="2" charset="0"/>
                <a:ea typeface="+mn-ea"/>
                <a:cs typeface="+mn-cs"/>
              </a:rPr>
              <a:t>12367: Detailed accounting figures in the operational accounts , by accounting scope , function and type (M) 2015 - 2021</a:t>
            </a:r>
          </a:p>
        </p:txBody>
      </p:sp>
      <p:pic>
        <p:nvPicPr>
          <p:cNvPr id="10" name="Bilde 9">
            <a:extLst>
              <a:ext uri="{FF2B5EF4-FFF2-40B4-BE49-F238E27FC236}">
                <a16:creationId xmlns:a16="http://schemas.microsoft.com/office/drawing/2014/main" id="{DA6FC65F-9DE3-4D41-B6B3-8E82CAE8DD4A}"/>
              </a:ext>
            </a:extLst>
          </p:cNvPr>
          <p:cNvPicPr>
            <a:picLocks noChangeAspect="1"/>
          </p:cNvPicPr>
          <p:nvPr/>
        </p:nvPicPr>
        <p:blipFill>
          <a:blip r:embed="rId3"/>
          <a:stretch>
            <a:fillRect/>
          </a:stretch>
        </p:blipFill>
        <p:spPr>
          <a:xfrm>
            <a:off x="325453" y="2493418"/>
            <a:ext cx="9629739" cy="3724909"/>
          </a:xfrm>
          <a:prstGeom prst="rect">
            <a:avLst/>
          </a:prstGeom>
        </p:spPr>
      </p:pic>
      <p:pic>
        <p:nvPicPr>
          <p:cNvPr id="12" name="Bilde 11" descr="Et bilde som inneholder tekst&#10;&#10;Automatisk generert beskrivelse">
            <a:extLst>
              <a:ext uri="{FF2B5EF4-FFF2-40B4-BE49-F238E27FC236}">
                <a16:creationId xmlns:a16="http://schemas.microsoft.com/office/drawing/2014/main" id="{CC5C37B6-8CC4-4489-A601-524530E11A1D}"/>
              </a:ext>
            </a:extLst>
          </p:cNvPr>
          <p:cNvPicPr>
            <a:picLocks noChangeAspect="1"/>
          </p:cNvPicPr>
          <p:nvPr/>
        </p:nvPicPr>
        <p:blipFill>
          <a:blip r:embed="rId4"/>
          <a:stretch>
            <a:fillRect/>
          </a:stretch>
        </p:blipFill>
        <p:spPr>
          <a:xfrm>
            <a:off x="325453" y="2493418"/>
            <a:ext cx="9629739" cy="4056484"/>
          </a:xfrm>
          <a:prstGeom prst="rect">
            <a:avLst/>
          </a:prstGeom>
        </p:spPr>
      </p:pic>
      <p:pic>
        <p:nvPicPr>
          <p:cNvPr id="13" name="Bilde 12">
            <a:extLst>
              <a:ext uri="{FF2B5EF4-FFF2-40B4-BE49-F238E27FC236}">
                <a16:creationId xmlns:a16="http://schemas.microsoft.com/office/drawing/2014/main" id="{40B8E437-572F-4190-A868-8E1F1AF9B9B4}"/>
              </a:ext>
            </a:extLst>
          </p:cNvPr>
          <p:cNvPicPr>
            <a:picLocks noChangeAspect="1"/>
          </p:cNvPicPr>
          <p:nvPr/>
        </p:nvPicPr>
        <p:blipFill>
          <a:blip r:embed="rId5"/>
          <a:stretch>
            <a:fillRect/>
          </a:stretch>
        </p:blipFill>
        <p:spPr>
          <a:xfrm>
            <a:off x="7952771" y="847785"/>
            <a:ext cx="4004841" cy="1588380"/>
          </a:xfrm>
          <a:prstGeom prst="rect">
            <a:avLst/>
          </a:prstGeom>
        </p:spPr>
      </p:pic>
      <p:pic>
        <p:nvPicPr>
          <p:cNvPr id="6" name="Bilde 5" descr="Et bilde som inneholder tekst&#10;&#10;Automatisk generert beskrivelse">
            <a:extLst>
              <a:ext uri="{FF2B5EF4-FFF2-40B4-BE49-F238E27FC236}">
                <a16:creationId xmlns:a16="http://schemas.microsoft.com/office/drawing/2014/main" id="{02EA3CAA-ED16-4D56-B61A-5B8719FC2082}"/>
              </a:ext>
            </a:extLst>
          </p:cNvPr>
          <p:cNvPicPr>
            <a:picLocks noChangeAspect="1"/>
          </p:cNvPicPr>
          <p:nvPr/>
        </p:nvPicPr>
        <p:blipFill>
          <a:blip r:embed="rId6"/>
          <a:stretch>
            <a:fillRect/>
          </a:stretch>
        </p:blipFill>
        <p:spPr>
          <a:xfrm>
            <a:off x="327238" y="2493418"/>
            <a:ext cx="9627954" cy="4056484"/>
          </a:xfrm>
          <a:prstGeom prst="rect">
            <a:avLst/>
          </a:prstGeom>
        </p:spPr>
      </p:pic>
      <p:pic>
        <p:nvPicPr>
          <p:cNvPr id="11" name="Bilde 10">
            <a:extLst>
              <a:ext uri="{FF2B5EF4-FFF2-40B4-BE49-F238E27FC236}">
                <a16:creationId xmlns:a16="http://schemas.microsoft.com/office/drawing/2014/main" id="{E049FDD0-5CF0-46CC-ACBD-761603510AF3}"/>
              </a:ext>
            </a:extLst>
          </p:cNvPr>
          <p:cNvPicPr>
            <a:picLocks noChangeAspect="1"/>
          </p:cNvPicPr>
          <p:nvPr/>
        </p:nvPicPr>
        <p:blipFill>
          <a:blip r:embed="rId7"/>
          <a:stretch>
            <a:fillRect/>
          </a:stretch>
        </p:blipFill>
        <p:spPr>
          <a:xfrm>
            <a:off x="7952771" y="843794"/>
            <a:ext cx="4004840" cy="1610163"/>
          </a:xfrm>
          <a:prstGeom prst="rect">
            <a:avLst/>
          </a:prstGeom>
        </p:spPr>
      </p:pic>
    </p:spTree>
    <p:extLst>
      <p:ext uri="{BB962C8B-B14F-4D97-AF65-F5344CB8AC3E}">
        <p14:creationId xmlns:p14="http://schemas.microsoft.com/office/powerpoint/2010/main" val="341135142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Rectangle 11"/>
          <p:cNvSpPr>
            <a:spLocks noGrp="1" noChangeArrowheads="1"/>
          </p:cNvSpPr>
          <p:nvPr>
            <p:ph type="title"/>
          </p:nvPr>
        </p:nvSpPr>
        <p:spPr>
          <a:xfrm>
            <a:off x="1775884" y="100742"/>
            <a:ext cx="8352367" cy="685800"/>
          </a:xfrm>
          <a:noFill/>
          <a:ln/>
        </p:spPr>
        <p:txBody>
          <a:bodyPr>
            <a:normAutofit fontScale="90000"/>
          </a:bodyPr>
          <a:lstStyle/>
          <a:p>
            <a:pPr algn="ctr"/>
            <a:r>
              <a:rPr lang="en-US" b="1" dirty="0">
                <a:solidFill>
                  <a:srgbClr val="3333FF"/>
                </a:solidFill>
              </a:rPr>
              <a:t>The first presentation of the results in a table isn’t </a:t>
            </a:r>
            <a:br>
              <a:rPr lang="en-US" b="1" dirty="0">
                <a:solidFill>
                  <a:srgbClr val="3333FF"/>
                </a:solidFill>
              </a:rPr>
            </a:br>
            <a:r>
              <a:rPr lang="en-US" b="1" dirty="0">
                <a:solidFill>
                  <a:srgbClr val="3333FF"/>
                </a:solidFill>
              </a:rPr>
              <a:t>that user friendly</a:t>
            </a:r>
          </a:p>
        </p:txBody>
      </p:sp>
      <p:pic>
        <p:nvPicPr>
          <p:cNvPr id="3" name="Bilde 2" descr="Et bilde som inneholder bord&#10;&#10;Automatisk generert beskrivelse">
            <a:extLst>
              <a:ext uri="{FF2B5EF4-FFF2-40B4-BE49-F238E27FC236}">
                <a16:creationId xmlns:a16="http://schemas.microsoft.com/office/drawing/2014/main" id="{1E033DD7-0FD6-447D-94E0-CE0431BBB880}"/>
              </a:ext>
            </a:extLst>
          </p:cNvPr>
          <p:cNvPicPr>
            <a:picLocks noChangeAspect="1"/>
          </p:cNvPicPr>
          <p:nvPr/>
        </p:nvPicPr>
        <p:blipFill>
          <a:blip r:embed="rId3"/>
          <a:stretch>
            <a:fillRect/>
          </a:stretch>
        </p:blipFill>
        <p:spPr>
          <a:xfrm>
            <a:off x="198933" y="1345557"/>
            <a:ext cx="5102272" cy="4004314"/>
          </a:xfrm>
          <a:prstGeom prst="rect">
            <a:avLst/>
          </a:prstGeom>
        </p:spPr>
      </p:pic>
      <p:pic>
        <p:nvPicPr>
          <p:cNvPr id="7" name="Bilde 6" descr="Et bilde som inneholder bord&#10;&#10;Automatisk generert beskrivelse">
            <a:extLst>
              <a:ext uri="{FF2B5EF4-FFF2-40B4-BE49-F238E27FC236}">
                <a16:creationId xmlns:a16="http://schemas.microsoft.com/office/drawing/2014/main" id="{CC244662-182B-4F8B-B7D0-DAB404F8CDA4}"/>
              </a:ext>
            </a:extLst>
          </p:cNvPr>
          <p:cNvPicPr>
            <a:picLocks noChangeAspect="1"/>
          </p:cNvPicPr>
          <p:nvPr/>
        </p:nvPicPr>
        <p:blipFill>
          <a:blip r:embed="rId4"/>
          <a:stretch>
            <a:fillRect/>
          </a:stretch>
        </p:blipFill>
        <p:spPr>
          <a:xfrm>
            <a:off x="5952067" y="2007681"/>
            <a:ext cx="5049813" cy="3342190"/>
          </a:xfrm>
          <a:prstGeom prst="rect">
            <a:avLst/>
          </a:prstGeom>
        </p:spPr>
      </p:pic>
      <p:pic>
        <p:nvPicPr>
          <p:cNvPr id="9" name="Bilde 8" descr="Et bilde som inneholder tekst&#10;&#10;Automatisk generert beskrivelse">
            <a:extLst>
              <a:ext uri="{FF2B5EF4-FFF2-40B4-BE49-F238E27FC236}">
                <a16:creationId xmlns:a16="http://schemas.microsoft.com/office/drawing/2014/main" id="{B15F3EB8-AD37-41A2-8004-47B96E8E0B02}"/>
              </a:ext>
            </a:extLst>
          </p:cNvPr>
          <p:cNvPicPr>
            <a:picLocks noChangeAspect="1"/>
          </p:cNvPicPr>
          <p:nvPr/>
        </p:nvPicPr>
        <p:blipFill>
          <a:blip r:embed="rId5"/>
          <a:stretch>
            <a:fillRect/>
          </a:stretch>
        </p:blipFill>
        <p:spPr>
          <a:xfrm>
            <a:off x="5952067" y="1345557"/>
            <a:ext cx="5049814" cy="631226"/>
          </a:xfrm>
          <a:prstGeom prst="rect">
            <a:avLst/>
          </a:prstGeom>
        </p:spPr>
      </p:pic>
    </p:spTree>
    <p:extLst>
      <p:ext uri="{BB962C8B-B14F-4D97-AF65-F5344CB8AC3E}">
        <p14:creationId xmlns:p14="http://schemas.microsoft.com/office/powerpoint/2010/main" val="143675864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Rectangle 11"/>
          <p:cNvSpPr>
            <a:spLocks noGrp="1" noChangeArrowheads="1"/>
          </p:cNvSpPr>
          <p:nvPr>
            <p:ph type="title"/>
          </p:nvPr>
        </p:nvSpPr>
        <p:spPr>
          <a:xfrm>
            <a:off x="1775884" y="100742"/>
            <a:ext cx="8352367" cy="685800"/>
          </a:xfrm>
          <a:noFill/>
          <a:ln/>
        </p:spPr>
        <p:txBody>
          <a:bodyPr>
            <a:normAutofit/>
          </a:bodyPr>
          <a:lstStyle/>
          <a:p>
            <a:pPr algn="ctr"/>
            <a:r>
              <a:rPr lang="en-US" b="1" dirty="0">
                <a:solidFill>
                  <a:srgbClr val="3333FF"/>
                </a:solidFill>
              </a:rPr>
              <a:t>But it’s a lot of possible options for downloading</a:t>
            </a:r>
          </a:p>
        </p:txBody>
      </p:sp>
      <p:pic>
        <p:nvPicPr>
          <p:cNvPr id="6" name="Bilde 5">
            <a:extLst>
              <a:ext uri="{FF2B5EF4-FFF2-40B4-BE49-F238E27FC236}">
                <a16:creationId xmlns:a16="http://schemas.microsoft.com/office/drawing/2014/main" id="{E1D87D17-2479-452C-9422-C91A7968B8EB}"/>
              </a:ext>
            </a:extLst>
          </p:cNvPr>
          <p:cNvPicPr>
            <a:picLocks noChangeAspect="1"/>
          </p:cNvPicPr>
          <p:nvPr/>
        </p:nvPicPr>
        <p:blipFill>
          <a:blip r:embed="rId3"/>
          <a:stretch>
            <a:fillRect/>
          </a:stretch>
        </p:blipFill>
        <p:spPr>
          <a:xfrm>
            <a:off x="1219854" y="876782"/>
            <a:ext cx="4741108" cy="5480610"/>
          </a:xfrm>
          <a:prstGeom prst="rect">
            <a:avLst/>
          </a:prstGeom>
        </p:spPr>
      </p:pic>
    </p:spTree>
    <p:extLst>
      <p:ext uri="{BB962C8B-B14F-4D97-AF65-F5344CB8AC3E}">
        <p14:creationId xmlns:p14="http://schemas.microsoft.com/office/powerpoint/2010/main" val="42404663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Rectangle 11"/>
          <p:cNvSpPr>
            <a:spLocks noGrp="1" noChangeArrowheads="1"/>
          </p:cNvSpPr>
          <p:nvPr>
            <p:ph type="title"/>
          </p:nvPr>
        </p:nvSpPr>
        <p:spPr>
          <a:xfrm>
            <a:off x="1636737" y="51076"/>
            <a:ext cx="8352366" cy="685800"/>
          </a:xfrm>
          <a:noFill/>
          <a:ln/>
        </p:spPr>
        <p:txBody>
          <a:bodyPr>
            <a:normAutofit fontScale="90000"/>
          </a:bodyPr>
          <a:lstStyle/>
          <a:p>
            <a:pPr algn="ctr"/>
            <a:r>
              <a:rPr lang="en-US" b="1" dirty="0">
                <a:solidFill>
                  <a:srgbClr val="3333FF"/>
                </a:solidFill>
              </a:rPr>
              <a:t>The open data gives possibilities for analysis </a:t>
            </a:r>
            <a:br>
              <a:rPr lang="en-US" b="1" dirty="0">
                <a:solidFill>
                  <a:srgbClr val="3333FF"/>
                </a:solidFill>
              </a:rPr>
            </a:br>
            <a:r>
              <a:rPr lang="en-US" b="1" dirty="0">
                <a:solidFill>
                  <a:srgbClr val="3333FF"/>
                </a:solidFill>
              </a:rPr>
              <a:t>Another example of available basic data – exported into excel  </a:t>
            </a:r>
          </a:p>
        </p:txBody>
      </p:sp>
      <p:pic>
        <p:nvPicPr>
          <p:cNvPr id="2" name="Bilde 1"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22" y="1035050"/>
            <a:ext cx="9760230" cy="5485020"/>
          </a:xfrm>
          <a:prstGeom prst="rect">
            <a:avLst/>
          </a:prstGeom>
        </p:spPr>
      </p:pic>
    </p:spTree>
    <p:extLst>
      <p:ext uri="{BB962C8B-B14F-4D97-AF65-F5344CB8AC3E}">
        <p14:creationId xmlns:p14="http://schemas.microsoft.com/office/powerpoint/2010/main" val="245567335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Rectangle 11"/>
          <p:cNvSpPr>
            <a:spLocks noGrp="1" noChangeArrowheads="1"/>
          </p:cNvSpPr>
          <p:nvPr>
            <p:ph type="title"/>
          </p:nvPr>
        </p:nvSpPr>
        <p:spPr>
          <a:xfrm>
            <a:off x="1775884" y="100741"/>
            <a:ext cx="8352367" cy="1681759"/>
          </a:xfrm>
          <a:noFill/>
          <a:ln/>
        </p:spPr>
        <p:txBody>
          <a:bodyPr>
            <a:normAutofit fontScale="90000"/>
          </a:bodyPr>
          <a:lstStyle/>
          <a:p>
            <a:pPr algn="ctr"/>
            <a:r>
              <a:rPr lang="en-US" b="1" dirty="0">
                <a:solidFill>
                  <a:srgbClr val="3333FF"/>
                </a:solidFill>
              </a:rPr>
              <a:t>And even better –</a:t>
            </a:r>
            <a:br>
              <a:rPr lang="en-US" b="1" dirty="0">
                <a:solidFill>
                  <a:srgbClr val="3333FF"/>
                </a:solidFill>
              </a:rPr>
            </a:br>
            <a:r>
              <a:rPr lang="en-US" b="1" dirty="0">
                <a:solidFill>
                  <a:srgbClr val="3333FF"/>
                </a:solidFill>
              </a:rPr>
              <a:t>It’s not necessary to create tables in </a:t>
            </a:r>
            <a:r>
              <a:rPr lang="en-US" b="1" dirty="0" err="1">
                <a:solidFill>
                  <a:srgbClr val="3333FF"/>
                </a:solidFill>
              </a:rPr>
              <a:t>Statbank</a:t>
            </a:r>
            <a:br>
              <a:rPr lang="en-US" b="1" dirty="0">
                <a:solidFill>
                  <a:srgbClr val="3333FF"/>
                </a:solidFill>
              </a:rPr>
            </a:br>
            <a:br>
              <a:rPr lang="en-US" b="1" dirty="0">
                <a:solidFill>
                  <a:srgbClr val="3333FF"/>
                </a:solidFill>
              </a:rPr>
            </a:br>
            <a:r>
              <a:rPr lang="en-US" b="1" dirty="0">
                <a:solidFill>
                  <a:srgbClr val="3333FF"/>
                </a:solidFill>
              </a:rPr>
              <a:t>All data can be collected by using APIs </a:t>
            </a:r>
          </a:p>
        </p:txBody>
      </p:sp>
      <p:pic>
        <p:nvPicPr>
          <p:cNvPr id="4" name="Bilde 3" descr="Et bilde som inneholder tekst&#10;&#10;Automatisk generert beskrivelse">
            <a:extLst>
              <a:ext uri="{FF2B5EF4-FFF2-40B4-BE49-F238E27FC236}">
                <a16:creationId xmlns:a16="http://schemas.microsoft.com/office/drawing/2014/main" id="{52687FF9-43E4-415D-B5F2-ABA3F5A42273}"/>
              </a:ext>
            </a:extLst>
          </p:cNvPr>
          <p:cNvPicPr>
            <a:picLocks noChangeAspect="1"/>
          </p:cNvPicPr>
          <p:nvPr/>
        </p:nvPicPr>
        <p:blipFill>
          <a:blip r:embed="rId3"/>
          <a:stretch>
            <a:fillRect/>
          </a:stretch>
        </p:blipFill>
        <p:spPr>
          <a:xfrm>
            <a:off x="1037967" y="2760840"/>
            <a:ext cx="9275805" cy="3751382"/>
          </a:xfrm>
          <a:prstGeom prst="rect">
            <a:avLst/>
          </a:prstGeom>
        </p:spPr>
      </p:pic>
      <p:sp>
        <p:nvSpPr>
          <p:cNvPr id="10" name="TekstSylinder 9">
            <a:extLst>
              <a:ext uri="{FF2B5EF4-FFF2-40B4-BE49-F238E27FC236}">
                <a16:creationId xmlns:a16="http://schemas.microsoft.com/office/drawing/2014/main" id="{BE26E569-107E-4B3D-8070-0F03E3EA3056}"/>
              </a:ext>
            </a:extLst>
          </p:cNvPr>
          <p:cNvSpPr txBox="1"/>
          <p:nvPr/>
        </p:nvSpPr>
        <p:spPr>
          <a:xfrm>
            <a:off x="1037967" y="2214188"/>
            <a:ext cx="6098058" cy="369332"/>
          </a:xfrm>
          <a:prstGeom prst="rect">
            <a:avLst/>
          </a:prstGeom>
          <a:noFill/>
        </p:spPr>
        <p:txBody>
          <a:bodyPr wrap="square">
            <a:spAutoFit/>
          </a:bodyPr>
          <a:lstStyle/>
          <a:p>
            <a:r>
              <a:rPr lang="en-US" dirty="0">
                <a:hlinkClick r:id="rId4"/>
              </a:rPr>
              <a:t>Public APIs - Statistics Norway (ssb.no)</a:t>
            </a:r>
            <a:endParaRPr lang="nb-NO" dirty="0"/>
          </a:p>
        </p:txBody>
      </p:sp>
    </p:spTree>
    <p:extLst>
      <p:ext uri="{BB962C8B-B14F-4D97-AF65-F5344CB8AC3E}">
        <p14:creationId xmlns:p14="http://schemas.microsoft.com/office/powerpoint/2010/main" val="287270437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09600" y="166323"/>
            <a:ext cx="10972800" cy="1132114"/>
          </a:xfrm>
        </p:spPr>
        <p:txBody>
          <a:bodyPr>
            <a:noAutofit/>
          </a:bodyPr>
          <a:lstStyle/>
          <a:p>
            <a:pPr algn="ctr"/>
            <a:r>
              <a:rPr lang="en-US" sz="4000" dirty="0">
                <a:solidFill>
                  <a:srgbClr val="3333FF"/>
                </a:solidFill>
                <a:latin typeface="+mj-lt"/>
                <a:cs typeface="Arial" charset="0"/>
              </a:rPr>
              <a:t>Example of use - municipalities </a:t>
            </a:r>
            <a:r>
              <a:rPr lang="en-US" sz="4000" dirty="0">
                <a:solidFill>
                  <a:srgbClr val="3333FF"/>
                </a:solidFill>
                <a:latin typeface="+mj-lt"/>
              </a:rPr>
              <a:t> </a:t>
            </a:r>
          </a:p>
        </p:txBody>
      </p:sp>
      <p:sp>
        <p:nvSpPr>
          <p:cNvPr id="168963" name="Rectangle 3"/>
          <p:cNvSpPr>
            <a:spLocks noGrp="1" noChangeArrowheads="1"/>
          </p:cNvSpPr>
          <p:nvPr>
            <p:ph type="body" idx="4294967295"/>
          </p:nvPr>
        </p:nvSpPr>
        <p:spPr>
          <a:xfrm>
            <a:off x="609600" y="1212113"/>
            <a:ext cx="10972800" cy="5034308"/>
          </a:xfrm>
          <a:prstGeom prst="rect">
            <a:avLst/>
          </a:prstGeom>
        </p:spPr>
        <p:txBody>
          <a:bodyPr/>
          <a:lstStyle/>
          <a:p>
            <a:pPr>
              <a:lnSpc>
                <a:spcPct val="90000"/>
              </a:lnSpc>
            </a:pPr>
            <a:r>
              <a:rPr lang="en-US" sz="3200" dirty="0"/>
              <a:t>Discussion of development and status in municipalities annual reports</a:t>
            </a:r>
          </a:p>
          <a:p>
            <a:pPr>
              <a:lnSpc>
                <a:spcPct val="90000"/>
              </a:lnSpc>
            </a:pPr>
            <a:endParaRPr lang="en-US" sz="3200" dirty="0"/>
          </a:p>
          <a:p>
            <a:pPr>
              <a:lnSpc>
                <a:spcPct val="90000"/>
              </a:lnSpc>
            </a:pPr>
            <a:r>
              <a:rPr lang="en-US" sz="3200" dirty="0"/>
              <a:t>Comparing with other municipalities – analysis/benchmarking of specific areas</a:t>
            </a:r>
          </a:p>
          <a:p>
            <a:pPr>
              <a:lnSpc>
                <a:spcPct val="90000"/>
              </a:lnSpc>
            </a:pPr>
            <a:endParaRPr lang="en-US" sz="3200" dirty="0"/>
          </a:p>
          <a:p>
            <a:pPr>
              <a:lnSpc>
                <a:spcPct val="90000"/>
              </a:lnSpc>
            </a:pPr>
            <a:r>
              <a:rPr lang="en-US" sz="3200" dirty="0"/>
              <a:t>Strategic planning and annual budgeting – development of targets</a:t>
            </a:r>
          </a:p>
          <a:p>
            <a:pPr>
              <a:lnSpc>
                <a:spcPct val="90000"/>
              </a:lnSpc>
            </a:pPr>
            <a:endParaRPr lang="en-US" dirty="0"/>
          </a:p>
        </p:txBody>
      </p:sp>
    </p:spTree>
    <p:extLst>
      <p:ext uri="{BB962C8B-B14F-4D97-AF65-F5344CB8AC3E}">
        <p14:creationId xmlns:p14="http://schemas.microsoft.com/office/powerpoint/2010/main" val="24273398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Rectangle 11"/>
          <p:cNvSpPr>
            <a:spLocks noGrp="1" noChangeArrowheads="1"/>
          </p:cNvSpPr>
          <p:nvPr>
            <p:ph type="title"/>
          </p:nvPr>
        </p:nvSpPr>
        <p:spPr>
          <a:xfrm>
            <a:off x="1636737" y="51076"/>
            <a:ext cx="8352366" cy="685800"/>
          </a:xfrm>
          <a:noFill/>
          <a:ln/>
        </p:spPr>
        <p:txBody>
          <a:bodyPr>
            <a:normAutofit/>
          </a:bodyPr>
          <a:lstStyle/>
          <a:p>
            <a:pPr algn="ctr"/>
            <a:r>
              <a:rPr lang="en-US" b="1" dirty="0">
                <a:solidFill>
                  <a:srgbClr val="3333FF"/>
                </a:solidFill>
              </a:rPr>
              <a:t>Example of use of KOSTRA in municipalities - Flora</a:t>
            </a:r>
          </a:p>
        </p:txBody>
      </p:sp>
      <p:sp>
        <p:nvSpPr>
          <p:cNvPr id="3" name="TekstSylinder 2"/>
          <p:cNvSpPr txBox="1"/>
          <p:nvPr/>
        </p:nvSpPr>
        <p:spPr>
          <a:xfrm>
            <a:off x="388620" y="5097780"/>
            <a:ext cx="440055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Four year Finance Plan and next years budget – CEO proposal to the Community Council’s executive committee</a:t>
            </a:r>
          </a:p>
        </p:txBody>
      </p:sp>
      <p:pic>
        <p:nvPicPr>
          <p:cNvPr id="4" name="Bilde 3"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393" y="799980"/>
            <a:ext cx="5681427" cy="5849469"/>
          </a:xfrm>
          <a:prstGeom prst="rect">
            <a:avLst/>
          </a:prstGeom>
        </p:spPr>
      </p:pic>
      <p:pic>
        <p:nvPicPr>
          <p:cNvPr id="5" name="Bilde 4"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96" y="1180905"/>
            <a:ext cx="3147223" cy="3758830"/>
          </a:xfrm>
          <a:prstGeom prst="rect">
            <a:avLst/>
          </a:prstGeom>
        </p:spPr>
      </p:pic>
      <p:sp>
        <p:nvSpPr>
          <p:cNvPr id="6" name="TekstSylinder 5"/>
          <p:cNvSpPr txBox="1"/>
          <p:nvPr/>
        </p:nvSpPr>
        <p:spPr>
          <a:xfrm>
            <a:off x="5451393" y="1295162"/>
            <a:ext cx="651510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small selection of key figures for nursing and care services</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732795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56946"/>
            <a:ext cx="10972800" cy="1143000"/>
          </a:xfrm>
        </p:spPr>
        <p:txBody>
          <a:bodyPr/>
          <a:lstStyle/>
          <a:p>
            <a:r>
              <a:rPr lang="en-US" dirty="0"/>
              <a:t>Another </a:t>
            </a:r>
            <a:r>
              <a:rPr lang="en-US" dirty="0" err="1"/>
              <a:t>excample</a:t>
            </a:r>
            <a:r>
              <a:rPr lang="en-US" dirty="0"/>
              <a:t> from Oslo:</a:t>
            </a:r>
          </a:p>
        </p:txBody>
      </p:sp>
      <p:sp>
        <p:nvSpPr>
          <p:cNvPr id="3" name="Plassholder for tekst 2"/>
          <p:cNvSpPr>
            <a:spLocks noGrp="1"/>
          </p:cNvSpPr>
          <p:nvPr>
            <p:ph type="body" idx="1"/>
          </p:nvPr>
        </p:nvSpPr>
        <p:spPr/>
        <p:txBody>
          <a:bodyPr>
            <a:normAutofit fontScale="92500" lnSpcReduction="10000"/>
          </a:bodyPr>
          <a:lstStyle/>
          <a:p>
            <a:r>
              <a:rPr lang="en-US" dirty="0"/>
              <a:t>Use of KOSTRA in local governance</a:t>
            </a:r>
          </a:p>
          <a:p>
            <a:endParaRPr lang="en-US" dirty="0"/>
          </a:p>
        </p:txBody>
      </p:sp>
      <p:sp>
        <p:nvSpPr>
          <p:cNvPr id="4" name="Plassholder for innhold 3"/>
          <p:cNvSpPr>
            <a:spLocks noGrp="1"/>
          </p:cNvSpPr>
          <p:nvPr>
            <p:ph sz="half" idx="2"/>
          </p:nvPr>
        </p:nvSpPr>
        <p:spPr/>
        <p:txBody>
          <a:bodyPr/>
          <a:lstStyle/>
          <a:p>
            <a:r>
              <a:rPr lang="en-US" dirty="0"/>
              <a:t>Budget-process</a:t>
            </a:r>
          </a:p>
          <a:p>
            <a:r>
              <a:rPr lang="en-US" dirty="0"/>
              <a:t>Capacity planning of different services</a:t>
            </a:r>
          </a:p>
          <a:p>
            <a:pPr lvl="1"/>
            <a:r>
              <a:rPr lang="en-US" dirty="0"/>
              <a:t>Status</a:t>
            </a:r>
          </a:p>
          <a:p>
            <a:pPr lvl="1"/>
            <a:r>
              <a:rPr lang="en-US" dirty="0"/>
              <a:t>Forecasting</a:t>
            </a:r>
          </a:p>
          <a:p>
            <a:pPr lvl="1"/>
            <a:r>
              <a:rPr lang="en-US" dirty="0"/>
              <a:t>Efficiency</a:t>
            </a:r>
          </a:p>
          <a:p>
            <a:pPr marL="322650" lvl="1" indent="0">
              <a:buNone/>
            </a:pPr>
            <a:endParaRPr lang="en-US" dirty="0"/>
          </a:p>
          <a:p>
            <a:r>
              <a:rPr lang="en-US" dirty="0"/>
              <a:t>Comparing/benchmarking – with other cities and between city districts</a:t>
            </a:r>
          </a:p>
          <a:p>
            <a:endParaRPr lang="en-US" dirty="0"/>
          </a:p>
          <a:p>
            <a:r>
              <a:rPr lang="en-US" dirty="0"/>
              <a:t>Political – measuring political pledges </a:t>
            </a:r>
          </a:p>
          <a:p>
            <a:pPr marL="0" indent="0">
              <a:buNone/>
            </a:pPr>
            <a:endParaRPr lang="nb-NO" dirty="0"/>
          </a:p>
        </p:txBody>
      </p:sp>
    </p:spTree>
    <p:extLst>
      <p:ext uri="{BB962C8B-B14F-4D97-AF65-F5344CB8AC3E}">
        <p14:creationId xmlns:p14="http://schemas.microsoft.com/office/powerpoint/2010/main" val="1149600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1347BEFF-6582-E843-B340-17B108A899DC}"/>
              </a:ext>
            </a:extLst>
          </p:cNvPr>
          <p:cNvSpPr/>
          <p:nvPr/>
        </p:nvSpPr>
        <p:spPr>
          <a:xfrm>
            <a:off x="4850824" y="2354415"/>
            <a:ext cx="2094462" cy="2105445"/>
          </a:xfrm>
          <a:prstGeom prst="ellipse">
            <a:avLst/>
          </a:prstGeom>
          <a:solidFill>
            <a:srgbClr val="001A5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600" b="0" i="0" u="none" strike="noStrike" kern="1200" cap="none" spc="0" normalizeH="0" baseline="0" noProof="0">
              <a:ln>
                <a:noFill/>
              </a:ln>
              <a:solidFill>
                <a:prstClr val="white"/>
              </a:solidFill>
              <a:effectLst/>
              <a:uLnTx/>
              <a:uFillTx/>
              <a:latin typeface="Calibri"/>
              <a:ea typeface="+mn-ea"/>
              <a:cs typeface="+mn-cs"/>
            </a:endParaRPr>
          </a:p>
        </p:txBody>
      </p:sp>
      <p:sp>
        <p:nvSpPr>
          <p:cNvPr id="7" name="Rektangel 6">
            <a:extLst>
              <a:ext uri="{FF2B5EF4-FFF2-40B4-BE49-F238E27FC236}">
                <a16:creationId xmlns:a16="http://schemas.microsoft.com/office/drawing/2014/main" id="{84C5D28C-15F5-EB42-B679-87BC1A3AA25D}"/>
              </a:ext>
            </a:extLst>
          </p:cNvPr>
          <p:cNvSpPr/>
          <p:nvPr/>
        </p:nvSpPr>
        <p:spPr>
          <a:xfrm>
            <a:off x="5183892" y="1224351"/>
            <a:ext cx="1428325" cy="498894"/>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Calibri"/>
                <a:ea typeface="+mn-ea"/>
                <a:cs typeface="+mn-cs"/>
              </a:rPr>
              <a:t>National congress</a:t>
            </a:r>
          </a:p>
        </p:txBody>
      </p:sp>
      <p:sp>
        <p:nvSpPr>
          <p:cNvPr id="8" name="Rektangel 7">
            <a:extLst>
              <a:ext uri="{FF2B5EF4-FFF2-40B4-BE49-F238E27FC236}">
                <a16:creationId xmlns:a16="http://schemas.microsoft.com/office/drawing/2014/main" id="{5BAAA966-66F7-BC43-9A6D-C55B33951257}"/>
              </a:ext>
            </a:extLst>
          </p:cNvPr>
          <p:cNvSpPr/>
          <p:nvPr/>
        </p:nvSpPr>
        <p:spPr>
          <a:xfrm>
            <a:off x="7161282" y="2401107"/>
            <a:ext cx="1428325" cy="498894"/>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Calibri"/>
                <a:ea typeface="+mn-ea"/>
                <a:cs typeface="+mn-cs"/>
              </a:rPr>
              <a:t>National C</a:t>
            </a:r>
            <a:r>
              <a:rPr kumimoji="0" lang="nb-NO" sz="1600" b="0" i="0" u="none" strike="noStrike" kern="1200" cap="none" spc="0" normalizeH="0" baseline="0" noProof="0" dirty="0" err="1">
                <a:ln>
                  <a:noFill/>
                </a:ln>
                <a:solidFill>
                  <a:prstClr val="white"/>
                </a:solidFill>
                <a:effectLst/>
                <a:uLnTx/>
                <a:uFillTx/>
                <a:latin typeface="Calibri"/>
                <a:ea typeface="+mn-ea"/>
                <a:cs typeface="+mn-cs"/>
              </a:rPr>
              <a:t>ouncil</a:t>
            </a:r>
            <a:endParaRPr kumimoji="0" lang="nb-NO"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ktangel 8">
            <a:extLst>
              <a:ext uri="{FF2B5EF4-FFF2-40B4-BE49-F238E27FC236}">
                <a16:creationId xmlns:a16="http://schemas.microsoft.com/office/drawing/2014/main" id="{E3976964-1758-4943-8BB1-DAB1B79AC3DF}"/>
              </a:ext>
            </a:extLst>
          </p:cNvPr>
          <p:cNvSpPr/>
          <p:nvPr/>
        </p:nvSpPr>
        <p:spPr>
          <a:xfrm>
            <a:off x="7161282" y="3960966"/>
            <a:ext cx="1428325" cy="498894"/>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Calibri"/>
                <a:ea typeface="+mn-ea"/>
                <a:cs typeface="+mn-cs"/>
              </a:rPr>
              <a:t>Executive Board</a:t>
            </a:r>
          </a:p>
        </p:txBody>
      </p:sp>
      <p:sp>
        <p:nvSpPr>
          <p:cNvPr id="10" name="Rektangel 9">
            <a:extLst>
              <a:ext uri="{FF2B5EF4-FFF2-40B4-BE49-F238E27FC236}">
                <a16:creationId xmlns:a16="http://schemas.microsoft.com/office/drawing/2014/main" id="{7B72298C-291C-E742-8A26-DA072254B456}"/>
              </a:ext>
            </a:extLst>
          </p:cNvPr>
          <p:cNvSpPr/>
          <p:nvPr/>
        </p:nvSpPr>
        <p:spPr>
          <a:xfrm>
            <a:off x="5092737" y="5094575"/>
            <a:ext cx="1610634" cy="757399"/>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Calibri"/>
                <a:ea typeface="+mn-ea"/>
                <a:cs typeface="+mn-cs"/>
              </a:rPr>
              <a:t>Local councils and county councils</a:t>
            </a:r>
          </a:p>
        </p:txBody>
      </p:sp>
      <p:sp>
        <p:nvSpPr>
          <p:cNvPr id="11" name="Rektangel 10">
            <a:extLst>
              <a:ext uri="{FF2B5EF4-FFF2-40B4-BE49-F238E27FC236}">
                <a16:creationId xmlns:a16="http://schemas.microsoft.com/office/drawing/2014/main" id="{DDF13FC5-03E3-DA46-8C26-284A3F0380CC}"/>
              </a:ext>
            </a:extLst>
          </p:cNvPr>
          <p:cNvSpPr/>
          <p:nvPr/>
        </p:nvSpPr>
        <p:spPr>
          <a:xfrm>
            <a:off x="3147664" y="2401107"/>
            <a:ext cx="1428325" cy="498894"/>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Calibri"/>
                <a:ea typeface="+mn-ea"/>
                <a:cs typeface="+mn-cs"/>
              </a:rPr>
              <a:t>County boards</a:t>
            </a:r>
          </a:p>
        </p:txBody>
      </p:sp>
      <p:sp>
        <p:nvSpPr>
          <p:cNvPr id="12" name="Rektangel 11">
            <a:extLst>
              <a:ext uri="{FF2B5EF4-FFF2-40B4-BE49-F238E27FC236}">
                <a16:creationId xmlns:a16="http://schemas.microsoft.com/office/drawing/2014/main" id="{8967BB94-9340-554A-961B-A8F0590FCE9F}"/>
              </a:ext>
            </a:extLst>
          </p:cNvPr>
          <p:cNvSpPr/>
          <p:nvPr/>
        </p:nvSpPr>
        <p:spPr>
          <a:xfrm>
            <a:off x="3147664" y="3960966"/>
            <a:ext cx="1428325" cy="498894"/>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Calibri"/>
                <a:ea typeface="+mn-ea"/>
                <a:cs typeface="+mn-cs"/>
              </a:rPr>
              <a:t>County conferences</a:t>
            </a:r>
          </a:p>
        </p:txBody>
      </p:sp>
      <p:sp>
        <p:nvSpPr>
          <p:cNvPr id="13" name="Bue 12">
            <a:extLst>
              <a:ext uri="{FF2B5EF4-FFF2-40B4-BE49-F238E27FC236}">
                <a16:creationId xmlns:a16="http://schemas.microsoft.com/office/drawing/2014/main" id="{11605B10-50FE-B044-AF61-F4C4ACF8EF56}"/>
              </a:ext>
            </a:extLst>
          </p:cNvPr>
          <p:cNvSpPr/>
          <p:nvPr/>
        </p:nvSpPr>
        <p:spPr>
          <a:xfrm>
            <a:off x="6363134" y="1387062"/>
            <a:ext cx="1512309" cy="1512939"/>
          </a:xfrm>
          <a:prstGeom prst="arc">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highlight>
                <a:srgbClr val="C0C0C0"/>
              </a:highlight>
              <a:uLnTx/>
              <a:uFillTx/>
              <a:latin typeface="Calibri"/>
              <a:ea typeface="+mn-ea"/>
              <a:cs typeface="+mn-cs"/>
            </a:endParaRPr>
          </a:p>
        </p:txBody>
      </p:sp>
      <p:sp>
        <p:nvSpPr>
          <p:cNvPr id="14" name="Bue 13">
            <a:extLst>
              <a:ext uri="{FF2B5EF4-FFF2-40B4-BE49-F238E27FC236}">
                <a16:creationId xmlns:a16="http://schemas.microsoft.com/office/drawing/2014/main" id="{94560896-62AE-F440-A5A3-4B7C74751ED1}"/>
              </a:ext>
            </a:extLst>
          </p:cNvPr>
          <p:cNvSpPr/>
          <p:nvPr/>
        </p:nvSpPr>
        <p:spPr>
          <a:xfrm rot="16200000">
            <a:off x="3862141" y="1387062"/>
            <a:ext cx="1512309" cy="1512939"/>
          </a:xfrm>
          <a:prstGeom prst="arc">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highlight>
                <a:srgbClr val="C0C0C0"/>
              </a:highlight>
              <a:uLnTx/>
              <a:uFillTx/>
              <a:latin typeface="Calibri"/>
              <a:ea typeface="+mn-ea"/>
              <a:cs typeface="+mn-cs"/>
            </a:endParaRPr>
          </a:p>
        </p:txBody>
      </p:sp>
      <p:sp>
        <p:nvSpPr>
          <p:cNvPr id="15" name="Bue 14">
            <a:extLst>
              <a:ext uri="{FF2B5EF4-FFF2-40B4-BE49-F238E27FC236}">
                <a16:creationId xmlns:a16="http://schemas.microsoft.com/office/drawing/2014/main" id="{54EF01DE-D5DF-354C-813A-C2D3C12ACB94}"/>
              </a:ext>
            </a:extLst>
          </p:cNvPr>
          <p:cNvSpPr/>
          <p:nvPr/>
        </p:nvSpPr>
        <p:spPr>
          <a:xfrm rot="5400000">
            <a:off x="6362820" y="3960651"/>
            <a:ext cx="1512309" cy="1512939"/>
          </a:xfrm>
          <a:prstGeom prst="arc">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highlight>
                <a:srgbClr val="C0C0C0"/>
              </a:highlight>
              <a:uLnTx/>
              <a:uFillTx/>
              <a:latin typeface="Calibri"/>
              <a:ea typeface="+mn-ea"/>
              <a:cs typeface="+mn-cs"/>
            </a:endParaRPr>
          </a:p>
        </p:txBody>
      </p:sp>
      <p:sp>
        <p:nvSpPr>
          <p:cNvPr id="16" name="Bue 15">
            <a:extLst>
              <a:ext uri="{FF2B5EF4-FFF2-40B4-BE49-F238E27FC236}">
                <a16:creationId xmlns:a16="http://schemas.microsoft.com/office/drawing/2014/main" id="{4C4DE88F-BD7B-154B-A391-92C2D43D4837}"/>
              </a:ext>
            </a:extLst>
          </p:cNvPr>
          <p:cNvSpPr/>
          <p:nvPr/>
        </p:nvSpPr>
        <p:spPr>
          <a:xfrm rot="10800000">
            <a:off x="3862141" y="3914276"/>
            <a:ext cx="1512309" cy="1512939"/>
          </a:xfrm>
          <a:prstGeom prst="arc">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highlight>
                <a:srgbClr val="C0C0C0"/>
              </a:highlight>
              <a:uLnTx/>
              <a:uFillTx/>
              <a:latin typeface="Calibri"/>
              <a:ea typeface="+mn-ea"/>
              <a:cs typeface="+mn-cs"/>
            </a:endParaRPr>
          </a:p>
        </p:txBody>
      </p:sp>
      <p:cxnSp>
        <p:nvCxnSpPr>
          <p:cNvPr id="17" name="Rett linje 16">
            <a:extLst>
              <a:ext uri="{FF2B5EF4-FFF2-40B4-BE49-F238E27FC236}">
                <a16:creationId xmlns:a16="http://schemas.microsoft.com/office/drawing/2014/main" id="{BE84F9DE-E4B3-664F-BBC3-8183486096AC}"/>
              </a:ext>
            </a:extLst>
          </p:cNvPr>
          <p:cNvCxnSpPr/>
          <p:nvPr/>
        </p:nvCxnSpPr>
        <p:spPr>
          <a:xfrm>
            <a:off x="3861826" y="3097855"/>
            <a:ext cx="0" cy="658906"/>
          </a:xfrm>
          <a:prstGeom prst="line">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Rett linje 17">
            <a:extLst>
              <a:ext uri="{FF2B5EF4-FFF2-40B4-BE49-F238E27FC236}">
                <a16:creationId xmlns:a16="http://schemas.microsoft.com/office/drawing/2014/main" id="{70B2FC33-2B9E-3548-BFC5-4C0CF822C7A9}"/>
              </a:ext>
            </a:extLst>
          </p:cNvPr>
          <p:cNvCxnSpPr/>
          <p:nvPr/>
        </p:nvCxnSpPr>
        <p:spPr>
          <a:xfrm>
            <a:off x="7875443" y="3097855"/>
            <a:ext cx="0" cy="658906"/>
          </a:xfrm>
          <a:prstGeom prst="line">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9" name="Bilde 18">
            <a:extLst>
              <a:ext uri="{FF2B5EF4-FFF2-40B4-BE49-F238E27FC236}">
                <a16:creationId xmlns:a16="http://schemas.microsoft.com/office/drawing/2014/main" id="{025CF236-0CAA-544C-BC4C-E8472A268F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691" y="2876747"/>
            <a:ext cx="864730" cy="972551"/>
          </a:xfrm>
          <a:prstGeom prst="rect">
            <a:avLst/>
          </a:prstGeom>
        </p:spPr>
      </p:pic>
      <p:sp>
        <p:nvSpPr>
          <p:cNvPr id="22" name="TekstSylinder 21">
            <a:extLst>
              <a:ext uri="{FF2B5EF4-FFF2-40B4-BE49-F238E27FC236}">
                <a16:creationId xmlns:a16="http://schemas.microsoft.com/office/drawing/2014/main" id="{59D08B89-6DD0-2D4C-9B2C-B4B08B8A1401}"/>
              </a:ext>
            </a:extLst>
          </p:cNvPr>
          <p:cNvSpPr txBox="1"/>
          <p:nvPr/>
        </p:nvSpPr>
        <p:spPr>
          <a:xfrm>
            <a:off x="8863499" y="4739592"/>
            <a:ext cx="271890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Calibri"/>
                <a:ea typeface="+mn-ea"/>
                <a:cs typeface="+mn-cs"/>
              </a:rPr>
              <a:t>ADVISORY BODY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Committee of chief executives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County committees of chief executives</a:t>
            </a:r>
          </a:p>
        </p:txBody>
      </p:sp>
    </p:spTree>
    <p:extLst>
      <p:ext uri="{BB962C8B-B14F-4D97-AF65-F5344CB8AC3E}">
        <p14:creationId xmlns:p14="http://schemas.microsoft.com/office/powerpoint/2010/main" val="2153291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471055" y="556059"/>
            <a:ext cx="10972800" cy="363764"/>
          </a:xfrm>
        </p:spPr>
        <p:txBody>
          <a:bodyPr>
            <a:normAutofit fontScale="92500" lnSpcReduction="10000"/>
          </a:bodyPr>
          <a:lstStyle/>
          <a:p>
            <a:r>
              <a:rPr lang="en-US" dirty="0"/>
              <a:t>Oslo compared with the 10 biggest municipalities (primary health) </a:t>
            </a:r>
          </a:p>
        </p:txBody>
      </p:sp>
      <p:graphicFrame>
        <p:nvGraphicFramePr>
          <p:cNvPr id="5" name="Plassholder for innhold 4"/>
          <p:cNvGraphicFramePr>
            <a:graphicFrameLocks noGrp="1"/>
          </p:cNvGraphicFramePr>
          <p:nvPr>
            <p:ph sz="half" idx="2"/>
          </p:nvPr>
        </p:nvGraphicFramePr>
        <p:xfrm>
          <a:off x="471055" y="1132031"/>
          <a:ext cx="10972800" cy="4130675"/>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Sylinder 5"/>
          <p:cNvSpPr txBox="1"/>
          <p:nvPr/>
        </p:nvSpPr>
        <p:spPr>
          <a:xfrm>
            <a:off x="471055" y="5652655"/>
            <a:ext cx="100371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Green is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directly</a:t>
            </a:r>
            <a:r>
              <a:rPr kumimoji="0" lang="nb-NO" sz="1800" b="0" i="0" u="none" strike="noStrike" kern="1200" cap="none" spc="0" normalizeH="0" baseline="0" noProof="0" dirty="0">
                <a:ln>
                  <a:noFill/>
                </a:ln>
                <a:solidFill>
                  <a:prstClr val="black"/>
                </a:solidFill>
                <a:effectLst/>
                <a:uLnTx/>
                <a:uFillTx/>
                <a:latin typeface="Calibri"/>
                <a:ea typeface="+mn-ea"/>
                <a:cs typeface="+mn-cs"/>
              </a:rPr>
              <a:t> from Kostra, Red –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other</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sourches</a:t>
            </a:r>
            <a:r>
              <a:rPr kumimoji="0" lang="nb-NO" sz="1800" b="0" i="0" u="none" strike="noStrike" kern="1200" cap="none" spc="0" normalizeH="0" baseline="0" noProof="0" dirty="0">
                <a:ln>
                  <a:noFill/>
                </a:ln>
                <a:solidFill>
                  <a:prstClr val="black"/>
                </a:solidFill>
                <a:effectLst/>
                <a:uLnTx/>
                <a:uFillTx/>
                <a:latin typeface="Calibri"/>
                <a:ea typeface="+mn-ea"/>
                <a:cs typeface="+mn-cs"/>
              </a:rPr>
              <a:t>/manual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reporting</a:t>
            </a:r>
            <a:r>
              <a:rPr kumimoji="0" lang="nb-NO" sz="1800" b="0" i="0" u="none" strike="noStrike" kern="1200" cap="none" spc="0" normalizeH="0" baseline="0" noProof="0" dirty="0">
                <a:ln>
                  <a:noFill/>
                </a:ln>
                <a:solidFill>
                  <a:prstClr val="black"/>
                </a:solidFill>
                <a:effectLst/>
                <a:uLnTx/>
                <a:uFillTx/>
                <a:latin typeface="Calibri"/>
                <a:ea typeface="+mn-ea"/>
                <a:cs typeface="+mn-cs"/>
              </a:rPr>
              <a:t>, Purple – Resource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use</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indicator</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06918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0"/>
            <a:ext cx="10972800" cy="1132114"/>
          </a:xfrm>
        </p:spPr>
        <p:txBody>
          <a:bodyPr/>
          <a:lstStyle/>
          <a:p>
            <a:r>
              <a:rPr lang="nb-NO" dirty="0"/>
              <a:t>Example III</a:t>
            </a:r>
            <a:br>
              <a:rPr lang="nb-NO" dirty="0"/>
            </a:br>
            <a:r>
              <a:rPr lang="nb-NO" dirty="0"/>
              <a:t>Benchmarking city </a:t>
            </a:r>
            <a:r>
              <a:rPr lang="nb-NO" dirty="0" err="1"/>
              <a:t>districts</a:t>
            </a:r>
            <a:endParaRPr lang="nb-NO" dirty="0"/>
          </a:p>
        </p:txBody>
      </p:sp>
      <p:sp>
        <p:nvSpPr>
          <p:cNvPr id="5" name="TekstSylinder 4"/>
          <p:cNvSpPr txBox="1"/>
          <p:nvPr/>
        </p:nvSpPr>
        <p:spPr>
          <a:xfrm>
            <a:off x="4223179" y="147905"/>
            <a:ext cx="46529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a:ea typeface="+mn-ea"/>
                <a:cs typeface="+mn-cs"/>
              </a:rPr>
              <a:t>Number</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of</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users</a:t>
            </a:r>
            <a:r>
              <a:rPr kumimoji="0" lang="nb-NO" sz="1800" b="0" i="0" u="none" strike="noStrike" kern="1200" cap="none" spc="0" normalizeH="0" baseline="0" noProof="0" dirty="0">
                <a:ln>
                  <a:noFill/>
                </a:ln>
                <a:solidFill>
                  <a:prstClr val="black"/>
                </a:solidFill>
                <a:effectLst/>
                <a:uLnTx/>
                <a:uFillTx/>
                <a:latin typeface="Calibri"/>
                <a:ea typeface="+mn-ea"/>
                <a:cs typeface="+mn-cs"/>
              </a:rPr>
              <a:t> per 1000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inhabitants</a:t>
            </a:r>
            <a:r>
              <a:rPr kumimoji="0" lang="nb-NO" sz="1800" b="0" i="0" u="none" strike="noStrike" kern="1200" cap="none" spc="0" normalizeH="0" baseline="0" noProof="0" dirty="0">
                <a:ln>
                  <a:noFill/>
                </a:ln>
                <a:solidFill>
                  <a:prstClr val="black"/>
                </a:solidFill>
                <a:effectLst/>
                <a:uLnTx/>
                <a:uFillTx/>
                <a:latin typeface="Calibri"/>
                <a:ea typeface="+mn-ea"/>
                <a:cs typeface="+mn-cs"/>
              </a:rPr>
              <a:t>/1.1.2017</a:t>
            </a:r>
          </a:p>
        </p:txBody>
      </p:sp>
      <p:graphicFrame>
        <p:nvGraphicFramePr>
          <p:cNvPr id="9" name="Plassholder for innhold 8"/>
          <p:cNvGraphicFramePr>
            <a:graphicFrameLocks noGrp="1"/>
          </p:cNvGraphicFramePr>
          <p:nvPr>
            <p:ph sz="quarter" idx="10"/>
            <p:extLst>
              <p:ext uri="{D42A27DB-BD31-4B8C-83A1-F6EECF244321}">
                <p14:modId xmlns:p14="http://schemas.microsoft.com/office/powerpoint/2010/main" val="3501982970"/>
              </p:ext>
            </p:extLst>
          </p:nvPr>
        </p:nvGraphicFramePr>
        <p:xfrm>
          <a:off x="609600" y="517237"/>
          <a:ext cx="10972800" cy="60802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9564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09600" y="166323"/>
            <a:ext cx="10972800" cy="1132114"/>
          </a:xfrm>
        </p:spPr>
        <p:txBody>
          <a:bodyPr>
            <a:noAutofit/>
          </a:bodyPr>
          <a:lstStyle/>
          <a:p>
            <a:pPr algn="ctr"/>
            <a:r>
              <a:rPr lang="en-US" sz="3200" dirty="0">
                <a:solidFill>
                  <a:srgbClr val="3333FF"/>
                </a:solidFill>
                <a:latin typeface="+mj-lt"/>
                <a:cs typeface="Arial" charset="0"/>
              </a:rPr>
              <a:t>Example of use – government</a:t>
            </a:r>
            <a:endParaRPr lang="en-US" sz="3200" dirty="0">
              <a:solidFill>
                <a:srgbClr val="3333FF"/>
              </a:solidFill>
              <a:latin typeface="+mj-lt"/>
            </a:endParaRPr>
          </a:p>
        </p:txBody>
      </p:sp>
      <p:sp>
        <p:nvSpPr>
          <p:cNvPr id="168963" name="Rectangle 3"/>
          <p:cNvSpPr>
            <a:spLocks noGrp="1" noChangeArrowheads="1"/>
          </p:cNvSpPr>
          <p:nvPr>
            <p:ph type="body" idx="4294967295"/>
          </p:nvPr>
        </p:nvSpPr>
        <p:spPr>
          <a:xfrm>
            <a:off x="609600" y="1212113"/>
            <a:ext cx="10972800" cy="5034308"/>
          </a:xfrm>
          <a:prstGeom prst="rect">
            <a:avLst/>
          </a:prstGeom>
        </p:spPr>
        <p:txBody>
          <a:bodyPr/>
          <a:lstStyle/>
          <a:p>
            <a:pPr>
              <a:lnSpc>
                <a:spcPct val="90000"/>
              </a:lnSpc>
            </a:pPr>
            <a:r>
              <a:rPr lang="en-US" sz="2400" dirty="0"/>
              <a:t>Statistical analysis, for example in the General Grant system and the expenditure equalization mechanism </a:t>
            </a:r>
          </a:p>
          <a:p>
            <a:pPr>
              <a:lnSpc>
                <a:spcPct val="90000"/>
              </a:lnSpc>
            </a:pPr>
            <a:endParaRPr lang="en-US" sz="3200" dirty="0"/>
          </a:p>
          <a:p>
            <a:pPr>
              <a:lnSpc>
                <a:spcPct val="90000"/>
              </a:lnSpc>
            </a:pPr>
            <a:endParaRPr lang="en-US" sz="3200" dirty="0"/>
          </a:p>
          <a:p>
            <a:pPr>
              <a:lnSpc>
                <a:spcPct val="90000"/>
              </a:lnSpc>
            </a:pPr>
            <a:endParaRPr lang="en-US" sz="3200" dirty="0"/>
          </a:p>
          <a:p>
            <a:pPr>
              <a:lnSpc>
                <a:spcPct val="90000"/>
              </a:lnSpc>
            </a:pPr>
            <a:endParaRPr lang="en-US" sz="3200" dirty="0"/>
          </a:p>
          <a:p>
            <a:pPr>
              <a:lnSpc>
                <a:spcPct val="90000"/>
              </a:lnSpc>
            </a:pPr>
            <a:endParaRPr lang="en-US" sz="3200" dirty="0"/>
          </a:p>
          <a:p>
            <a:pPr>
              <a:lnSpc>
                <a:spcPct val="90000"/>
              </a:lnSpc>
            </a:pPr>
            <a:r>
              <a:rPr lang="en-US" sz="2400" dirty="0"/>
              <a:t>Information on how municipalities prioritize, for example in relation of national aims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438" y="2434590"/>
            <a:ext cx="3415981" cy="1668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tel 1"/>
          <p:cNvSpPr txBox="1">
            <a:spLocks/>
          </p:cNvSpPr>
          <p:nvPr/>
        </p:nvSpPr>
        <p:spPr>
          <a:xfrm>
            <a:off x="3154680" y="1939302"/>
            <a:ext cx="5506822" cy="4952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104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j-ea"/>
                <a:cs typeface="+mj-cs"/>
              </a:rPr>
              <a:t>Nursing and care services – expenditure equalization key</a:t>
            </a:r>
          </a:p>
        </p:txBody>
      </p:sp>
    </p:spTree>
    <p:extLst>
      <p:ext uri="{BB962C8B-B14F-4D97-AF65-F5344CB8AC3E}">
        <p14:creationId xmlns:p14="http://schemas.microsoft.com/office/powerpoint/2010/main" val="35297412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9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68" y="1658983"/>
            <a:ext cx="4507902" cy="2602469"/>
          </a:xfrm>
          <a:prstGeom prst="rect">
            <a:avLst/>
          </a:prstGeom>
        </p:spPr>
      </p:pic>
      <p:sp>
        <p:nvSpPr>
          <p:cNvPr id="5" name="Rektangel 4"/>
          <p:cNvSpPr/>
          <p:nvPr/>
        </p:nvSpPr>
        <p:spPr>
          <a:xfrm>
            <a:off x="286168" y="470824"/>
            <a:ext cx="5396174"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National media: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Check if you pay the most for water, sewage and garbage disposal</a:t>
            </a:r>
            <a:endParaRPr kumimoji="0" lang="nb-NO"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Bilde 8"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052" y="1973841"/>
            <a:ext cx="4513486" cy="3451816"/>
          </a:xfrm>
          <a:prstGeom prst="rect">
            <a:avLst/>
          </a:prstGeom>
        </p:spPr>
      </p:pic>
      <p:sp>
        <p:nvSpPr>
          <p:cNvPr id="10" name="TekstSylinder 9"/>
          <p:cNvSpPr txBox="1"/>
          <p:nvPr/>
        </p:nvSpPr>
        <p:spPr>
          <a:xfrm>
            <a:off x="6400800" y="1156344"/>
            <a:ext cx="461798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Lokal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newspaper</a:t>
            </a:r>
            <a:r>
              <a:rPr kumimoji="0" lang="nb-NO" sz="1800" b="0" i="0" u="none" strike="noStrike" kern="1200" cap="none" spc="0" normalizeH="0" baseline="0" noProof="0" dirty="0">
                <a:ln>
                  <a:noFill/>
                </a:ln>
                <a:solidFill>
                  <a:prstClr val="black"/>
                </a:solidFill>
                <a:effectLst/>
                <a:uLnTx/>
                <a:uFillTx/>
                <a:latin typeface="Calibri"/>
                <a:ea typeface="+mn-ea"/>
                <a:cs typeface="+mn-cs"/>
              </a:rPr>
              <a:t>:</a:t>
            </a:r>
            <a:br>
              <a:rPr kumimoji="0" lang="nb-NO" sz="1800" b="0" i="0" u="none" strike="noStrike" kern="1200" cap="none" spc="0" normalizeH="0" baseline="0" noProof="0" dirty="0">
                <a:ln>
                  <a:noFill/>
                </a:ln>
                <a:solidFill>
                  <a:prstClr val="black"/>
                </a:solidFill>
                <a:effectLst/>
                <a:uLnTx/>
                <a:uFillTx/>
                <a:latin typeface="Calibri"/>
                <a:ea typeface="+mn-ea"/>
                <a:cs typeface="+mn-cs"/>
              </a:rPr>
            </a:br>
            <a:r>
              <a:rPr kumimoji="0" lang="nb-NO" sz="1800" b="1" i="0" u="none" strike="noStrike" kern="1200" cap="none" spc="0" normalizeH="0" baseline="0" noProof="0" dirty="0">
                <a:ln>
                  <a:noFill/>
                </a:ln>
                <a:solidFill>
                  <a:prstClr val="black"/>
                </a:solidFill>
                <a:effectLst/>
                <a:uLnTx/>
                <a:uFillTx/>
                <a:latin typeface="Calibri"/>
                <a:ea typeface="+mn-ea"/>
                <a:cs typeface="+mn-cs"/>
              </a:rPr>
              <a:t>The </a:t>
            </a:r>
            <a:r>
              <a:rPr kumimoji="0" lang="nb-NO" sz="1800" b="1" i="0" u="none" strike="noStrike" kern="1200" cap="none" spc="0" normalizeH="0" baseline="0" noProof="0" dirty="0" err="1">
                <a:ln>
                  <a:noFill/>
                </a:ln>
                <a:solidFill>
                  <a:prstClr val="black"/>
                </a:solidFill>
                <a:effectLst/>
                <a:uLnTx/>
                <a:uFillTx/>
                <a:latin typeface="Calibri"/>
                <a:ea typeface="+mn-ea"/>
                <a:cs typeface="+mn-cs"/>
              </a:rPr>
              <a:t>municipality</a:t>
            </a:r>
            <a:r>
              <a:rPr kumimoji="0" lang="nb-NO" sz="1800" b="1" i="0" u="none" strike="noStrike" kern="1200" cap="none" spc="0" normalizeH="0" baseline="0" noProof="0" dirty="0">
                <a:ln>
                  <a:noFill/>
                </a:ln>
                <a:solidFill>
                  <a:prstClr val="black"/>
                </a:solidFill>
                <a:effectLst/>
                <a:uLnTx/>
                <a:uFillTx/>
                <a:latin typeface="Calibri"/>
                <a:ea typeface="+mn-ea"/>
                <a:cs typeface="+mn-cs"/>
              </a:rPr>
              <a:t> has </a:t>
            </a:r>
            <a:r>
              <a:rPr kumimoji="0" lang="nb-NO" sz="1800" b="1" i="0" u="none" strike="noStrike" kern="1200" cap="none" spc="0" normalizeH="0" baseline="0" noProof="0" dirty="0" err="1">
                <a:ln>
                  <a:noFill/>
                </a:ln>
                <a:solidFill>
                  <a:prstClr val="black"/>
                </a:solidFill>
                <a:effectLst/>
                <a:uLnTx/>
                <a:uFillTx/>
                <a:latin typeface="Calibri"/>
                <a:ea typeface="+mn-ea"/>
                <a:cs typeface="+mn-cs"/>
              </a:rPr>
              <a:t>got</a:t>
            </a:r>
            <a:r>
              <a:rPr kumimoji="0" lang="nb-NO" sz="1800" b="1" i="0" u="none" strike="noStrike" kern="1200" cap="none" spc="0" normalizeH="0" baseline="0" noProof="0" dirty="0">
                <a:ln>
                  <a:noFill/>
                </a:ln>
                <a:solidFill>
                  <a:prstClr val="black"/>
                </a:solidFill>
                <a:effectLst/>
                <a:uLnTx/>
                <a:uFillTx/>
                <a:latin typeface="Calibri"/>
                <a:ea typeface="+mn-ea"/>
                <a:cs typeface="+mn-cs"/>
              </a:rPr>
              <a:t> used to </a:t>
            </a:r>
            <a:r>
              <a:rPr kumimoji="0" lang="nb-NO" sz="1800" b="1" i="0" u="none" strike="noStrike" kern="1200" cap="none" spc="0" normalizeH="0" baseline="0" noProof="0" dirty="0" err="1">
                <a:ln>
                  <a:noFill/>
                </a:ln>
                <a:solidFill>
                  <a:prstClr val="black"/>
                </a:solidFill>
                <a:effectLst/>
                <a:uLnTx/>
                <a:uFillTx/>
                <a:latin typeface="Calibri"/>
                <a:ea typeface="+mn-ea"/>
                <a:cs typeface="+mn-cs"/>
              </a:rPr>
              <a:t>overspending</a:t>
            </a:r>
            <a:endParaRPr kumimoji="0" lang="nb-NO"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240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766D10F-620E-49AC-B479-996FA6F26E4E}"/>
              </a:ext>
            </a:extLst>
          </p:cNvPr>
          <p:cNvPicPr>
            <a:picLocks noChangeAspect="1"/>
          </p:cNvPicPr>
          <p:nvPr/>
        </p:nvPicPr>
        <p:blipFill>
          <a:blip r:embed="rId3"/>
          <a:stretch>
            <a:fillRect/>
          </a:stretch>
        </p:blipFill>
        <p:spPr>
          <a:xfrm>
            <a:off x="750272" y="209832"/>
            <a:ext cx="9431066" cy="1495634"/>
          </a:xfrm>
          <a:prstGeom prst="rect">
            <a:avLst/>
          </a:prstGeom>
        </p:spPr>
      </p:pic>
      <p:pic>
        <p:nvPicPr>
          <p:cNvPr id="4" name="Bilde 3">
            <a:extLst>
              <a:ext uri="{FF2B5EF4-FFF2-40B4-BE49-F238E27FC236}">
                <a16:creationId xmlns:a16="http://schemas.microsoft.com/office/drawing/2014/main" id="{C7D80E41-3874-4AAC-917F-445611E20A68}"/>
              </a:ext>
            </a:extLst>
          </p:cNvPr>
          <p:cNvPicPr>
            <a:picLocks noChangeAspect="1"/>
          </p:cNvPicPr>
          <p:nvPr/>
        </p:nvPicPr>
        <p:blipFill>
          <a:blip r:embed="rId4"/>
          <a:stretch>
            <a:fillRect/>
          </a:stretch>
        </p:blipFill>
        <p:spPr>
          <a:xfrm>
            <a:off x="2341253" y="2037144"/>
            <a:ext cx="5675645" cy="4510915"/>
          </a:xfrm>
          <a:prstGeom prst="rect">
            <a:avLst/>
          </a:prstGeom>
        </p:spPr>
      </p:pic>
      <p:sp>
        <p:nvSpPr>
          <p:cNvPr id="7" name="TekstSylinder 6">
            <a:extLst>
              <a:ext uri="{FF2B5EF4-FFF2-40B4-BE49-F238E27FC236}">
                <a16:creationId xmlns:a16="http://schemas.microsoft.com/office/drawing/2014/main" id="{83B7B7DC-6C30-480E-8F08-D544A7AEF938}"/>
              </a:ext>
            </a:extLst>
          </p:cNvPr>
          <p:cNvSpPr txBox="1"/>
          <p:nvPr/>
        </p:nvSpPr>
        <p:spPr>
          <a:xfrm>
            <a:off x="2927927" y="6466508"/>
            <a:ext cx="6096000" cy="646331"/>
          </a:xfrm>
          <a:prstGeom prst="rect">
            <a:avLst/>
          </a:prstGeom>
          <a:noFill/>
        </p:spPr>
        <p:txBody>
          <a:bodyPr wrap="square">
            <a:spAutoFit/>
          </a:bodyPr>
          <a:lstStyle/>
          <a:p>
            <a:r>
              <a:rPr lang="nb-NO" dirty="0">
                <a:hlinkClick r:id="rId5"/>
              </a:rPr>
              <a:t>https://www.ks.no/</a:t>
            </a:r>
            <a:endParaRPr lang="nb-NO" dirty="0"/>
          </a:p>
          <a:p>
            <a:endParaRPr lang="nb-NO" dirty="0"/>
          </a:p>
        </p:txBody>
      </p:sp>
    </p:spTree>
    <p:extLst>
      <p:ext uri="{BB962C8B-B14F-4D97-AF65-F5344CB8AC3E}">
        <p14:creationId xmlns:p14="http://schemas.microsoft.com/office/powerpoint/2010/main" val="2322243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766D10F-620E-49AC-B479-996FA6F26E4E}"/>
              </a:ext>
            </a:extLst>
          </p:cNvPr>
          <p:cNvPicPr>
            <a:picLocks noChangeAspect="1"/>
          </p:cNvPicPr>
          <p:nvPr/>
        </p:nvPicPr>
        <p:blipFill>
          <a:blip r:embed="rId3"/>
          <a:stretch>
            <a:fillRect/>
          </a:stretch>
        </p:blipFill>
        <p:spPr>
          <a:xfrm>
            <a:off x="750272" y="209832"/>
            <a:ext cx="9431066" cy="1495634"/>
          </a:xfrm>
          <a:prstGeom prst="rect">
            <a:avLst/>
          </a:prstGeom>
        </p:spPr>
      </p:pic>
      <p:sp>
        <p:nvSpPr>
          <p:cNvPr id="6" name="Ellipse 5">
            <a:extLst>
              <a:ext uri="{FF2B5EF4-FFF2-40B4-BE49-F238E27FC236}">
                <a16:creationId xmlns:a16="http://schemas.microsoft.com/office/drawing/2014/main" id="{77D67E48-1DA5-4601-B85D-45BDECD47AC9}"/>
              </a:ext>
            </a:extLst>
          </p:cNvPr>
          <p:cNvSpPr/>
          <p:nvPr/>
        </p:nvSpPr>
        <p:spPr>
          <a:xfrm>
            <a:off x="5243383" y="698274"/>
            <a:ext cx="1705233" cy="1297459"/>
          </a:xfrm>
          <a:prstGeom prst="ellipse">
            <a:avLst/>
          </a:prstGeom>
          <a:noFill/>
          <a:ln w="3492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8" name="Bilde 7" descr="Et bilde som inneholder tekst&#10;&#10;Automatisk generert beskrivelse">
            <a:extLst>
              <a:ext uri="{FF2B5EF4-FFF2-40B4-BE49-F238E27FC236}">
                <a16:creationId xmlns:a16="http://schemas.microsoft.com/office/drawing/2014/main" id="{C7D2BE4A-F1B8-479D-9759-E13A5122318D}"/>
              </a:ext>
            </a:extLst>
          </p:cNvPr>
          <p:cNvPicPr>
            <a:picLocks noChangeAspect="1"/>
          </p:cNvPicPr>
          <p:nvPr/>
        </p:nvPicPr>
        <p:blipFill>
          <a:blip r:embed="rId4"/>
          <a:stretch>
            <a:fillRect/>
          </a:stretch>
        </p:blipFill>
        <p:spPr>
          <a:xfrm>
            <a:off x="845535" y="2215826"/>
            <a:ext cx="9240540" cy="3943900"/>
          </a:xfrm>
          <a:prstGeom prst="rect">
            <a:avLst/>
          </a:prstGeom>
        </p:spPr>
      </p:pic>
      <p:sp>
        <p:nvSpPr>
          <p:cNvPr id="11" name="Ellipse 10">
            <a:extLst>
              <a:ext uri="{FF2B5EF4-FFF2-40B4-BE49-F238E27FC236}">
                <a16:creationId xmlns:a16="http://schemas.microsoft.com/office/drawing/2014/main" id="{4CD0B918-16A8-42FE-82CF-23D87A8427A0}"/>
              </a:ext>
            </a:extLst>
          </p:cNvPr>
          <p:cNvSpPr/>
          <p:nvPr/>
        </p:nvSpPr>
        <p:spPr>
          <a:xfrm>
            <a:off x="4390766" y="2215827"/>
            <a:ext cx="2391999" cy="2073624"/>
          </a:xfrm>
          <a:prstGeom prst="ellipse">
            <a:avLst/>
          </a:prstGeom>
          <a:noFill/>
          <a:ln w="3492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TekstSylinder 11">
            <a:extLst>
              <a:ext uri="{FF2B5EF4-FFF2-40B4-BE49-F238E27FC236}">
                <a16:creationId xmlns:a16="http://schemas.microsoft.com/office/drawing/2014/main" id="{F32F915F-5D67-40CB-8485-C1F17BF1A488}"/>
              </a:ext>
            </a:extLst>
          </p:cNvPr>
          <p:cNvSpPr txBox="1"/>
          <p:nvPr/>
        </p:nvSpPr>
        <p:spPr>
          <a:xfrm>
            <a:off x="581891" y="6300754"/>
            <a:ext cx="6096000" cy="369332"/>
          </a:xfrm>
          <a:prstGeom prst="rect">
            <a:avLst/>
          </a:prstGeom>
          <a:noFill/>
        </p:spPr>
        <p:txBody>
          <a:bodyPr wrap="square">
            <a:spAutoFit/>
          </a:bodyPr>
          <a:lstStyle/>
          <a:p>
            <a:r>
              <a:rPr lang="nb-NO" dirty="0">
                <a:hlinkClick r:id="rId5"/>
              </a:rPr>
              <a:t>https://www.ks.no/nye-kartregioner/norge-i-tall/</a:t>
            </a:r>
            <a:r>
              <a:rPr lang="nb-NO" dirty="0"/>
              <a:t> </a:t>
            </a:r>
          </a:p>
        </p:txBody>
      </p:sp>
    </p:spTree>
    <p:extLst>
      <p:ext uri="{BB962C8B-B14F-4D97-AF65-F5344CB8AC3E}">
        <p14:creationId xmlns:p14="http://schemas.microsoft.com/office/powerpoint/2010/main" val="24320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1F2BF40-FE78-45BB-BA3D-806E40B45DF9}"/>
              </a:ext>
            </a:extLst>
          </p:cNvPr>
          <p:cNvPicPr>
            <a:picLocks noChangeAspect="1"/>
          </p:cNvPicPr>
          <p:nvPr/>
        </p:nvPicPr>
        <p:blipFill>
          <a:blip r:embed="rId3"/>
          <a:stretch>
            <a:fillRect/>
          </a:stretch>
        </p:blipFill>
        <p:spPr>
          <a:xfrm>
            <a:off x="657818" y="148943"/>
            <a:ext cx="10442354" cy="1281271"/>
          </a:xfrm>
          <a:prstGeom prst="rect">
            <a:avLst/>
          </a:prstGeom>
        </p:spPr>
      </p:pic>
      <p:pic>
        <p:nvPicPr>
          <p:cNvPr id="15" name="Bilde 14">
            <a:extLst>
              <a:ext uri="{FF2B5EF4-FFF2-40B4-BE49-F238E27FC236}">
                <a16:creationId xmlns:a16="http://schemas.microsoft.com/office/drawing/2014/main" id="{629FE527-56CB-4031-A4AE-E3DF6E901C27}"/>
              </a:ext>
            </a:extLst>
          </p:cNvPr>
          <p:cNvPicPr>
            <a:picLocks noChangeAspect="1"/>
          </p:cNvPicPr>
          <p:nvPr/>
        </p:nvPicPr>
        <p:blipFill>
          <a:blip r:embed="rId4"/>
          <a:stretch>
            <a:fillRect/>
          </a:stretch>
        </p:blipFill>
        <p:spPr>
          <a:xfrm>
            <a:off x="2750905" y="1562582"/>
            <a:ext cx="6108231" cy="5295418"/>
          </a:xfrm>
          <a:prstGeom prst="rect">
            <a:avLst/>
          </a:prstGeom>
        </p:spPr>
      </p:pic>
      <p:sp>
        <p:nvSpPr>
          <p:cNvPr id="16" name="Ellipse 15">
            <a:extLst>
              <a:ext uri="{FF2B5EF4-FFF2-40B4-BE49-F238E27FC236}">
                <a16:creationId xmlns:a16="http://schemas.microsoft.com/office/drawing/2014/main" id="{23DBD0B0-425A-4B7E-9021-195F5D973CF5}"/>
              </a:ext>
            </a:extLst>
          </p:cNvPr>
          <p:cNvSpPr/>
          <p:nvPr/>
        </p:nvSpPr>
        <p:spPr>
          <a:xfrm>
            <a:off x="2296947" y="1782501"/>
            <a:ext cx="3588152" cy="590309"/>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 name="TekstSylinder 19">
            <a:extLst>
              <a:ext uri="{FF2B5EF4-FFF2-40B4-BE49-F238E27FC236}">
                <a16:creationId xmlns:a16="http://schemas.microsoft.com/office/drawing/2014/main" id="{5FD967F2-1A5D-4E61-91AB-FB93C0FAFB6C}"/>
              </a:ext>
            </a:extLst>
          </p:cNvPr>
          <p:cNvSpPr txBox="1"/>
          <p:nvPr/>
        </p:nvSpPr>
        <p:spPr>
          <a:xfrm>
            <a:off x="280687" y="4926086"/>
            <a:ext cx="2016260" cy="923330"/>
          </a:xfrm>
          <a:prstGeom prst="rect">
            <a:avLst/>
          </a:prstGeom>
          <a:noFill/>
        </p:spPr>
        <p:txBody>
          <a:bodyPr wrap="square">
            <a:spAutoFit/>
          </a:bodyPr>
          <a:lstStyle/>
          <a:p>
            <a:r>
              <a:rPr lang="nb-NO" dirty="0">
                <a:hlinkClick r:id="rId5"/>
              </a:rPr>
              <a:t>https://www.ks.no/status-kommune/kart/</a:t>
            </a:r>
            <a:endParaRPr lang="nb-NO" dirty="0"/>
          </a:p>
        </p:txBody>
      </p:sp>
    </p:spTree>
    <p:extLst>
      <p:ext uri="{BB962C8B-B14F-4D97-AF65-F5344CB8AC3E}">
        <p14:creationId xmlns:p14="http://schemas.microsoft.com/office/powerpoint/2010/main" val="284295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1F2BF40-FE78-45BB-BA3D-806E40B45DF9}"/>
              </a:ext>
            </a:extLst>
          </p:cNvPr>
          <p:cNvPicPr>
            <a:picLocks noChangeAspect="1"/>
          </p:cNvPicPr>
          <p:nvPr/>
        </p:nvPicPr>
        <p:blipFill>
          <a:blip r:embed="rId3"/>
          <a:stretch>
            <a:fillRect/>
          </a:stretch>
        </p:blipFill>
        <p:spPr>
          <a:xfrm>
            <a:off x="657818" y="148943"/>
            <a:ext cx="10442354" cy="1281271"/>
          </a:xfrm>
          <a:prstGeom prst="rect">
            <a:avLst/>
          </a:prstGeom>
        </p:spPr>
      </p:pic>
      <p:pic>
        <p:nvPicPr>
          <p:cNvPr id="3" name="Bilde 2">
            <a:extLst>
              <a:ext uri="{FF2B5EF4-FFF2-40B4-BE49-F238E27FC236}">
                <a16:creationId xmlns:a16="http://schemas.microsoft.com/office/drawing/2014/main" id="{F3062859-F4B7-4A4C-B44C-BB88A77CE28B}"/>
              </a:ext>
            </a:extLst>
          </p:cNvPr>
          <p:cNvPicPr>
            <a:picLocks noChangeAspect="1"/>
          </p:cNvPicPr>
          <p:nvPr/>
        </p:nvPicPr>
        <p:blipFill>
          <a:blip r:embed="rId4"/>
          <a:stretch>
            <a:fillRect/>
          </a:stretch>
        </p:blipFill>
        <p:spPr>
          <a:xfrm>
            <a:off x="2421887" y="1490981"/>
            <a:ext cx="6617942" cy="5137095"/>
          </a:xfrm>
          <a:prstGeom prst="rect">
            <a:avLst/>
          </a:prstGeom>
        </p:spPr>
      </p:pic>
    </p:spTree>
    <p:extLst>
      <p:ext uri="{BB962C8B-B14F-4D97-AF65-F5344CB8AC3E}">
        <p14:creationId xmlns:p14="http://schemas.microsoft.com/office/powerpoint/2010/main" val="3545485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1F2BF40-FE78-45BB-BA3D-806E40B45DF9}"/>
              </a:ext>
            </a:extLst>
          </p:cNvPr>
          <p:cNvPicPr>
            <a:picLocks noChangeAspect="1"/>
          </p:cNvPicPr>
          <p:nvPr/>
        </p:nvPicPr>
        <p:blipFill>
          <a:blip r:embed="rId3"/>
          <a:stretch>
            <a:fillRect/>
          </a:stretch>
        </p:blipFill>
        <p:spPr>
          <a:xfrm>
            <a:off x="657818" y="148943"/>
            <a:ext cx="10442354" cy="1281271"/>
          </a:xfrm>
          <a:prstGeom prst="rect">
            <a:avLst/>
          </a:prstGeom>
        </p:spPr>
      </p:pic>
      <p:sp>
        <p:nvSpPr>
          <p:cNvPr id="2" name="Ellipse 1">
            <a:extLst>
              <a:ext uri="{FF2B5EF4-FFF2-40B4-BE49-F238E27FC236}">
                <a16:creationId xmlns:a16="http://schemas.microsoft.com/office/drawing/2014/main" id="{D3CA32A6-8AA7-4CFD-9792-F1B6C27BE9F4}"/>
              </a:ext>
            </a:extLst>
          </p:cNvPr>
          <p:cNvSpPr/>
          <p:nvPr/>
        </p:nvSpPr>
        <p:spPr>
          <a:xfrm>
            <a:off x="3449256" y="381965"/>
            <a:ext cx="2199190" cy="544010"/>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58B3494F-9CBB-474C-94C9-9049B957B49A}"/>
              </a:ext>
            </a:extLst>
          </p:cNvPr>
          <p:cNvPicPr>
            <a:picLocks noChangeAspect="1"/>
          </p:cNvPicPr>
          <p:nvPr/>
        </p:nvPicPr>
        <p:blipFill>
          <a:blip r:embed="rId4"/>
          <a:stretch>
            <a:fillRect/>
          </a:stretch>
        </p:blipFill>
        <p:spPr>
          <a:xfrm>
            <a:off x="1600494" y="1803182"/>
            <a:ext cx="6066844" cy="2907713"/>
          </a:xfrm>
          <a:prstGeom prst="rect">
            <a:avLst/>
          </a:prstGeom>
        </p:spPr>
      </p:pic>
      <p:sp>
        <p:nvSpPr>
          <p:cNvPr id="8" name="Ellipse 7">
            <a:extLst>
              <a:ext uri="{FF2B5EF4-FFF2-40B4-BE49-F238E27FC236}">
                <a16:creationId xmlns:a16="http://schemas.microsoft.com/office/drawing/2014/main" id="{136AD8A6-3558-406B-8F79-00CE167AAA63}"/>
              </a:ext>
            </a:extLst>
          </p:cNvPr>
          <p:cNvSpPr/>
          <p:nvPr/>
        </p:nvSpPr>
        <p:spPr>
          <a:xfrm>
            <a:off x="1819155" y="2478911"/>
            <a:ext cx="2199190" cy="544010"/>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8175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tel 1"/>
          <p:cNvSpPr>
            <a:spLocks noGrp="1"/>
          </p:cNvSpPr>
          <p:nvPr>
            <p:ph type="title"/>
          </p:nvPr>
        </p:nvSpPr>
        <p:spPr>
          <a:xfrm>
            <a:off x="609600" y="478619"/>
            <a:ext cx="10972800" cy="593878"/>
          </a:xfrm>
        </p:spPr>
        <p:txBody>
          <a:bodyPr>
            <a:normAutofit/>
          </a:bodyPr>
          <a:lstStyle/>
          <a:p>
            <a:r>
              <a:rPr lang="en-US" altLang="nb-NO" dirty="0"/>
              <a:t>ASSS – KS-Network between the 10 of the most populated municipalities</a:t>
            </a:r>
          </a:p>
        </p:txBody>
      </p:sp>
      <p:sp>
        <p:nvSpPr>
          <p:cNvPr id="4099" name="Plassholder for innhold 2"/>
          <p:cNvSpPr>
            <a:spLocks noGrp="1"/>
          </p:cNvSpPr>
          <p:nvPr>
            <p:ph idx="4294967295"/>
          </p:nvPr>
        </p:nvSpPr>
        <p:spPr>
          <a:xfrm>
            <a:off x="609600" y="1153682"/>
            <a:ext cx="10972800" cy="4836920"/>
          </a:xfrm>
          <a:prstGeom prst="rect">
            <a:avLst/>
          </a:prstGeom>
        </p:spPr>
        <p:txBody>
          <a:bodyPr>
            <a:noAutofit/>
          </a:bodyPr>
          <a:lstStyle/>
          <a:p>
            <a:r>
              <a:rPr lang="en-US" altLang="nb-NO" sz="1800" dirty="0"/>
              <a:t>Aim</a:t>
            </a:r>
          </a:p>
          <a:p>
            <a:pPr lvl="1"/>
            <a:r>
              <a:rPr lang="en-US" altLang="nb-NO" sz="1800" dirty="0"/>
              <a:t>Improvement of the local government services</a:t>
            </a:r>
          </a:p>
          <a:p>
            <a:r>
              <a:rPr lang="en-US" altLang="nb-NO" sz="1800" dirty="0"/>
              <a:t>Means</a:t>
            </a:r>
          </a:p>
          <a:p>
            <a:pPr lvl="1"/>
            <a:r>
              <a:rPr lang="en-US" altLang="nb-NO" sz="1800" dirty="0"/>
              <a:t>Learning by comparison</a:t>
            </a:r>
          </a:p>
          <a:p>
            <a:pPr lvl="1"/>
            <a:r>
              <a:rPr lang="en-US" altLang="nb-NO" sz="1800" dirty="0"/>
              <a:t>Benchmarking budgets and services</a:t>
            </a:r>
          </a:p>
          <a:p>
            <a:pPr lvl="1"/>
            <a:r>
              <a:rPr lang="en-US" altLang="nb-NO" sz="1800" dirty="0"/>
              <a:t>Learning from best practices / good examples </a:t>
            </a:r>
          </a:p>
          <a:p>
            <a:r>
              <a:rPr lang="en-US" altLang="nb-NO" sz="1800" dirty="0"/>
              <a:t>Organization</a:t>
            </a:r>
          </a:p>
          <a:p>
            <a:pPr lvl="1"/>
            <a:r>
              <a:rPr lang="en-US" altLang="nb-NO" sz="1800" dirty="0"/>
              <a:t>Steering group: </a:t>
            </a:r>
          </a:p>
          <a:p>
            <a:pPr lvl="2"/>
            <a:r>
              <a:rPr lang="en-US" altLang="nb-NO" sz="1800" dirty="0"/>
              <a:t>City managers</a:t>
            </a:r>
          </a:p>
          <a:p>
            <a:pPr lvl="1"/>
            <a:r>
              <a:rPr lang="en-US" altLang="nb-NO" sz="1800" dirty="0"/>
              <a:t>Program committee: </a:t>
            </a:r>
          </a:p>
          <a:p>
            <a:pPr lvl="2"/>
            <a:r>
              <a:rPr lang="en-US" altLang="nb-NO" sz="1800" dirty="0"/>
              <a:t>Managers of economic departments</a:t>
            </a:r>
          </a:p>
          <a:p>
            <a:pPr lvl="1"/>
            <a:r>
              <a:rPr lang="en-US" altLang="nb-NO" sz="1800" dirty="0"/>
              <a:t>Network  for 9(?) different services: </a:t>
            </a:r>
          </a:p>
          <a:p>
            <a:pPr lvl="2"/>
            <a:r>
              <a:rPr lang="en-US" altLang="nb-NO" sz="1800" dirty="0"/>
              <a:t>Experts/professionals from the services</a:t>
            </a:r>
          </a:p>
          <a:p>
            <a:pPr lvl="2"/>
            <a:r>
              <a:rPr lang="en-US" altLang="nb-NO" sz="1800" dirty="0"/>
              <a:t>Economists</a:t>
            </a:r>
            <a:endParaRPr lang="en-US" altLang="nb-NO" dirty="0"/>
          </a:p>
        </p:txBody>
      </p:sp>
    </p:spTree>
    <p:extLst>
      <p:ext uri="{BB962C8B-B14F-4D97-AF65-F5344CB8AC3E}">
        <p14:creationId xmlns:p14="http://schemas.microsoft.com/office/powerpoint/2010/main" val="1312636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4DADB017-1180-EA43-865C-F87B7665B7E0}"/>
              </a:ext>
            </a:extLst>
          </p:cNvPr>
          <p:cNvSpPr/>
          <p:nvPr/>
        </p:nvSpPr>
        <p:spPr>
          <a:xfrm>
            <a:off x="3689398" y="1370666"/>
            <a:ext cx="4604084" cy="4604084"/>
          </a:xfrm>
          <a:prstGeom prst="ellipse">
            <a:avLst/>
          </a:prstGeom>
          <a:noFill/>
          <a:ln>
            <a:solidFill>
              <a:srgbClr val="001A58">
                <a:alpha val="38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tel 2"/>
          <p:cNvSpPr>
            <a:spLocks noGrp="1"/>
          </p:cNvSpPr>
          <p:nvPr>
            <p:ph type="title"/>
          </p:nvPr>
        </p:nvSpPr>
        <p:spPr/>
        <p:txBody>
          <a:bodyPr/>
          <a:lstStyle/>
          <a:p>
            <a:r>
              <a:rPr lang="nb-NO" dirty="0"/>
              <a:t>KS’ roles</a:t>
            </a:r>
          </a:p>
        </p:txBody>
      </p:sp>
      <p:sp>
        <p:nvSpPr>
          <p:cNvPr id="5" name="Ellipse 4">
            <a:extLst>
              <a:ext uri="{FF2B5EF4-FFF2-40B4-BE49-F238E27FC236}">
                <a16:creationId xmlns:a16="http://schemas.microsoft.com/office/drawing/2014/main" id="{ED6887ED-C646-0944-89FF-FD13D0CD83DB}"/>
              </a:ext>
            </a:extLst>
          </p:cNvPr>
          <p:cNvSpPr/>
          <p:nvPr/>
        </p:nvSpPr>
        <p:spPr>
          <a:xfrm>
            <a:off x="4944209" y="2556243"/>
            <a:ext cx="2094462" cy="2105445"/>
          </a:xfrm>
          <a:prstGeom prst="ellipse">
            <a:avLst/>
          </a:prstGeom>
          <a:solidFill>
            <a:srgbClr val="001A5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a:ln>
                  <a:noFill/>
                </a:ln>
                <a:solidFill>
                  <a:prstClr val="white"/>
                </a:solidFill>
                <a:effectLst/>
                <a:uLnTx/>
                <a:uFillTx/>
                <a:latin typeface="Calibri"/>
                <a:ea typeface="+mn-ea"/>
                <a:cs typeface="+mn-cs"/>
              </a:rPr>
              <a:t>KS</a:t>
            </a:r>
          </a:p>
        </p:txBody>
      </p:sp>
      <p:sp>
        <p:nvSpPr>
          <p:cNvPr id="6" name="Rektangel 5">
            <a:extLst>
              <a:ext uri="{FF2B5EF4-FFF2-40B4-BE49-F238E27FC236}">
                <a16:creationId xmlns:a16="http://schemas.microsoft.com/office/drawing/2014/main" id="{CF1448D1-7B18-DA4F-BA5D-B1335E14BA60}"/>
              </a:ext>
            </a:extLst>
          </p:cNvPr>
          <p:cNvSpPr/>
          <p:nvPr/>
        </p:nvSpPr>
        <p:spPr>
          <a:xfrm>
            <a:off x="4447600" y="1162131"/>
            <a:ext cx="3087680" cy="678152"/>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a:ea typeface="+mn-ea"/>
                <a:cs typeface="+mn-cs"/>
              </a:rPr>
              <a:t>Advocacy group</a:t>
            </a:r>
          </a:p>
        </p:txBody>
      </p:sp>
      <p:sp>
        <p:nvSpPr>
          <p:cNvPr id="7" name="Rektangel 6">
            <a:extLst>
              <a:ext uri="{FF2B5EF4-FFF2-40B4-BE49-F238E27FC236}">
                <a16:creationId xmlns:a16="http://schemas.microsoft.com/office/drawing/2014/main" id="{EA6741E6-ACC1-D248-91B8-B76984813583}"/>
              </a:ext>
            </a:extLst>
          </p:cNvPr>
          <p:cNvSpPr/>
          <p:nvPr/>
        </p:nvSpPr>
        <p:spPr>
          <a:xfrm>
            <a:off x="7038671" y="4599057"/>
            <a:ext cx="2494008" cy="704908"/>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a:ea typeface="+mn-ea"/>
                <a:cs typeface="+mn-cs"/>
              </a:rPr>
              <a:t>Development partner</a:t>
            </a:r>
          </a:p>
        </p:txBody>
      </p:sp>
      <p:sp>
        <p:nvSpPr>
          <p:cNvPr id="8" name="Rektangel 7">
            <a:extLst>
              <a:ext uri="{FF2B5EF4-FFF2-40B4-BE49-F238E27FC236}">
                <a16:creationId xmlns:a16="http://schemas.microsoft.com/office/drawing/2014/main" id="{B4D76BE2-B2E4-9444-A0DB-781694F5A706}"/>
              </a:ext>
            </a:extLst>
          </p:cNvPr>
          <p:cNvSpPr/>
          <p:nvPr/>
        </p:nvSpPr>
        <p:spPr>
          <a:xfrm>
            <a:off x="2250831" y="4599056"/>
            <a:ext cx="2693378" cy="704909"/>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a:ea typeface="+mn-ea"/>
                <a:cs typeface="+mn-cs"/>
              </a:rPr>
              <a:t>Employer organisation</a:t>
            </a:r>
          </a:p>
        </p:txBody>
      </p:sp>
    </p:spTree>
    <p:extLst>
      <p:ext uri="{BB962C8B-B14F-4D97-AF65-F5344CB8AC3E}">
        <p14:creationId xmlns:p14="http://schemas.microsoft.com/office/powerpoint/2010/main" val="2730425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tel 1"/>
          <p:cNvSpPr>
            <a:spLocks noGrp="1"/>
          </p:cNvSpPr>
          <p:nvPr>
            <p:ph type="title"/>
          </p:nvPr>
        </p:nvSpPr>
        <p:spPr>
          <a:xfrm>
            <a:off x="513347" y="166323"/>
            <a:ext cx="10972800" cy="428273"/>
          </a:xfrm>
        </p:spPr>
        <p:txBody>
          <a:bodyPr>
            <a:normAutofit fontScale="90000"/>
          </a:bodyPr>
          <a:lstStyle/>
          <a:p>
            <a:r>
              <a:rPr lang="en-US" altLang="nb-NO"/>
              <a:t>Contributions from KS</a:t>
            </a:r>
          </a:p>
        </p:txBody>
      </p:sp>
      <p:sp>
        <p:nvSpPr>
          <p:cNvPr id="5123" name="Plassholder for innhold 2"/>
          <p:cNvSpPr>
            <a:spLocks noGrp="1"/>
          </p:cNvSpPr>
          <p:nvPr>
            <p:ph idx="4294967295"/>
          </p:nvPr>
        </p:nvSpPr>
        <p:spPr>
          <a:xfrm>
            <a:off x="609600" y="811206"/>
            <a:ext cx="10749023" cy="2319523"/>
          </a:xfrm>
          <a:prstGeom prst="rect">
            <a:avLst/>
          </a:prstGeom>
        </p:spPr>
        <p:txBody>
          <a:bodyPr/>
          <a:lstStyle/>
          <a:p>
            <a:r>
              <a:rPr lang="en-US" altLang="nb-NO" sz="2000"/>
              <a:t>KS delivers annual reports</a:t>
            </a:r>
          </a:p>
          <a:p>
            <a:pPr lvl="1"/>
            <a:r>
              <a:rPr lang="en-US" altLang="nb-NO" sz="2000"/>
              <a:t>Financial statement analysis</a:t>
            </a:r>
          </a:p>
          <a:p>
            <a:pPr lvl="1"/>
            <a:r>
              <a:rPr lang="en-US" altLang="nb-NO"/>
              <a:t>Analysis of differences in expenditure, priorities, production and efficiency</a:t>
            </a:r>
          </a:p>
          <a:p>
            <a:pPr lvl="1"/>
            <a:r>
              <a:rPr lang="en-US" altLang="nb-NO" sz="2000"/>
              <a:t>Detailed analysis for each service </a:t>
            </a:r>
          </a:p>
          <a:p>
            <a:pPr lvl="1"/>
            <a:endParaRPr lang="en-US" altLang="nb-NO" sz="2000"/>
          </a:p>
          <a:p>
            <a:r>
              <a:rPr lang="en-US" altLang="nb-NO" sz="2000"/>
              <a:t>KS is «running» all groups / networks </a:t>
            </a:r>
          </a:p>
          <a:p>
            <a:endParaRPr lang="en-US" altLang="nb-NO"/>
          </a:p>
        </p:txBody>
      </p:sp>
      <p:sp>
        <p:nvSpPr>
          <p:cNvPr id="5" name="TekstSylinder 4">
            <a:extLst>
              <a:ext uri="{FF2B5EF4-FFF2-40B4-BE49-F238E27FC236}">
                <a16:creationId xmlns:a16="http://schemas.microsoft.com/office/drawing/2014/main" id="{D16AE0D9-931B-44B0-8C5D-9A892CFF8BE0}"/>
              </a:ext>
            </a:extLst>
          </p:cNvPr>
          <p:cNvSpPr txBox="1"/>
          <p:nvPr/>
        </p:nvSpPr>
        <p:spPr>
          <a:xfrm>
            <a:off x="609600" y="3943881"/>
            <a:ext cx="6323635" cy="2616101"/>
          </a:xfrm>
          <a:prstGeom prst="rect">
            <a:avLst/>
          </a:prstGeom>
          <a:noFill/>
        </p:spPr>
        <p:txBody>
          <a:bodyPr wrap="square">
            <a:sp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nb-NO" sz="2000" b="0" i="0" u="none" strike="noStrike" kern="1200" cap="none" spc="0" normalizeH="0" baseline="0" noProof="0" dirty="0">
                <a:ln>
                  <a:noFill/>
                </a:ln>
                <a:solidFill>
                  <a:srgbClr val="001A58"/>
                </a:solidFill>
                <a:effectLst/>
                <a:uLnTx/>
                <a:uFillTx/>
                <a:latin typeface="Calibri"/>
                <a:ea typeface="+mn-ea"/>
                <a:cs typeface="+mn-cs"/>
              </a:rPr>
              <a:t>A coherent analysis: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nb-NO" sz="2000" b="0" i="0" u="none" strike="noStrike" kern="1200" cap="none" spc="0" normalizeH="0" baseline="0" noProof="0" dirty="0">
                <a:ln>
                  <a:noFill/>
                </a:ln>
                <a:solidFill>
                  <a:srgbClr val="001A58"/>
                </a:solidFill>
                <a:effectLst/>
                <a:uLnTx/>
                <a:uFillTx/>
                <a:latin typeface="Calibri"/>
                <a:ea typeface="+mn-ea"/>
                <a:cs typeface="+mn-cs"/>
              </a:rPr>
              <a:t>The municipality’s possibilities</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altLang="nb-NO" sz="2000" b="0" i="0" u="none" strike="noStrike" kern="1200" cap="none" spc="0" normalizeH="0" baseline="0" noProof="0" dirty="0">
                <a:ln>
                  <a:noFill/>
                </a:ln>
                <a:solidFill>
                  <a:srgbClr val="001A58"/>
                </a:solidFill>
                <a:effectLst/>
                <a:uLnTx/>
                <a:uFillTx/>
                <a:latin typeface="Calibri"/>
                <a:ea typeface="+mn-ea"/>
                <a:cs typeface="+mn-cs"/>
              </a:rPr>
              <a:t>Differences in income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nb-NO" sz="2000" b="0" i="0" u="none" strike="noStrike" kern="1200" cap="none" spc="0" normalizeH="0" baseline="0" noProof="0" dirty="0">
                <a:ln>
                  <a:noFill/>
                </a:ln>
                <a:solidFill>
                  <a:srgbClr val="001A58"/>
                </a:solidFill>
                <a:effectLst/>
                <a:uLnTx/>
                <a:uFillTx/>
                <a:latin typeface="Calibri"/>
                <a:ea typeface="+mn-ea"/>
                <a:cs typeface="+mn-cs"/>
              </a:rPr>
              <a:t>The municipality’s priorities</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altLang="nb-NO" sz="2000" b="0" i="0" u="none" strike="noStrike" kern="1200" cap="none" spc="0" normalizeH="0" baseline="0" noProof="0" dirty="0">
                <a:ln>
                  <a:noFill/>
                </a:ln>
                <a:solidFill>
                  <a:srgbClr val="001A58"/>
                </a:solidFill>
                <a:effectLst/>
                <a:uLnTx/>
                <a:uFillTx/>
                <a:latin typeface="Calibri"/>
                <a:ea typeface="+mn-ea"/>
                <a:cs typeface="+mn-cs"/>
              </a:rPr>
              <a:t>Differences in computed expenditure needs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nb-NO" sz="2000" b="0" i="0" u="none" strike="noStrike" kern="1200" cap="none" spc="0" normalizeH="0" baseline="0" noProof="0" dirty="0">
                <a:ln>
                  <a:noFill/>
                </a:ln>
                <a:solidFill>
                  <a:srgbClr val="001A58"/>
                </a:solidFill>
                <a:effectLst/>
                <a:uLnTx/>
                <a:uFillTx/>
                <a:latin typeface="Calibri"/>
                <a:ea typeface="+mn-ea"/>
                <a:cs typeface="+mn-cs"/>
              </a:rPr>
              <a:t>The municipality’s outcome / production</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altLang="nb-NO" sz="2000" b="0" i="0" u="none" strike="noStrike" kern="1200" cap="none" spc="0" normalizeH="0" baseline="0" noProof="0" dirty="0">
                <a:ln>
                  <a:noFill/>
                </a:ln>
                <a:solidFill>
                  <a:srgbClr val="001A58"/>
                </a:solidFill>
                <a:effectLst/>
                <a:uLnTx/>
                <a:uFillTx/>
                <a:latin typeface="Calibri"/>
                <a:ea typeface="+mn-ea"/>
                <a:cs typeface="+mn-cs"/>
              </a:rPr>
              <a:t>Differences in efficiency (value for money)</a:t>
            </a:r>
          </a:p>
        </p:txBody>
      </p:sp>
      <p:sp>
        <p:nvSpPr>
          <p:cNvPr id="6" name="Tittel 1">
            <a:extLst>
              <a:ext uri="{FF2B5EF4-FFF2-40B4-BE49-F238E27FC236}">
                <a16:creationId xmlns:a16="http://schemas.microsoft.com/office/drawing/2014/main" id="{BA3A30FB-8FCE-4BAE-A061-6CBA929176FA}"/>
              </a:ext>
            </a:extLst>
          </p:cNvPr>
          <p:cNvSpPr txBox="1">
            <a:spLocks/>
          </p:cNvSpPr>
          <p:nvPr/>
        </p:nvSpPr>
        <p:spPr>
          <a:xfrm>
            <a:off x="609600" y="3521815"/>
            <a:ext cx="10972800" cy="428273"/>
          </a:xfrm>
          <a:prstGeom prst="rect">
            <a:avLst/>
          </a:prstGeom>
        </p:spPr>
        <p:txBody>
          <a:bodyPr vert="horz" lIns="91440" tIns="45720" rIns="91440" bIns="45720" rtlCol="0" anchor="ctr">
            <a:normAutofit fontScale="90000" lnSpcReduction="20000"/>
          </a:bodyPr>
          <a:lstStyle>
            <a:lvl1pPr algn="l" defTabSz="457200" rtl="0" eaLnBrk="1" latinLnBrk="0" hangingPunct="1">
              <a:spcBef>
                <a:spcPct val="0"/>
              </a:spcBef>
              <a:buNone/>
              <a:defRPr sz="2800" kern="1200">
                <a:solidFill>
                  <a:srgbClr val="001046"/>
                </a:solidFill>
                <a:latin typeface="+mj-lt"/>
                <a:ea typeface="+mj-ea"/>
                <a:cs typeface="+mj-cs"/>
              </a:defRPr>
            </a:lvl1pPr>
          </a:lstStyle>
          <a:p>
            <a:r>
              <a:rPr lang="en-US" altLang="nb-NO"/>
              <a:t>Aims of the economic analysis in ASSS</a:t>
            </a:r>
          </a:p>
        </p:txBody>
      </p:sp>
    </p:spTree>
    <p:extLst>
      <p:ext uri="{BB962C8B-B14F-4D97-AF65-F5344CB8AC3E}">
        <p14:creationId xmlns:p14="http://schemas.microsoft.com/office/powerpoint/2010/main" val="38799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1F2BF40-FE78-45BB-BA3D-806E40B45DF9}"/>
              </a:ext>
            </a:extLst>
          </p:cNvPr>
          <p:cNvPicPr>
            <a:picLocks noChangeAspect="1"/>
          </p:cNvPicPr>
          <p:nvPr/>
        </p:nvPicPr>
        <p:blipFill>
          <a:blip r:embed="rId3"/>
          <a:stretch>
            <a:fillRect/>
          </a:stretch>
        </p:blipFill>
        <p:spPr>
          <a:xfrm>
            <a:off x="657818" y="148943"/>
            <a:ext cx="10442354" cy="1281271"/>
          </a:xfrm>
          <a:prstGeom prst="rect">
            <a:avLst/>
          </a:prstGeom>
        </p:spPr>
      </p:pic>
      <p:pic>
        <p:nvPicPr>
          <p:cNvPr id="5" name="Bilde 4" descr="Et bilde som inneholder tekst&#10;&#10;Automatisk generert beskrivelse">
            <a:extLst>
              <a:ext uri="{FF2B5EF4-FFF2-40B4-BE49-F238E27FC236}">
                <a16:creationId xmlns:a16="http://schemas.microsoft.com/office/drawing/2014/main" id="{985B550A-EDF9-4892-80A4-98BB21531AEA}"/>
              </a:ext>
            </a:extLst>
          </p:cNvPr>
          <p:cNvPicPr>
            <a:picLocks noChangeAspect="1"/>
          </p:cNvPicPr>
          <p:nvPr/>
        </p:nvPicPr>
        <p:blipFill>
          <a:blip r:embed="rId4"/>
          <a:stretch>
            <a:fillRect/>
          </a:stretch>
        </p:blipFill>
        <p:spPr>
          <a:xfrm>
            <a:off x="1318546" y="1580892"/>
            <a:ext cx="9554908" cy="3696216"/>
          </a:xfrm>
          <a:prstGeom prst="rect">
            <a:avLst/>
          </a:prstGeom>
        </p:spPr>
      </p:pic>
      <p:sp>
        <p:nvSpPr>
          <p:cNvPr id="9" name="Ellipse 8">
            <a:extLst>
              <a:ext uri="{FF2B5EF4-FFF2-40B4-BE49-F238E27FC236}">
                <a16:creationId xmlns:a16="http://schemas.microsoft.com/office/drawing/2014/main" id="{F26A4FF2-5D63-4FDC-BB87-20C857B2CCE3}"/>
              </a:ext>
            </a:extLst>
          </p:cNvPr>
          <p:cNvSpPr/>
          <p:nvPr/>
        </p:nvSpPr>
        <p:spPr>
          <a:xfrm>
            <a:off x="7201382" y="2750915"/>
            <a:ext cx="3563073" cy="1300223"/>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E383D7B6-F134-4706-8A13-4457A586314B}"/>
              </a:ext>
            </a:extLst>
          </p:cNvPr>
          <p:cNvSpPr txBox="1"/>
          <p:nvPr/>
        </p:nvSpPr>
        <p:spPr>
          <a:xfrm>
            <a:off x="1107882" y="6077799"/>
            <a:ext cx="6093500" cy="369332"/>
          </a:xfrm>
          <a:prstGeom prst="rect">
            <a:avLst/>
          </a:prstGeom>
          <a:noFill/>
        </p:spPr>
        <p:txBody>
          <a:bodyPr wrap="square">
            <a:spAutoFit/>
          </a:bodyPr>
          <a:lstStyle/>
          <a:p>
            <a:r>
              <a:rPr lang="nb-NO" dirty="0">
                <a:hlinkClick r:id="rId5"/>
              </a:rPr>
              <a:t>https://www.ks.no/asss-hjem/</a:t>
            </a:r>
            <a:endParaRPr lang="nb-NO" dirty="0"/>
          </a:p>
        </p:txBody>
      </p:sp>
    </p:spTree>
    <p:extLst>
      <p:ext uri="{BB962C8B-B14F-4D97-AF65-F5344CB8AC3E}">
        <p14:creationId xmlns:p14="http://schemas.microsoft.com/office/powerpoint/2010/main" val="308553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DD20FF1D-F2D8-45E4-99D6-5319763E1FCD}"/>
              </a:ext>
            </a:extLst>
          </p:cNvPr>
          <p:cNvPicPr>
            <a:picLocks noChangeAspect="1"/>
          </p:cNvPicPr>
          <p:nvPr/>
        </p:nvPicPr>
        <p:blipFill>
          <a:blip r:embed="rId3"/>
          <a:stretch>
            <a:fillRect/>
          </a:stretch>
        </p:blipFill>
        <p:spPr>
          <a:xfrm>
            <a:off x="657818" y="148943"/>
            <a:ext cx="10442354" cy="1281271"/>
          </a:xfrm>
          <a:prstGeom prst="rect">
            <a:avLst/>
          </a:prstGeom>
        </p:spPr>
      </p:pic>
      <p:pic>
        <p:nvPicPr>
          <p:cNvPr id="3" name="Bilde 2" descr="Et bilde som inneholder tekst&#10;&#10;Automatisk generert beskrivelse">
            <a:extLst>
              <a:ext uri="{FF2B5EF4-FFF2-40B4-BE49-F238E27FC236}">
                <a16:creationId xmlns:a16="http://schemas.microsoft.com/office/drawing/2014/main" id="{0E9D7762-D77A-433D-8062-7D4F3C809321}"/>
              </a:ext>
            </a:extLst>
          </p:cNvPr>
          <p:cNvPicPr>
            <a:picLocks noChangeAspect="1"/>
          </p:cNvPicPr>
          <p:nvPr/>
        </p:nvPicPr>
        <p:blipFill>
          <a:blip r:embed="rId4"/>
          <a:stretch>
            <a:fillRect/>
          </a:stretch>
        </p:blipFill>
        <p:spPr>
          <a:xfrm>
            <a:off x="1020986" y="2166761"/>
            <a:ext cx="10378242" cy="2764054"/>
          </a:xfrm>
          <a:prstGeom prst="rect">
            <a:avLst/>
          </a:prstGeom>
        </p:spPr>
      </p:pic>
    </p:spTree>
    <p:extLst>
      <p:ext uri="{BB962C8B-B14F-4D97-AF65-F5344CB8AC3E}">
        <p14:creationId xmlns:p14="http://schemas.microsoft.com/office/powerpoint/2010/main" val="3826591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DD20FF1D-F2D8-45E4-99D6-5319763E1FCD}"/>
              </a:ext>
            </a:extLst>
          </p:cNvPr>
          <p:cNvPicPr>
            <a:picLocks noChangeAspect="1"/>
          </p:cNvPicPr>
          <p:nvPr/>
        </p:nvPicPr>
        <p:blipFill>
          <a:blip r:embed="rId3"/>
          <a:stretch>
            <a:fillRect/>
          </a:stretch>
        </p:blipFill>
        <p:spPr>
          <a:xfrm>
            <a:off x="657818" y="148943"/>
            <a:ext cx="10442354" cy="1281271"/>
          </a:xfrm>
          <a:prstGeom prst="rect">
            <a:avLst/>
          </a:prstGeom>
        </p:spPr>
      </p:pic>
      <p:pic>
        <p:nvPicPr>
          <p:cNvPr id="4" name="Bilde 3">
            <a:extLst>
              <a:ext uri="{FF2B5EF4-FFF2-40B4-BE49-F238E27FC236}">
                <a16:creationId xmlns:a16="http://schemas.microsoft.com/office/drawing/2014/main" id="{B1817888-73AD-40D1-80EA-7D34B50C4417}"/>
              </a:ext>
            </a:extLst>
          </p:cNvPr>
          <p:cNvPicPr>
            <a:picLocks noChangeAspect="1"/>
          </p:cNvPicPr>
          <p:nvPr/>
        </p:nvPicPr>
        <p:blipFill>
          <a:blip r:embed="rId4"/>
          <a:stretch>
            <a:fillRect/>
          </a:stretch>
        </p:blipFill>
        <p:spPr>
          <a:xfrm>
            <a:off x="2078780" y="2111278"/>
            <a:ext cx="7540887" cy="4370544"/>
          </a:xfrm>
          <a:prstGeom prst="rect">
            <a:avLst/>
          </a:prstGeom>
        </p:spPr>
      </p:pic>
      <p:sp>
        <p:nvSpPr>
          <p:cNvPr id="7" name="TekstSylinder 6">
            <a:extLst>
              <a:ext uri="{FF2B5EF4-FFF2-40B4-BE49-F238E27FC236}">
                <a16:creationId xmlns:a16="http://schemas.microsoft.com/office/drawing/2014/main" id="{DBE96079-F98C-40BE-9C9C-61B81EE6F4C2}"/>
              </a:ext>
            </a:extLst>
          </p:cNvPr>
          <p:cNvSpPr txBox="1"/>
          <p:nvPr/>
        </p:nvSpPr>
        <p:spPr>
          <a:xfrm>
            <a:off x="2078780" y="1795311"/>
            <a:ext cx="8921237" cy="369332"/>
          </a:xfrm>
          <a:prstGeom prst="rect">
            <a:avLst/>
          </a:prstGeom>
          <a:noFill/>
        </p:spPr>
        <p:txBody>
          <a:bodyPr wrap="square">
            <a:spAutoFit/>
          </a:bodyPr>
          <a:lstStyle/>
          <a:p>
            <a:r>
              <a:rPr lang="en-US" b="1" dirty="0"/>
              <a:t>Adjusted free disposable income. Deviations from the national average. NOK per inhabitant</a:t>
            </a:r>
            <a:endParaRPr lang="nb-NO" b="1" dirty="0"/>
          </a:p>
        </p:txBody>
      </p:sp>
    </p:spTree>
    <p:extLst>
      <p:ext uri="{BB962C8B-B14F-4D97-AF65-F5344CB8AC3E}">
        <p14:creationId xmlns:p14="http://schemas.microsoft.com/office/powerpoint/2010/main" val="2152645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DD20FF1D-F2D8-45E4-99D6-5319763E1FCD}"/>
              </a:ext>
            </a:extLst>
          </p:cNvPr>
          <p:cNvPicPr>
            <a:picLocks noChangeAspect="1"/>
          </p:cNvPicPr>
          <p:nvPr/>
        </p:nvPicPr>
        <p:blipFill>
          <a:blip r:embed="rId3"/>
          <a:stretch>
            <a:fillRect/>
          </a:stretch>
        </p:blipFill>
        <p:spPr>
          <a:xfrm>
            <a:off x="657818" y="148943"/>
            <a:ext cx="10442354" cy="1281271"/>
          </a:xfrm>
          <a:prstGeom prst="rect">
            <a:avLst/>
          </a:prstGeom>
        </p:spPr>
      </p:pic>
      <p:pic>
        <p:nvPicPr>
          <p:cNvPr id="4" name="Bilde 3" descr="Et bilde som inneholder tekst&#10;&#10;Automatisk generert beskrivelse">
            <a:extLst>
              <a:ext uri="{FF2B5EF4-FFF2-40B4-BE49-F238E27FC236}">
                <a16:creationId xmlns:a16="http://schemas.microsoft.com/office/drawing/2014/main" id="{A427B0FE-13CB-44EC-BB2A-53D30AB834CC}"/>
              </a:ext>
            </a:extLst>
          </p:cNvPr>
          <p:cNvPicPr>
            <a:picLocks noChangeAspect="1"/>
          </p:cNvPicPr>
          <p:nvPr/>
        </p:nvPicPr>
        <p:blipFill>
          <a:blip r:embed="rId4"/>
          <a:stretch>
            <a:fillRect/>
          </a:stretch>
        </p:blipFill>
        <p:spPr>
          <a:xfrm>
            <a:off x="1244435" y="2217626"/>
            <a:ext cx="9269119" cy="1867161"/>
          </a:xfrm>
          <a:prstGeom prst="rect">
            <a:avLst/>
          </a:prstGeom>
        </p:spPr>
      </p:pic>
    </p:spTree>
    <p:extLst>
      <p:ext uri="{BB962C8B-B14F-4D97-AF65-F5344CB8AC3E}">
        <p14:creationId xmlns:p14="http://schemas.microsoft.com/office/powerpoint/2010/main" val="3890625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DD20FF1D-F2D8-45E4-99D6-5319763E1FCD}"/>
              </a:ext>
            </a:extLst>
          </p:cNvPr>
          <p:cNvPicPr>
            <a:picLocks noChangeAspect="1"/>
          </p:cNvPicPr>
          <p:nvPr/>
        </p:nvPicPr>
        <p:blipFill>
          <a:blip r:embed="rId3"/>
          <a:stretch>
            <a:fillRect/>
          </a:stretch>
        </p:blipFill>
        <p:spPr>
          <a:xfrm>
            <a:off x="657818" y="148943"/>
            <a:ext cx="10442354" cy="1281271"/>
          </a:xfrm>
          <a:prstGeom prst="rect">
            <a:avLst/>
          </a:prstGeom>
        </p:spPr>
      </p:pic>
      <p:sp>
        <p:nvSpPr>
          <p:cNvPr id="7" name="TekstSylinder 6">
            <a:extLst>
              <a:ext uri="{FF2B5EF4-FFF2-40B4-BE49-F238E27FC236}">
                <a16:creationId xmlns:a16="http://schemas.microsoft.com/office/drawing/2014/main" id="{DBE96079-F98C-40BE-9C9C-61B81EE6F4C2}"/>
              </a:ext>
            </a:extLst>
          </p:cNvPr>
          <p:cNvSpPr txBox="1"/>
          <p:nvPr/>
        </p:nvSpPr>
        <p:spPr>
          <a:xfrm>
            <a:off x="828714" y="1674745"/>
            <a:ext cx="892123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Differences in net operating expenses compared with expenditure needs. Percent.</a:t>
            </a:r>
            <a:endParaRPr kumimoji="0" lang="nb-NO"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Bilde 2">
            <a:extLst>
              <a:ext uri="{FF2B5EF4-FFF2-40B4-BE49-F238E27FC236}">
                <a16:creationId xmlns:a16="http://schemas.microsoft.com/office/drawing/2014/main" id="{1CAA2D43-CA60-4CFF-A37C-5180287401C6}"/>
              </a:ext>
            </a:extLst>
          </p:cNvPr>
          <p:cNvPicPr>
            <a:picLocks noChangeAspect="1"/>
          </p:cNvPicPr>
          <p:nvPr/>
        </p:nvPicPr>
        <p:blipFill>
          <a:blip r:embed="rId4"/>
          <a:stretch>
            <a:fillRect/>
          </a:stretch>
        </p:blipFill>
        <p:spPr>
          <a:xfrm>
            <a:off x="828714" y="2288608"/>
            <a:ext cx="7296714" cy="4446069"/>
          </a:xfrm>
          <a:prstGeom prst="rect">
            <a:avLst/>
          </a:prstGeom>
        </p:spPr>
      </p:pic>
      <p:sp>
        <p:nvSpPr>
          <p:cNvPr id="5" name="TekstSylinder 4">
            <a:extLst>
              <a:ext uri="{FF2B5EF4-FFF2-40B4-BE49-F238E27FC236}">
                <a16:creationId xmlns:a16="http://schemas.microsoft.com/office/drawing/2014/main" id="{E05FD020-5935-4E6D-8898-8E14CDCB6C9C}"/>
              </a:ext>
            </a:extLst>
          </p:cNvPr>
          <p:cNvSpPr txBox="1"/>
          <p:nvPr/>
        </p:nvSpPr>
        <p:spPr>
          <a:xfrm>
            <a:off x="8708020" y="2029111"/>
            <a:ext cx="3391383" cy="4247317"/>
          </a:xfrm>
          <a:prstGeom prst="rect">
            <a:avLst/>
          </a:prstGeom>
          <a:noFill/>
        </p:spPr>
        <p:txBody>
          <a:bodyPr wrap="square" rtlCol="0">
            <a:spAutoFit/>
          </a:bodyPr>
          <a:lstStyle/>
          <a:p>
            <a:r>
              <a:rPr lang="en-US" dirty="0" err="1"/>
              <a:t>Grunnskole</a:t>
            </a:r>
            <a:r>
              <a:rPr lang="en-US" dirty="0"/>
              <a:t> – Primary and lower secondary school</a:t>
            </a:r>
            <a:br>
              <a:rPr lang="en-US" dirty="0"/>
            </a:br>
            <a:br>
              <a:rPr lang="en-US" dirty="0"/>
            </a:br>
            <a:r>
              <a:rPr lang="en-US" dirty="0" err="1"/>
              <a:t>Pleie</a:t>
            </a:r>
            <a:r>
              <a:rPr lang="en-US" dirty="0"/>
              <a:t> og </a:t>
            </a:r>
            <a:r>
              <a:rPr lang="en-US" dirty="0" err="1"/>
              <a:t>omsorg</a:t>
            </a:r>
            <a:r>
              <a:rPr lang="en-US" dirty="0"/>
              <a:t> - Nursing and elderly care</a:t>
            </a:r>
          </a:p>
          <a:p>
            <a:endParaRPr lang="en-US" dirty="0"/>
          </a:p>
          <a:p>
            <a:r>
              <a:rPr lang="en-US" dirty="0" err="1"/>
              <a:t>Helsetjeneste</a:t>
            </a:r>
            <a:r>
              <a:rPr lang="en-US" dirty="0"/>
              <a:t> – Healthcare</a:t>
            </a:r>
          </a:p>
          <a:p>
            <a:endParaRPr lang="en-US" dirty="0"/>
          </a:p>
          <a:p>
            <a:r>
              <a:rPr lang="en-US" dirty="0" err="1"/>
              <a:t>Sosial</a:t>
            </a:r>
            <a:r>
              <a:rPr lang="en-US" dirty="0"/>
              <a:t> </a:t>
            </a:r>
            <a:r>
              <a:rPr lang="en-US" dirty="0" err="1"/>
              <a:t>tjeneste</a:t>
            </a:r>
            <a:r>
              <a:rPr lang="en-US" dirty="0"/>
              <a:t> - Social services </a:t>
            </a:r>
          </a:p>
          <a:p>
            <a:endParaRPr lang="en-US" dirty="0"/>
          </a:p>
          <a:p>
            <a:r>
              <a:rPr lang="en-US" dirty="0" err="1"/>
              <a:t>Barnevern</a:t>
            </a:r>
            <a:r>
              <a:rPr lang="en-US" dirty="0"/>
              <a:t> - Child welfare </a:t>
            </a:r>
          </a:p>
          <a:p>
            <a:endParaRPr lang="en-US" dirty="0"/>
          </a:p>
          <a:p>
            <a:r>
              <a:rPr lang="en-US" dirty="0" err="1"/>
              <a:t>Barnehager</a:t>
            </a:r>
            <a:r>
              <a:rPr lang="en-US" dirty="0"/>
              <a:t> – Kindergarten</a:t>
            </a:r>
          </a:p>
          <a:p>
            <a:endParaRPr lang="en-US" dirty="0"/>
          </a:p>
          <a:p>
            <a:r>
              <a:rPr lang="en-US" dirty="0"/>
              <a:t>Admin - Administration</a:t>
            </a:r>
          </a:p>
        </p:txBody>
      </p:sp>
    </p:spTree>
    <p:extLst>
      <p:ext uri="{BB962C8B-B14F-4D97-AF65-F5344CB8AC3E}">
        <p14:creationId xmlns:p14="http://schemas.microsoft.com/office/powerpoint/2010/main" val="3864747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5656" y="384615"/>
            <a:ext cx="10972800" cy="593878"/>
          </a:xfrm>
        </p:spPr>
        <p:txBody>
          <a:bodyPr>
            <a:normAutofit fontScale="90000"/>
          </a:bodyPr>
          <a:lstStyle/>
          <a:p>
            <a:r>
              <a:rPr lang="nb-NO" dirty="0" err="1"/>
              <a:t>Nursing</a:t>
            </a:r>
            <a:r>
              <a:rPr lang="nb-NO" dirty="0"/>
              <a:t> and </a:t>
            </a:r>
            <a:r>
              <a:rPr lang="nb-NO" dirty="0" err="1"/>
              <a:t>care</a:t>
            </a:r>
            <a:r>
              <a:rPr lang="nb-NO" dirty="0"/>
              <a:t> services:</a:t>
            </a:r>
            <a:br>
              <a:rPr lang="nb-NO" dirty="0"/>
            </a:br>
            <a:r>
              <a:rPr lang="nb-NO" dirty="0" err="1"/>
              <a:t>Deviation</a:t>
            </a:r>
            <a:r>
              <a:rPr lang="nb-NO" dirty="0"/>
              <a:t> </a:t>
            </a:r>
            <a:r>
              <a:rPr lang="nb-NO" dirty="0" err="1"/>
              <a:t>between</a:t>
            </a:r>
            <a:r>
              <a:rPr lang="nb-NO" dirty="0"/>
              <a:t> </a:t>
            </a:r>
            <a:r>
              <a:rPr lang="nb-NO" dirty="0" err="1"/>
              <a:t>actual</a:t>
            </a:r>
            <a:r>
              <a:rPr lang="nb-NO" dirty="0"/>
              <a:t> </a:t>
            </a:r>
            <a:r>
              <a:rPr lang="nb-NO" dirty="0" err="1"/>
              <a:t>expenditure</a:t>
            </a:r>
            <a:r>
              <a:rPr lang="nb-NO" dirty="0"/>
              <a:t> and </a:t>
            </a:r>
            <a:r>
              <a:rPr lang="nb-NO" dirty="0" err="1"/>
              <a:t>expenditure</a:t>
            </a:r>
            <a:r>
              <a:rPr lang="nb-NO" dirty="0"/>
              <a:t> </a:t>
            </a:r>
            <a:r>
              <a:rPr lang="nb-NO" dirty="0" err="1"/>
              <a:t>needs</a:t>
            </a:r>
            <a:br>
              <a:rPr lang="nb-NO" dirty="0"/>
            </a:br>
            <a:r>
              <a:rPr lang="nb-NO" dirty="0"/>
              <a:t>NOK per </a:t>
            </a:r>
            <a:r>
              <a:rPr lang="nb-NO" dirty="0" err="1"/>
              <a:t>inhabitant</a:t>
            </a:r>
            <a:endParaRPr lang="nb-NO" dirty="0"/>
          </a:p>
        </p:txBody>
      </p:sp>
      <p:pic>
        <p:nvPicPr>
          <p:cNvPr id="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42421" y="1818608"/>
            <a:ext cx="9955888" cy="41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382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5656" y="487165"/>
            <a:ext cx="10972800" cy="593878"/>
          </a:xfrm>
        </p:spPr>
        <p:txBody>
          <a:bodyPr>
            <a:normAutofit/>
          </a:bodyPr>
          <a:lstStyle/>
          <a:p>
            <a:r>
              <a:rPr lang="nb-NO" dirty="0"/>
              <a:t>ASSS: N</a:t>
            </a:r>
            <a:r>
              <a:rPr lang="en-US" dirty="0" err="1"/>
              <a:t>ursing</a:t>
            </a:r>
            <a:r>
              <a:rPr lang="en-US" dirty="0"/>
              <a:t> and care services – efficiency analysis</a:t>
            </a:r>
            <a:endParaRPr lang="nb-NO" dirty="0"/>
          </a:p>
        </p:txBody>
      </p:sp>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94844" y="1237494"/>
            <a:ext cx="10372745"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126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31370" y="149745"/>
            <a:ext cx="11474291" cy="5655519"/>
          </a:xfrm>
        </p:spPr>
        <p:txBody>
          <a:bodyPr>
            <a:normAutofit/>
          </a:bodyPr>
          <a:lstStyle/>
          <a:p>
            <a:pPr marL="0" indent="0">
              <a:buNone/>
            </a:pPr>
            <a:r>
              <a:rPr lang="en-US" dirty="0">
                <a:solidFill>
                  <a:schemeClr val="tx2"/>
                </a:solidFill>
              </a:rPr>
              <a:t>KS – Consultants (a subsidiary of KS)</a:t>
            </a:r>
          </a:p>
          <a:p>
            <a:pPr marL="0" indent="0">
              <a:buNone/>
            </a:pPr>
            <a:endParaRPr lang="en-US" dirty="0">
              <a:solidFill>
                <a:schemeClr val="tx2"/>
              </a:solidFill>
            </a:endParaRPr>
          </a:p>
          <a:p>
            <a:pPr marL="0" indent="0">
              <a:buNone/>
            </a:pPr>
            <a:r>
              <a:rPr lang="en-US" dirty="0">
                <a:solidFill>
                  <a:schemeClr val="tx2"/>
                </a:solidFill>
              </a:rPr>
              <a:t>KOSTRA-analysis provides the most important indicators in relation to analysis and management/governance set to: </a:t>
            </a:r>
          </a:p>
          <a:p>
            <a:pPr lvl="1"/>
            <a:r>
              <a:rPr lang="en-US" dirty="0">
                <a:solidFill>
                  <a:schemeClr val="tx2"/>
                </a:solidFill>
              </a:rPr>
              <a:t>How are the services prioritized? </a:t>
            </a:r>
          </a:p>
          <a:p>
            <a:pPr lvl="1"/>
            <a:r>
              <a:rPr lang="en-US" dirty="0">
                <a:solidFill>
                  <a:schemeClr val="tx2"/>
                </a:solidFill>
              </a:rPr>
              <a:t>What are the coverage-ratios; are the users needs met? </a:t>
            </a:r>
          </a:p>
          <a:p>
            <a:pPr lvl="1"/>
            <a:r>
              <a:rPr lang="en-US" dirty="0">
                <a:solidFill>
                  <a:schemeClr val="tx2"/>
                </a:solidFill>
              </a:rPr>
              <a:t>Presentation of some productivity indicators, with a discussion about what they explain / not explain  </a:t>
            </a:r>
          </a:p>
          <a:p>
            <a:pPr marL="457200" lvl="1" indent="0">
              <a:buNone/>
            </a:pPr>
            <a:endParaRPr lang="en-US" dirty="0">
              <a:solidFill>
                <a:schemeClr val="tx2"/>
              </a:solidFill>
            </a:endParaRPr>
          </a:p>
          <a:p>
            <a:pPr marL="57150" indent="0">
              <a:buNone/>
            </a:pPr>
            <a:r>
              <a:rPr lang="en-US" dirty="0">
                <a:solidFill>
                  <a:schemeClr val="tx2"/>
                </a:solidFill>
              </a:rPr>
              <a:t>To create an overall profile for the services, we need to put KOSTRA-indicators together. The service profiles provide a good basis for asking questions about:</a:t>
            </a:r>
          </a:p>
          <a:p>
            <a:pPr lvl="1"/>
            <a:r>
              <a:rPr lang="en-US" dirty="0">
                <a:solidFill>
                  <a:schemeClr val="tx2"/>
                </a:solidFill>
              </a:rPr>
              <a:t>What is the possible «scope of action» for each service? </a:t>
            </a:r>
          </a:p>
          <a:p>
            <a:pPr lvl="1"/>
            <a:r>
              <a:rPr lang="en-US" dirty="0">
                <a:solidFill>
                  <a:schemeClr val="tx2"/>
                </a:solidFill>
              </a:rPr>
              <a:t>What characterizes «best practices»? </a:t>
            </a:r>
          </a:p>
          <a:p>
            <a:pPr marL="0" indent="0">
              <a:buNone/>
            </a:pPr>
            <a:endParaRPr lang="nb-NO" dirty="0"/>
          </a:p>
        </p:txBody>
      </p:sp>
    </p:spTree>
    <p:extLst>
      <p:ext uri="{BB962C8B-B14F-4D97-AF65-F5344CB8AC3E}">
        <p14:creationId xmlns:p14="http://schemas.microsoft.com/office/powerpoint/2010/main" val="410153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0" y="166323"/>
            <a:ext cx="11985674" cy="1132114"/>
          </a:xfrm>
        </p:spPr>
        <p:txBody>
          <a:bodyPr>
            <a:noAutofit/>
          </a:bodyPr>
          <a:lstStyle/>
          <a:p>
            <a:pPr algn="ctr"/>
            <a:r>
              <a:rPr lang="en-US" sz="3200" dirty="0">
                <a:solidFill>
                  <a:srgbClr val="3333FF"/>
                </a:solidFill>
                <a:latin typeface="+mj-lt"/>
                <a:cs typeface="Arial" charset="0"/>
              </a:rPr>
              <a:t>KOSTRA is, as far as I know, quite unique in a European context</a:t>
            </a:r>
            <a:endParaRPr lang="en-US" sz="3200" dirty="0">
              <a:solidFill>
                <a:srgbClr val="3333FF"/>
              </a:solidFill>
              <a:latin typeface="+mj-lt"/>
            </a:endParaRPr>
          </a:p>
        </p:txBody>
      </p:sp>
      <p:sp>
        <p:nvSpPr>
          <p:cNvPr id="168963" name="Rectangle 3"/>
          <p:cNvSpPr>
            <a:spLocks noGrp="1" noChangeArrowheads="1"/>
          </p:cNvSpPr>
          <p:nvPr>
            <p:ph type="body" idx="4294967295"/>
          </p:nvPr>
        </p:nvSpPr>
        <p:spPr>
          <a:xfrm>
            <a:off x="609600" y="1448971"/>
            <a:ext cx="10972800" cy="4797449"/>
          </a:xfrm>
          <a:prstGeom prst="rect">
            <a:avLst/>
          </a:prstGeom>
        </p:spPr>
        <p:txBody>
          <a:bodyPr>
            <a:normAutofit/>
          </a:bodyPr>
          <a:lstStyle/>
          <a:p>
            <a:pPr>
              <a:lnSpc>
                <a:spcPct val="90000"/>
              </a:lnSpc>
            </a:pPr>
            <a:r>
              <a:rPr lang="en-US" sz="2400" dirty="0"/>
              <a:t>Poland. </a:t>
            </a:r>
            <a:br>
              <a:rPr lang="en-US" sz="2400" dirty="0"/>
            </a:br>
            <a:r>
              <a:rPr lang="en-US" sz="2400" dirty="0"/>
              <a:t>Developing a future public performance system which has commonalities with KOSTRA. </a:t>
            </a:r>
          </a:p>
          <a:p>
            <a:pPr lvl="1">
              <a:lnSpc>
                <a:spcPct val="90000"/>
              </a:lnSpc>
            </a:pPr>
            <a:r>
              <a:rPr lang="en-US" sz="2400" dirty="0"/>
              <a:t>High quality data collected from currently dispersed sources</a:t>
            </a:r>
          </a:p>
          <a:p>
            <a:pPr lvl="1">
              <a:lnSpc>
                <a:spcPct val="90000"/>
              </a:lnSpc>
            </a:pPr>
            <a:r>
              <a:rPr lang="en-US" sz="2400" dirty="0"/>
              <a:t>Enabling access to comparable data for benchmarking for different actors </a:t>
            </a:r>
          </a:p>
          <a:p>
            <a:pPr lvl="1">
              <a:lnSpc>
                <a:spcPct val="90000"/>
              </a:lnSpc>
            </a:pPr>
            <a:r>
              <a:rPr lang="en-US" sz="2400" dirty="0"/>
              <a:t>Analysis in four dimensions:  quantity of service delivery, quality of service, availability to citizens and cost effectiveness</a:t>
            </a:r>
            <a:br>
              <a:rPr lang="en-US" sz="2400" dirty="0"/>
            </a:br>
            <a:endParaRPr lang="en-US" sz="2400" dirty="0"/>
          </a:p>
          <a:p>
            <a:pPr>
              <a:lnSpc>
                <a:spcPct val="90000"/>
              </a:lnSpc>
            </a:pPr>
            <a:r>
              <a:rPr lang="en-US" sz="2400" dirty="0"/>
              <a:t>Sweden </a:t>
            </a:r>
            <a:br>
              <a:rPr lang="en-US" sz="2400" dirty="0"/>
            </a:br>
            <a:r>
              <a:rPr lang="en-US" sz="2400" dirty="0"/>
              <a:t>The municipal association publishing similar data. But they have to collect them from dispersed sources, among them Ministries. </a:t>
            </a:r>
          </a:p>
        </p:txBody>
      </p:sp>
    </p:spTree>
    <p:extLst>
      <p:ext uri="{BB962C8B-B14F-4D97-AF65-F5344CB8AC3E}">
        <p14:creationId xmlns:p14="http://schemas.microsoft.com/office/powerpoint/2010/main" val="217786933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9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89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8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77341" y="170506"/>
            <a:ext cx="4679372" cy="1132114"/>
          </a:xfrm>
        </p:spPr>
        <p:txBody>
          <a:bodyPr>
            <a:normAutofit/>
          </a:bodyPr>
          <a:lstStyle/>
          <a:p>
            <a:r>
              <a:rPr lang="nb-NO" sz="1800" b="1" dirty="0">
                <a:solidFill>
                  <a:srgbClr val="008CD3"/>
                </a:solidFill>
              </a:rPr>
              <a:t>KS AS AN EMPLOYER ORGANISATION </a:t>
            </a:r>
            <a:endParaRPr lang="en-US" sz="1800" b="1" dirty="0">
              <a:solidFill>
                <a:srgbClr val="008CD3"/>
              </a:solidFill>
            </a:endParaRPr>
          </a:p>
        </p:txBody>
      </p:sp>
      <p:sp>
        <p:nvSpPr>
          <p:cNvPr id="5" name="Plassholder for innhold 4">
            <a:extLst>
              <a:ext uri="{FF2B5EF4-FFF2-40B4-BE49-F238E27FC236}">
                <a16:creationId xmlns:a16="http://schemas.microsoft.com/office/drawing/2014/main" id="{02305726-8599-46D1-8305-16B17A849346}"/>
              </a:ext>
            </a:extLst>
          </p:cNvPr>
          <p:cNvSpPr>
            <a:spLocks noGrp="1"/>
          </p:cNvSpPr>
          <p:nvPr>
            <p:ph sz="quarter" idx="10"/>
          </p:nvPr>
        </p:nvSpPr>
        <p:spPr>
          <a:xfrm>
            <a:off x="477341" y="1955000"/>
            <a:ext cx="5086350" cy="2576195"/>
          </a:xfrm>
        </p:spPr>
        <p:txBody>
          <a:bodyPr>
            <a:normAutofit fontScale="85000" lnSpcReduction="10000"/>
          </a:bodyPr>
          <a:lstStyle/>
          <a:p>
            <a:pPr marL="0" indent="0">
              <a:buNone/>
            </a:pPr>
            <a:r>
              <a:rPr lang="en-GB" dirty="0"/>
              <a:t>KS is the largest employer organisation in the public sector</a:t>
            </a:r>
          </a:p>
          <a:p>
            <a:r>
              <a:rPr lang="en-GB" dirty="0"/>
              <a:t>Authorised to enter into and terminate key collective agreements </a:t>
            </a:r>
          </a:p>
          <a:p>
            <a:r>
              <a:rPr lang="en-GB" dirty="0"/>
              <a:t>In 2021 KS negotiated the settlements for around 450,000 local government employees to a value of NOK 299 billion</a:t>
            </a:r>
            <a:endParaRPr lang="nb-NO" dirty="0"/>
          </a:p>
        </p:txBody>
      </p:sp>
      <p:sp>
        <p:nvSpPr>
          <p:cNvPr id="8" name="Tittel 3">
            <a:extLst>
              <a:ext uri="{FF2B5EF4-FFF2-40B4-BE49-F238E27FC236}">
                <a16:creationId xmlns:a16="http://schemas.microsoft.com/office/drawing/2014/main" id="{832555B2-A2CD-4615-9869-3A5CB4574383}"/>
              </a:ext>
            </a:extLst>
          </p:cNvPr>
          <p:cNvSpPr txBox="1">
            <a:spLocks/>
          </p:cNvSpPr>
          <p:nvPr/>
        </p:nvSpPr>
        <p:spPr>
          <a:xfrm>
            <a:off x="477340" y="1026628"/>
            <a:ext cx="5343939" cy="913366"/>
          </a:xfrm>
          <a:prstGeom prst="rect">
            <a:avLst/>
          </a:prstGeom>
        </p:spPr>
        <p:txBody>
          <a:bodyPr vert="horz" lIns="91440" tIns="45720" rIns="91440" bIns="45720" rtlCol="0" anchor="ctr">
            <a:normAutofit fontScale="90000" lnSpcReduction="20000"/>
          </a:bodyPr>
          <a:lstStyle>
            <a:lvl1pPr algn="l" defTabSz="457200" rtl="0" eaLnBrk="1" latinLnBrk="0" hangingPunct="1">
              <a:spcBef>
                <a:spcPct val="0"/>
              </a:spcBef>
              <a:buNone/>
              <a:defRPr sz="3600" kern="1200">
                <a:solidFill>
                  <a:srgbClr val="00104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3600" b="0" i="0" u="none" strike="noStrike" kern="1200" cap="none" spc="0" normalizeH="0" baseline="0" noProof="0" dirty="0" err="1">
                <a:ln>
                  <a:noFill/>
                </a:ln>
                <a:solidFill>
                  <a:srgbClr val="001046"/>
                </a:solidFill>
                <a:effectLst/>
                <a:uLnTx/>
                <a:uFillTx/>
                <a:latin typeface="Calibri"/>
                <a:ea typeface="+mj-ea"/>
                <a:cs typeface="+mj-cs"/>
              </a:rPr>
              <a:t>Negotiating</a:t>
            </a:r>
            <a:r>
              <a:rPr kumimoji="0" lang="nb-NO" sz="3600" b="0" i="0" u="none" strike="noStrike" kern="1200" cap="none" spc="0" normalizeH="0" baseline="0" noProof="0" dirty="0">
                <a:ln>
                  <a:noFill/>
                </a:ln>
                <a:solidFill>
                  <a:srgbClr val="001046"/>
                </a:solidFill>
                <a:effectLst/>
                <a:uLnTx/>
                <a:uFillTx/>
                <a:latin typeface="Calibri"/>
                <a:ea typeface="+mj-ea"/>
                <a:cs typeface="+mj-cs"/>
              </a:rPr>
              <a:t> and </a:t>
            </a:r>
            <a:r>
              <a:rPr kumimoji="0" lang="nb-NO" sz="3600" b="0" i="0" u="none" strike="noStrike" kern="1200" cap="none" spc="0" normalizeH="0" baseline="0" noProof="0" dirty="0" err="1">
                <a:ln>
                  <a:noFill/>
                </a:ln>
                <a:solidFill>
                  <a:srgbClr val="001046"/>
                </a:solidFill>
                <a:effectLst/>
                <a:uLnTx/>
                <a:uFillTx/>
                <a:latin typeface="Calibri"/>
                <a:ea typeface="+mj-ea"/>
                <a:cs typeface="+mj-cs"/>
              </a:rPr>
              <a:t>bargaining</a:t>
            </a:r>
            <a:r>
              <a:rPr kumimoji="0" lang="nb-NO" sz="3600" b="0" i="0" u="none" strike="noStrike" kern="1200" cap="none" spc="0" normalizeH="0" baseline="0" noProof="0" dirty="0">
                <a:ln>
                  <a:noFill/>
                </a:ln>
                <a:solidFill>
                  <a:srgbClr val="001046"/>
                </a:solidFill>
                <a:effectLst/>
                <a:uLnTx/>
                <a:uFillTx/>
                <a:latin typeface="Calibri"/>
                <a:ea typeface="+mj-ea"/>
                <a:cs typeface="+mj-cs"/>
              </a:rPr>
              <a:t> party</a:t>
            </a:r>
          </a:p>
        </p:txBody>
      </p:sp>
      <p:pic>
        <p:nvPicPr>
          <p:cNvPr id="6" name="Bilde 5">
            <a:extLst>
              <a:ext uri="{FF2B5EF4-FFF2-40B4-BE49-F238E27FC236}">
                <a16:creationId xmlns:a16="http://schemas.microsoft.com/office/drawing/2014/main" id="{C068AC8C-186D-48ED-BDF2-A2269B9D71E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096000" y="736563"/>
            <a:ext cx="6096000" cy="4359168"/>
          </a:xfrm>
          <a:prstGeom prst="rect">
            <a:avLst/>
          </a:prstGeom>
        </p:spPr>
      </p:pic>
      <p:sp>
        <p:nvSpPr>
          <p:cNvPr id="3" name="TekstSylinder 2">
            <a:extLst>
              <a:ext uri="{FF2B5EF4-FFF2-40B4-BE49-F238E27FC236}">
                <a16:creationId xmlns:a16="http://schemas.microsoft.com/office/drawing/2014/main" id="{F13D8BD8-83C0-4579-BC68-8D74AC8A9FDB}"/>
              </a:ext>
            </a:extLst>
          </p:cNvPr>
          <p:cNvSpPr txBox="1"/>
          <p:nvPr/>
        </p:nvSpPr>
        <p:spPr>
          <a:xfrm>
            <a:off x="6096000" y="5116051"/>
            <a:ext cx="5689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err="1">
                <a:ln>
                  <a:noFill/>
                </a:ln>
                <a:solidFill>
                  <a:prstClr val="black"/>
                </a:solidFill>
                <a:effectLst/>
                <a:uLnTx/>
                <a:uFillTx/>
                <a:latin typeface="Calibri"/>
                <a:ea typeface="+mn-ea"/>
                <a:cs typeface="+mn-cs"/>
              </a:rPr>
              <a:t>Negotiating</a:t>
            </a:r>
            <a:r>
              <a:rPr kumimoji="0" lang="nb-NO" sz="1600" b="0" i="0" u="none" strike="noStrike" kern="1200" cap="none" spc="0" normalizeH="0" baseline="0" noProof="0" dirty="0">
                <a:ln>
                  <a:noFill/>
                </a:ln>
                <a:solidFill>
                  <a:prstClr val="black"/>
                </a:solidFill>
                <a:effectLst/>
                <a:uLnTx/>
                <a:uFillTx/>
                <a:latin typeface="Calibri"/>
                <a:ea typeface="+mn-ea"/>
                <a:cs typeface="+mn-cs"/>
              </a:rPr>
              <a:t> </a:t>
            </a:r>
            <a:r>
              <a:rPr kumimoji="0" lang="nb-NO" sz="1600" b="0" i="0" u="none" strike="noStrike" kern="1200" cap="none" spc="0" normalizeH="0" baseline="0" noProof="0" dirty="0" err="1">
                <a:ln>
                  <a:noFill/>
                </a:ln>
                <a:solidFill>
                  <a:prstClr val="black"/>
                </a:solidFill>
                <a:effectLst/>
                <a:uLnTx/>
                <a:uFillTx/>
                <a:latin typeface="Calibri"/>
                <a:ea typeface="+mn-ea"/>
                <a:cs typeface="+mn-cs"/>
              </a:rPr>
              <a:t>working-hours</a:t>
            </a:r>
            <a:r>
              <a:rPr kumimoji="0" lang="nb-NO" sz="1600" b="0" i="0" u="none" strike="noStrike" kern="1200" cap="none" spc="0" normalizeH="0" baseline="0" noProof="0" dirty="0">
                <a:ln>
                  <a:noFill/>
                </a:ln>
                <a:solidFill>
                  <a:prstClr val="black"/>
                </a:solidFill>
                <a:effectLst/>
                <a:uLnTx/>
                <a:uFillTx/>
                <a:latin typeface="Calibri"/>
                <a:ea typeface="+mn-ea"/>
                <a:cs typeface="+mn-cs"/>
              </a:rPr>
              <a:t> </a:t>
            </a:r>
            <a:r>
              <a:rPr kumimoji="0" lang="nb-NO" sz="1600" b="0" i="0" u="none" strike="noStrike" kern="1200" cap="none" spc="0" normalizeH="0" baseline="0" noProof="0" dirty="0" err="1">
                <a:ln>
                  <a:noFill/>
                </a:ln>
                <a:solidFill>
                  <a:prstClr val="black"/>
                </a:solidFill>
                <a:effectLst/>
                <a:uLnTx/>
                <a:uFillTx/>
                <a:latin typeface="Calibri"/>
                <a:ea typeface="+mn-ea"/>
                <a:cs typeface="+mn-cs"/>
              </a:rPr>
              <a:t>agreement</a:t>
            </a:r>
            <a:r>
              <a:rPr kumimoji="0" lang="nb-NO" sz="1600" b="0" i="0" u="none" strike="noStrike" kern="1200" cap="none" spc="0" normalizeH="0" baseline="0" noProof="0" dirty="0">
                <a:ln>
                  <a:noFill/>
                </a:ln>
                <a:solidFill>
                  <a:prstClr val="black"/>
                </a:solidFill>
                <a:effectLst/>
                <a:uLnTx/>
                <a:uFillTx/>
                <a:latin typeface="Calibri"/>
                <a:ea typeface="+mn-ea"/>
                <a:cs typeface="+mn-cs"/>
              </a:rPr>
              <a:t> for </a:t>
            </a:r>
            <a:r>
              <a:rPr kumimoji="0" lang="nb-NO" sz="1600" b="0" i="0" u="none" strike="noStrike" kern="1200" cap="none" spc="0" normalizeH="0" baseline="0" noProof="0" dirty="0" err="1">
                <a:ln>
                  <a:noFill/>
                </a:ln>
                <a:solidFill>
                  <a:prstClr val="black"/>
                </a:solidFill>
                <a:effectLst/>
                <a:uLnTx/>
                <a:uFillTx/>
                <a:latin typeface="Calibri"/>
                <a:ea typeface="+mn-ea"/>
                <a:cs typeface="+mn-cs"/>
              </a:rPr>
              <a:t>teachers</a:t>
            </a:r>
            <a:r>
              <a:rPr kumimoji="0" lang="nb-NO" sz="1600" b="0" i="0" u="none" strike="noStrike" kern="1200" cap="none" spc="0" normalizeH="0" baseline="0" noProof="0" dirty="0">
                <a:ln>
                  <a:noFill/>
                </a:ln>
                <a:solidFill>
                  <a:prstClr val="black"/>
                </a:solidFill>
                <a:effectLst/>
                <a:uLnTx/>
                <a:uFillTx/>
                <a:latin typeface="Calibri"/>
                <a:ea typeface="+mn-ea"/>
                <a:cs typeface="+mn-cs"/>
              </a:rPr>
              <a:t>, fall </a:t>
            </a:r>
            <a:r>
              <a:rPr kumimoji="0" lang="nb-NO" sz="1600" b="0" i="0" u="none" strike="noStrike" kern="1200" cap="none" spc="0" normalizeH="0" baseline="0" noProof="0" dirty="0" err="1">
                <a:ln>
                  <a:noFill/>
                </a:ln>
                <a:solidFill>
                  <a:prstClr val="black"/>
                </a:solidFill>
                <a:effectLst/>
                <a:uLnTx/>
                <a:uFillTx/>
                <a:latin typeface="Calibri"/>
                <a:ea typeface="+mn-ea"/>
                <a:cs typeface="+mn-cs"/>
              </a:rPr>
              <a:t>of</a:t>
            </a:r>
            <a:r>
              <a:rPr kumimoji="0" lang="nb-NO" sz="1600" b="0" i="0" u="none" strike="noStrike" kern="1200" cap="none" spc="0" normalizeH="0" baseline="0" noProof="0" dirty="0">
                <a:ln>
                  <a:noFill/>
                </a:ln>
                <a:solidFill>
                  <a:prstClr val="black"/>
                </a:solidFill>
                <a:effectLst/>
                <a:uLnTx/>
                <a:uFillTx/>
                <a:latin typeface="Calibri"/>
                <a:ea typeface="+mn-ea"/>
                <a:cs typeface="+mn-cs"/>
              </a:rPr>
              <a:t> 2022.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Photo: KS</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3571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r>
              <a:rPr lang="en-US" dirty="0"/>
              <a:t>Methodology for data visualization and technical specification for IT tools</a:t>
            </a:r>
            <a:endParaRPr lang="nb-NO" dirty="0"/>
          </a:p>
        </p:txBody>
      </p:sp>
    </p:spTree>
    <p:extLst>
      <p:ext uri="{BB962C8B-B14F-4D97-AF65-F5344CB8AC3E}">
        <p14:creationId xmlns:p14="http://schemas.microsoft.com/office/powerpoint/2010/main" val="63412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B63163-7A3D-44F8-8A8C-3EFCAADD0904}"/>
              </a:ext>
            </a:extLst>
          </p:cNvPr>
          <p:cNvSpPr>
            <a:spLocks noGrp="1"/>
          </p:cNvSpPr>
          <p:nvPr>
            <p:ph type="title"/>
          </p:nvPr>
        </p:nvSpPr>
        <p:spPr/>
        <p:txBody>
          <a:bodyPr/>
          <a:lstStyle/>
          <a:p>
            <a:r>
              <a:rPr lang="nb-NO" dirty="0"/>
              <a:t>Tools</a:t>
            </a:r>
          </a:p>
        </p:txBody>
      </p:sp>
      <p:sp>
        <p:nvSpPr>
          <p:cNvPr id="3" name="Plassholder for innhold 2">
            <a:extLst>
              <a:ext uri="{FF2B5EF4-FFF2-40B4-BE49-F238E27FC236}">
                <a16:creationId xmlns:a16="http://schemas.microsoft.com/office/drawing/2014/main" id="{AD6BD218-572A-48BE-9B84-8339BF470DC2}"/>
              </a:ext>
            </a:extLst>
          </p:cNvPr>
          <p:cNvSpPr>
            <a:spLocks noGrp="1"/>
          </p:cNvSpPr>
          <p:nvPr>
            <p:ph sz="quarter" idx="10"/>
          </p:nvPr>
        </p:nvSpPr>
        <p:spPr/>
        <p:txBody>
          <a:bodyPr/>
          <a:lstStyle/>
          <a:p>
            <a:r>
              <a:rPr lang="nb-NO" dirty="0"/>
              <a:t>Excel</a:t>
            </a:r>
          </a:p>
          <a:p>
            <a:r>
              <a:rPr lang="nb-NO" dirty="0" err="1"/>
              <a:t>PowerBI</a:t>
            </a:r>
            <a:endParaRPr lang="nb-NO" dirty="0"/>
          </a:p>
          <a:p>
            <a:r>
              <a:rPr lang="nb-NO" dirty="0"/>
              <a:t>Highcharts</a:t>
            </a:r>
          </a:p>
          <a:p>
            <a:r>
              <a:rPr lang="nb-NO" dirty="0" err="1"/>
              <a:t>Tableau</a:t>
            </a:r>
            <a:endParaRPr lang="nb-NO" dirty="0"/>
          </a:p>
          <a:p>
            <a:r>
              <a:rPr lang="nb-NO" dirty="0"/>
              <a:t>Infogram</a:t>
            </a:r>
          </a:p>
          <a:p>
            <a:r>
              <a:rPr lang="nb-NO" dirty="0"/>
              <a:t>…</a:t>
            </a:r>
          </a:p>
        </p:txBody>
      </p:sp>
      <p:sp>
        <p:nvSpPr>
          <p:cNvPr id="5" name="TekstSylinder 4">
            <a:extLst>
              <a:ext uri="{FF2B5EF4-FFF2-40B4-BE49-F238E27FC236}">
                <a16:creationId xmlns:a16="http://schemas.microsoft.com/office/drawing/2014/main" id="{F122F652-00B6-40F6-9118-646754BB5265}"/>
              </a:ext>
            </a:extLst>
          </p:cNvPr>
          <p:cNvSpPr txBox="1"/>
          <p:nvPr/>
        </p:nvSpPr>
        <p:spPr>
          <a:xfrm>
            <a:off x="6097398" y="1463527"/>
            <a:ext cx="6094602"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a:ea typeface="+mn-ea"/>
                <a:cs typeface="+mn-cs"/>
              </a:rPr>
              <a:t>We</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use</a:t>
            </a:r>
            <a:r>
              <a:rPr kumimoji="0" lang="nb-NO" sz="1800" b="0" i="0" u="none" strike="noStrike" kern="1200" cap="none" spc="0" normalizeH="0" baseline="0" noProof="0" dirty="0">
                <a:ln>
                  <a:noFill/>
                </a:ln>
                <a:solidFill>
                  <a:prstClr val="black"/>
                </a:solidFill>
                <a:effectLst/>
                <a:uLnTx/>
                <a:uFillTx/>
                <a:latin typeface="Calibri"/>
                <a:ea typeface="+mn-ea"/>
                <a:cs typeface="+mn-cs"/>
              </a:rPr>
              <a:t> KOSTRA and data from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other</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sourches</a:t>
            </a:r>
            <a:r>
              <a:rPr kumimoji="0" lang="nb-NO" sz="1800" b="0" i="0" u="none" strike="noStrike" kern="1200" cap="none" spc="0" normalizeH="0" baseline="0" noProof="0" dirty="0">
                <a:ln>
                  <a:noFill/>
                </a:ln>
                <a:solidFill>
                  <a:prstClr val="black"/>
                </a:solidFill>
                <a:effectLst/>
                <a:uLnTx/>
                <a:uFillTx/>
                <a:latin typeface="Calibri"/>
                <a:ea typeface="+mn-ea"/>
                <a:cs typeface="+mn-cs"/>
              </a:rPr>
              <a:t> in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many</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ways</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err="1">
                <a:ln>
                  <a:noFill/>
                </a:ln>
                <a:solidFill>
                  <a:prstClr val="black"/>
                </a:solidFill>
                <a:effectLst/>
                <a:uLnTx/>
                <a:uFillTx/>
                <a:latin typeface="Calibri"/>
                <a:ea typeface="+mn-ea"/>
                <a:cs typeface="+mn-cs"/>
              </a:rPr>
              <a:t>Standardized</a:t>
            </a:r>
            <a:r>
              <a:rPr kumimoji="0" lang="nb-NO" sz="1800" b="0" i="0" u="none" strike="noStrike" kern="1200" cap="none" spc="0" normalizeH="0" baseline="0" noProof="0" dirty="0">
                <a:ln>
                  <a:noFill/>
                </a:ln>
                <a:solidFill>
                  <a:prstClr val="black"/>
                </a:solidFill>
                <a:effectLst/>
                <a:uLnTx/>
                <a:uFillTx/>
                <a:latin typeface="Calibri"/>
                <a:ea typeface="+mn-ea"/>
                <a:cs typeface="+mn-cs"/>
              </a:rPr>
              <a:t> data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creates</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opportunities</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Time-series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see</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long</a:t>
            </a:r>
            <a:r>
              <a:rPr kumimoji="0" lang="nb-NO" sz="1800" b="0" i="0" u="none" strike="noStrike" kern="1200" cap="none" spc="0" normalizeH="0" baseline="0" noProof="0" dirty="0">
                <a:ln>
                  <a:noFill/>
                </a:ln>
                <a:solidFill>
                  <a:prstClr val="black"/>
                </a:solidFill>
                <a:effectLst/>
                <a:uLnTx/>
                <a:uFillTx/>
                <a:latin typeface="Calibri"/>
                <a:ea typeface="+mn-ea"/>
                <a:cs typeface="+mn-cs"/>
              </a:rPr>
              <a:t> time trends)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Status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today</a:t>
            </a:r>
            <a:r>
              <a:rPr kumimoji="0" lang="nb-NO" sz="1800" b="0" i="0" u="none" strike="noStrike" kern="1200" cap="none" spc="0" normalizeH="0" baseline="0" noProof="0" dirty="0">
                <a:ln>
                  <a:noFill/>
                </a:ln>
                <a:solidFill>
                  <a:prstClr val="black"/>
                </a:solidFill>
                <a:effectLst/>
                <a:uLnTx/>
                <a:uFillTx/>
                <a:latin typeface="Calibri"/>
                <a:ea typeface="+mn-ea"/>
                <a:cs typeface="+mn-cs"/>
              </a:rPr>
              <a:t> (or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least</a:t>
            </a:r>
            <a:r>
              <a:rPr kumimoji="0" lang="nb-NO" sz="1800" b="0" i="0" u="none" strike="noStrike" kern="1200" cap="none" spc="0" normalizeH="0" baseline="0" noProof="0" dirty="0">
                <a:ln>
                  <a:noFill/>
                </a:ln>
                <a:solidFill>
                  <a:prstClr val="black"/>
                </a:solidFill>
                <a:effectLst/>
                <a:uLnTx/>
                <a:uFillTx/>
                <a:latin typeface="Calibri"/>
                <a:ea typeface="+mn-ea"/>
                <a:cs typeface="+mn-cs"/>
              </a:rPr>
              <a:t> last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year</a:t>
            </a:r>
            <a:r>
              <a:rPr kumimoji="0" lang="nb-NO" sz="1800" b="0" i="0" u="none" strike="noStrike" kern="1200" cap="none" spc="0" normalizeH="0" baseline="0" noProof="0" dirty="0">
                <a:ln>
                  <a:noFill/>
                </a:ln>
                <a:solidFill>
                  <a:prstClr val="black"/>
                </a:solidFill>
                <a:effectLst/>
                <a:uLnTx/>
                <a:uFillTx/>
                <a:latin typeface="Calibri"/>
                <a:ea typeface="+mn-ea"/>
                <a:cs typeface="+mn-cs"/>
              </a:rPr>
              <a: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err="1">
                <a:ln>
                  <a:noFill/>
                </a:ln>
                <a:solidFill>
                  <a:prstClr val="black"/>
                </a:solidFill>
                <a:effectLst/>
                <a:uLnTx/>
                <a:uFillTx/>
                <a:latin typeface="Calibri"/>
                <a:ea typeface="+mn-ea"/>
                <a:cs typeface="+mn-cs"/>
              </a:rPr>
              <a:t>But</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important</a:t>
            </a:r>
            <a:r>
              <a:rPr kumimoji="0" lang="nb-NO" sz="1800" b="0" i="0" u="none" strike="noStrike" kern="1200" cap="none" spc="0" normalizeH="0" baseline="0" noProof="0" dirty="0">
                <a:ln>
                  <a:noFill/>
                </a:ln>
                <a:solidFill>
                  <a:prstClr val="black"/>
                </a:solidFill>
                <a:effectLst/>
                <a:uLnTx/>
                <a:uFillTx/>
                <a:latin typeface="Calibri"/>
                <a:ea typeface="+mn-ea"/>
                <a:cs typeface="+mn-cs"/>
              </a:rPr>
              <a:t> to do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some</a:t>
            </a:r>
            <a:r>
              <a:rPr kumimoji="0" lang="nb-NO" sz="1800" b="0" i="0" u="none" strike="noStrike" kern="1200" cap="none" spc="0" normalizeH="0" baseline="0" noProof="0" dirty="0">
                <a:ln>
                  <a:noFill/>
                </a:ln>
                <a:solidFill>
                  <a:prstClr val="black"/>
                </a:solidFill>
                <a:effectLst/>
                <a:uLnTx/>
                <a:uFillTx/>
                <a:latin typeface="Calibri"/>
                <a:ea typeface="+mn-ea"/>
                <a:cs typeface="+mn-cs"/>
              </a:rPr>
              <a:t> manual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quality</a:t>
            </a:r>
            <a:r>
              <a:rPr kumimoji="0" lang="nb-NO" sz="1800" b="0" i="0" u="none" strike="noStrike" kern="1200" cap="none" spc="0" normalizeH="0" baseline="0" noProof="0" dirty="0">
                <a:ln>
                  <a:noFill/>
                </a:ln>
                <a:solidFill>
                  <a:prstClr val="black"/>
                </a:solidFill>
                <a:effectLst/>
                <a:uLnTx/>
                <a:uFillTx/>
                <a:latin typeface="Calibri"/>
                <a:ea typeface="+mn-ea"/>
                <a:cs typeface="+mn-cs"/>
              </a:rPr>
              <a:t> assuranse as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well</a:t>
            </a:r>
            <a:r>
              <a:rPr kumimoji="0" lang="nb-NO" sz="1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57542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EA559C-587B-4340-8779-27FF05D3F75E}"/>
              </a:ext>
            </a:extLst>
          </p:cNvPr>
          <p:cNvSpPr>
            <a:spLocks noGrp="1"/>
          </p:cNvSpPr>
          <p:nvPr>
            <p:ph type="title"/>
          </p:nvPr>
        </p:nvSpPr>
        <p:spPr/>
        <p:txBody>
          <a:bodyPr/>
          <a:lstStyle/>
          <a:p>
            <a:r>
              <a:rPr lang="nb-NO" dirty="0" err="1"/>
              <a:t>Example</a:t>
            </a:r>
            <a:r>
              <a:rPr lang="nb-NO" dirty="0"/>
              <a:t> I: Nordic </a:t>
            </a:r>
            <a:r>
              <a:rPr lang="nb-NO" dirty="0" err="1"/>
              <a:t>countries</a:t>
            </a:r>
            <a:endParaRPr lang="nb-NO" dirty="0"/>
          </a:p>
        </p:txBody>
      </p:sp>
      <p:sp>
        <p:nvSpPr>
          <p:cNvPr id="3" name="Plassholder for innhold 2">
            <a:extLst>
              <a:ext uri="{FF2B5EF4-FFF2-40B4-BE49-F238E27FC236}">
                <a16:creationId xmlns:a16="http://schemas.microsoft.com/office/drawing/2014/main" id="{F5FE24DD-9604-41B7-B833-9B1382883CC5}"/>
              </a:ext>
            </a:extLst>
          </p:cNvPr>
          <p:cNvSpPr>
            <a:spLocks noGrp="1"/>
          </p:cNvSpPr>
          <p:nvPr>
            <p:ph sz="quarter" idx="10"/>
          </p:nvPr>
        </p:nvSpPr>
        <p:spPr/>
        <p:txBody>
          <a:bodyPr/>
          <a:lstStyle/>
          <a:p>
            <a:r>
              <a:rPr lang="nb-NO" dirty="0" err="1">
                <a:hlinkClick r:id="rId2"/>
              </a:rPr>
              <a:t>Example</a:t>
            </a:r>
            <a:r>
              <a:rPr lang="nb-NO" dirty="0"/>
              <a:t> </a:t>
            </a:r>
          </a:p>
          <a:p>
            <a:pPr marL="457200" lvl="1" indent="0">
              <a:buNone/>
            </a:pPr>
            <a:r>
              <a:rPr lang="nb-NO" dirty="0"/>
              <a:t>– </a:t>
            </a:r>
            <a:r>
              <a:rPr lang="nb-NO" dirty="0" err="1"/>
              <a:t>Demographics</a:t>
            </a:r>
            <a:r>
              <a:rPr lang="nb-NO" dirty="0"/>
              <a:t> in </a:t>
            </a:r>
            <a:r>
              <a:rPr lang="nb-NO" dirty="0" err="1"/>
              <a:t>the</a:t>
            </a:r>
            <a:r>
              <a:rPr lang="nb-NO" dirty="0"/>
              <a:t> Nordic </a:t>
            </a:r>
            <a:r>
              <a:rPr lang="nb-NO" dirty="0" err="1"/>
              <a:t>countries</a:t>
            </a:r>
            <a:endParaRPr lang="nb-NO" dirty="0"/>
          </a:p>
          <a:p>
            <a:endParaRPr lang="nb-NO" dirty="0"/>
          </a:p>
          <a:p>
            <a:r>
              <a:rPr lang="nb-NO" dirty="0"/>
              <a:t>Data from ssb.no and </a:t>
            </a:r>
            <a:r>
              <a:rPr lang="nb-NO" dirty="0" err="1"/>
              <a:t>other</a:t>
            </a:r>
            <a:r>
              <a:rPr lang="nb-NO" dirty="0"/>
              <a:t> Nordic </a:t>
            </a:r>
            <a:r>
              <a:rPr lang="nb-NO" dirty="0" err="1"/>
              <a:t>Countries</a:t>
            </a:r>
            <a:endParaRPr lang="nb-NO" dirty="0"/>
          </a:p>
          <a:p>
            <a:endParaRPr lang="nb-NO" dirty="0"/>
          </a:p>
          <a:p>
            <a:pPr marL="0" indent="0">
              <a:buNone/>
            </a:pPr>
            <a:r>
              <a:rPr lang="nb-NO" dirty="0"/>
              <a:t>From </a:t>
            </a:r>
            <a:r>
              <a:rPr lang="nb-NO" dirty="0" err="1"/>
              <a:t>tables</a:t>
            </a:r>
            <a:r>
              <a:rPr lang="nb-NO" dirty="0"/>
              <a:t> 			</a:t>
            </a:r>
            <a:r>
              <a:rPr lang="nb-NO" dirty="0" err="1"/>
              <a:t>infogram</a:t>
            </a:r>
            <a:r>
              <a:rPr lang="nb-NO" dirty="0"/>
              <a:t> for </a:t>
            </a:r>
            <a:r>
              <a:rPr lang="nb-NO" dirty="0" err="1"/>
              <a:t>publishing</a:t>
            </a:r>
            <a:r>
              <a:rPr lang="nb-NO" dirty="0"/>
              <a:t> online and </a:t>
            </a:r>
            <a:r>
              <a:rPr lang="nb-NO" dirty="0" err="1"/>
              <a:t>other</a:t>
            </a:r>
            <a:r>
              <a:rPr lang="nb-NO" dirty="0"/>
              <a:t> </a:t>
            </a:r>
            <a:r>
              <a:rPr lang="nb-NO" dirty="0" err="1"/>
              <a:t>uses</a:t>
            </a:r>
            <a:endParaRPr lang="nb-NO" dirty="0"/>
          </a:p>
        </p:txBody>
      </p:sp>
      <p:sp>
        <p:nvSpPr>
          <p:cNvPr id="4" name="Pil: høyre 3">
            <a:extLst>
              <a:ext uri="{FF2B5EF4-FFF2-40B4-BE49-F238E27FC236}">
                <a16:creationId xmlns:a16="http://schemas.microsoft.com/office/drawing/2014/main" id="{7B37513A-804C-4755-94CB-CF6CB87B8AE7}"/>
              </a:ext>
            </a:extLst>
          </p:cNvPr>
          <p:cNvSpPr/>
          <p:nvPr/>
        </p:nvSpPr>
        <p:spPr>
          <a:xfrm>
            <a:off x="2045368" y="3827360"/>
            <a:ext cx="737937" cy="3529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97404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1D386E-15F3-4D15-9CBC-63E6E2E49219}"/>
              </a:ext>
            </a:extLst>
          </p:cNvPr>
          <p:cNvSpPr>
            <a:spLocks noGrp="1"/>
          </p:cNvSpPr>
          <p:nvPr>
            <p:ph type="title"/>
          </p:nvPr>
        </p:nvSpPr>
        <p:spPr/>
        <p:txBody>
          <a:bodyPr/>
          <a:lstStyle/>
          <a:p>
            <a:r>
              <a:rPr lang="nb-NO" dirty="0" err="1"/>
              <a:t>Example</a:t>
            </a:r>
            <a:r>
              <a:rPr lang="nb-NO" dirty="0"/>
              <a:t> II</a:t>
            </a:r>
          </a:p>
        </p:txBody>
      </p:sp>
      <p:sp>
        <p:nvSpPr>
          <p:cNvPr id="3" name="Plassholder for innhold 2">
            <a:extLst>
              <a:ext uri="{FF2B5EF4-FFF2-40B4-BE49-F238E27FC236}">
                <a16:creationId xmlns:a16="http://schemas.microsoft.com/office/drawing/2014/main" id="{4E2E473F-CA11-43AB-8154-E99C058927DC}"/>
              </a:ext>
            </a:extLst>
          </p:cNvPr>
          <p:cNvSpPr>
            <a:spLocks noGrp="1"/>
          </p:cNvSpPr>
          <p:nvPr>
            <p:ph sz="quarter" idx="10"/>
          </p:nvPr>
        </p:nvSpPr>
        <p:spPr/>
        <p:txBody>
          <a:bodyPr/>
          <a:lstStyle/>
          <a:p>
            <a:r>
              <a:rPr lang="nb-NO" dirty="0" err="1"/>
              <a:t>Demographic</a:t>
            </a:r>
            <a:r>
              <a:rPr lang="nb-NO" dirty="0"/>
              <a:t> </a:t>
            </a:r>
            <a:r>
              <a:rPr lang="nb-NO" dirty="0" err="1"/>
              <a:t>changes</a:t>
            </a:r>
            <a:r>
              <a:rPr lang="nb-NO" dirty="0"/>
              <a:t> (</a:t>
            </a:r>
            <a:r>
              <a:rPr lang="nb-NO" dirty="0" err="1"/>
              <a:t>comparing</a:t>
            </a:r>
            <a:r>
              <a:rPr lang="nb-NO" dirty="0"/>
              <a:t> </a:t>
            </a:r>
            <a:r>
              <a:rPr lang="nb-NO" dirty="0" err="1"/>
              <a:t>municipalities</a:t>
            </a:r>
            <a:r>
              <a:rPr lang="nb-NO" dirty="0"/>
              <a:t>)</a:t>
            </a:r>
          </a:p>
          <a:p>
            <a:pPr lvl="1"/>
            <a:r>
              <a:rPr lang="nb-NO" dirty="0"/>
              <a:t>(</a:t>
            </a:r>
            <a:r>
              <a:rPr lang="nb-NO" dirty="0" err="1"/>
              <a:t>example</a:t>
            </a:r>
            <a:r>
              <a:rPr lang="nb-NO" dirty="0"/>
              <a:t> from «Status kommune»)</a:t>
            </a:r>
          </a:p>
          <a:p>
            <a:pPr lvl="1"/>
            <a:r>
              <a:rPr lang="nb-NO" dirty="0" err="1"/>
              <a:t>Standardized</a:t>
            </a:r>
            <a:r>
              <a:rPr lang="nb-NO" dirty="0"/>
              <a:t> data from </a:t>
            </a:r>
            <a:r>
              <a:rPr lang="nb-NO" dirty="0" err="1"/>
              <a:t>ssb</a:t>
            </a:r>
            <a:endParaRPr lang="nb-NO" dirty="0"/>
          </a:p>
          <a:p>
            <a:pPr lvl="1"/>
            <a:r>
              <a:rPr lang="nb-NO" dirty="0" err="1"/>
              <a:t>Created</a:t>
            </a:r>
            <a:r>
              <a:rPr lang="nb-NO" dirty="0"/>
              <a:t> in </a:t>
            </a:r>
            <a:r>
              <a:rPr lang="nb-NO" dirty="0" err="1"/>
              <a:t>PowerBI</a:t>
            </a:r>
            <a:r>
              <a:rPr lang="nb-NO" dirty="0"/>
              <a:t> (</a:t>
            </a:r>
            <a:r>
              <a:rPr lang="nb-NO" dirty="0" err="1"/>
              <a:t>previously</a:t>
            </a:r>
            <a:r>
              <a:rPr lang="nb-NO" dirty="0"/>
              <a:t> </a:t>
            </a:r>
            <a:r>
              <a:rPr lang="nb-NO" dirty="0" err="1"/>
              <a:t>Tableau</a:t>
            </a:r>
            <a:r>
              <a:rPr lang="nb-NO" dirty="0"/>
              <a:t>)</a:t>
            </a:r>
          </a:p>
        </p:txBody>
      </p:sp>
    </p:spTree>
    <p:extLst>
      <p:ext uri="{BB962C8B-B14F-4D97-AF65-F5344CB8AC3E}">
        <p14:creationId xmlns:p14="http://schemas.microsoft.com/office/powerpoint/2010/main" val="999735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3F94C1FC-9838-4DEF-ABA6-029C9648E6C4}"/>
              </a:ext>
            </a:extLst>
          </p:cNvPr>
          <p:cNvPicPr>
            <a:picLocks noGrp="1" noChangeAspect="1"/>
          </p:cNvPicPr>
          <p:nvPr>
            <p:ph sz="quarter" idx="10"/>
          </p:nvPr>
        </p:nvPicPr>
        <p:blipFill rotWithShape="1">
          <a:blip r:embed="rId2"/>
          <a:srcRect t="10190" r="1" b="1"/>
          <a:stretch/>
        </p:blipFill>
        <p:spPr>
          <a:xfrm>
            <a:off x="120650" y="752963"/>
            <a:ext cx="9798864" cy="4950196"/>
          </a:xfrm>
          <a:noFill/>
        </p:spPr>
      </p:pic>
      <p:pic>
        <p:nvPicPr>
          <p:cNvPr id="7" name="Plassholder for innhold 4">
            <a:extLst>
              <a:ext uri="{FF2B5EF4-FFF2-40B4-BE49-F238E27FC236}">
                <a16:creationId xmlns:a16="http://schemas.microsoft.com/office/drawing/2014/main" id="{B8F9F4F4-201F-49CF-B9D2-76183E5BFC77}"/>
              </a:ext>
            </a:extLst>
          </p:cNvPr>
          <p:cNvPicPr>
            <a:picLocks noChangeAspect="1"/>
          </p:cNvPicPr>
          <p:nvPr/>
        </p:nvPicPr>
        <p:blipFill>
          <a:blip r:embed="rId3"/>
          <a:stretch>
            <a:fillRect/>
          </a:stretch>
        </p:blipFill>
        <p:spPr>
          <a:xfrm>
            <a:off x="6535022" y="4616093"/>
            <a:ext cx="5150433" cy="1488944"/>
          </a:xfrm>
          <a:prstGeom prst="rect">
            <a:avLst/>
          </a:prstGeom>
        </p:spPr>
      </p:pic>
      <p:sp>
        <p:nvSpPr>
          <p:cNvPr id="6" name="Bildeforklaring: pil ned 5">
            <a:extLst>
              <a:ext uri="{FF2B5EF4-FFF2-40B4-BE49-F238E27FC236}">
                <a16:creationId xmlns:a16="http://schemas.microsoft.com/office/drawing/2014/main" id="{C0F1CD02-1DA3-45C8-A072-50A0D13518D3}"/>
              </a:ext>
            </a:extLst>
          </p:cNvPr>
          <p:cNvSpPr/>
          <p:nvPr/>
        </p:nvSpPr>
        <p:spPr>
          <a:xfrm rot="5400000">
            <a:off x="9739616" y="258013"/>
            <a:ext cx="1224793" cy="2214694"/>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white"/>
                </a:solidFill>
                <a:effectLst/>
                <a:uLnTx/>
                <a:uFillTx/>
                <a:latin typeface="Calibri"/>
                <a:ea typeface="+mn-ea"/>
                <a:cs typeface="+mn-cs"/>
              </a:rPr>
              <a:t>Change</a:t>
            </a:r>
            <a:r>
              <a:rPr kumimoji="0" lang="nb-NO" sz="1800" b="0" i="0" u="none" strike="noStrike" kern="1200" cap="none" spc="0" normalizeH="0" baseline="0" noProof="0" dirty="0">
                <a:ln>
                  <a:noFill/>
                </a:ln>
                <a:solidFill>
                  <a:prstClr val="white"/>
                </a:solidFill>
                <a:effectLst/>
                <a:uLnTx/>
                <a:uFillTx/>
                <a:latin typeface="Calibri"/>
                <a:ea typeface="+mn-ea"/>
                <a:cs typeface="+mn-cs"/>
              </a:rPr>
              <a:t> </a:t>
            </a:r>
            <a:r>
              <a:rPr kumimoji="0" lang="nb-NO" sz="1800" b="0" i="0" u="none" strike="noStrike" kern="1200" cap="none" spc="0" normalizeH="0" baseline="0" noProof="0" dirty="0" err="1">
                <a:ln>
                  <a:noFill/>
                </a:ln>
                <a:solidFill>
                  <a:prstClr val="white"/>
                </a:solidFill>
                <a:effectLst/>
                <a:uLnTx/>
                <a:uFillTx/>
                <a:latin typeface="Calibri"/>
                <a:ea typeface="+mn-ea"/>
                <a:cs typeface="+mn-cs"/>
              </a:rPr>
              <a:t>year</a:t>
            </a: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kstSylinder 7">
            <a:extLst>
              <a:ext uri="{FF2B5EF4-FFF2-40B4-BE49-F238E27FC236}">
                <a16:creationId xmlns:a16="http://schemas.microsoft.com/office/drawing/2014/main" id="{89C6DFFD-9402-43A2-9532-E0D6AAC91D6F}"/>
              </a:ext>
            </a:extLst>
          </p:cNvPr>
          <p:cNvSpPr txBox="1"/>
          <p:nvPr/>
        </p:nvSpPr>
        <p:spPr>
          <a:xfrm>
            <a:off x="260058" y="167672"/>
            <a:ext cx="919433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Age </a:t>
            </a:r>
            <a:r>
              <a:rPr kumimoji="0" lang="nb-NO" sz="1800" b="0" i="0" u="none" strike="noStrike" kern="1200" cap="none" spc="0" normalizeH="0" baseline="0" noProof="0" dirty="0" err="1">
                <a:ln>
                  <a:noFill/>
                </a:ln>
                <a:solidFill>
                  <a:srgbClr val="202124"/>
                </a:solidFill>
                <a:effectLst/>
                <a:uLnTx/>
                <a:uFillTx/>
                <a:latin typeface="arial" panose="020B0604020202020204" pitchFamily="34" charset="0"/>
                <a:ea typeface="+mn-ea"/>
                <a:cs typeface="+mn-cs"/>
              </a:rPr>
              <a:t>dependency</a:t>
            </a:r>
            <a:r>
              <a:rPr kumimoji="0" lang="nb-NO"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ratio (</a:t>
            </a:r>
            <a:r>
              <a:rPr kumimoji="0" lang="nb-NO" sz="1800" b="0" i="0" u="none" strike="noStrike" kern="1200" cap="none" spc="0" normalizeH="0" baseline="0" noProof="0" dirty="0" err="1">
                <a:ln>
                  <a:noFill/>
                </a:ln>
                <a:solidFill>
                  <a:srgbClr val="202124"/>
                </a:solidFill>
                <a:effectLst/>
                <a:uLnTx/>
                <a:uFillTx/>
                <a:latin typeface="arial" panose="020B0604020202020204" pitchFamily="34" charset="0"/>
                <a:ea typeface="+mn-ea"/>
                <a:cs typeface="+mn-cs"/>
              </a:rPr>
              <a:t>we</a:t>
            </a:r>
            <a:r>
              <a:rPr kumimoji="0" lang="nb-NO"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nb-NO" sz="1800" b="0" i="0" u="none" strike="noStrike" kern="1200" cap="none" spc="0" normalizeH="0" baseline="0" noProof="0" dirty="0" err="1">
                <a:ln>
                  <a:noFill/>
                </a:ln>
                <a:solidFill>
                  <a:srgbClr val="202124"/>
                </a:solidFill>
                <a:effectLst/>
                <a:uLnTx/>
                <a:uFillTx/>
                <a:latin typeface="arial" panose="020B0604020202020204" pitchFamily="34" charset="0"/>
                <a:ea typeface="+mn-ea"/>
                <a:cs typeface="+mn-cs"/>
              </a:rPr>
              <a:t>prefer</a:t>
            </a:r>
            <a:r>
              <a:rPr kumimoji="0" lang="nb-NO"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nb-NO" sz="1800" b="0" i="0" u="none" strike="noStrike" kern="1200" cap="none" spc="0" normalizeH="0" baseline="0" noProof="0" dirty="0" err="1">
                <a:ln>
                  <a:noFill/>
                </a:ln>
                <a:solidFill>
                  <a:srgbClr val="202124"/>
                </a:solidFill>
                <a:effectLst/>
                <a:uLnTx/>
                <a:uFillTx/>
                <a:latin typeface="arial" panose="020B0604020202020204" pitchFamily="34" charset="0"/>
                <a:ea typeface="+mn-ea"/>
                <a:cs typeface="+mn-cs"/>
              </a:rPr>
              <a:t>population</a:t>
            </a:r>
            <a:r>
              <a:rPr kumimoji="0" lang="nb-NO"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nb-NO" sz="1800" b="0" i="0" u="none" strike="noStrike" kern="1200" cap="none" spc="0" normalizeH="0" baseline="0" noProof="0" dirty="0" err="1">
                <a:ln>
                  <a:noFill/>
                </a:ln>
                <a:solidFill>
                  <a:srgbClr val="202124"/>
                </a:solidFill>
                <a:effectLst/>
                <a:uLnTx/>
                <a:uFillTx/>
                <a:latin typeface="arial" panose="020B0604020202020204" pitchFamily="34" charset="0"/>
                <a:ea typeface="+mn-ea"/>
                <a:cs typeface="+mn-cs"/>
              </a:rPr>
              <a:t>aged</a:t>
            </a:r>
            <a:r>
              <a:rPr kumimoji="0" lang="nb-NO"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0-22 and 67 and older </a:t>
            </a:r>
            <a:r>
              <a:rPr kumimoji="0" lang="nb-NO" sz="1800" b="0" i="0" u="none" strike="noStrike" kern="1200" cap="none" spc="0" normalizeH="0" baseline="0" noProof="0" dirty="0" err="1">
                <a:ln>
                  <a:noFill/>
                </a:ln>
                <a:solidFill>
                  <a:srgbClr val="202124"/>
                </a:solidFill>
                <a:effectLst/>
                <a:uLnTx/>
                <a:uFillTx/>
                <a:latin typeface="arial" panose="020B0604020202020204" pitchFamily="34" charset="0"/>
                <a:ea typeface="+mn-ea"/>
                <a:cs typeface="+mn-cs"/>
              </a:rPr>
              <a:t>vs</a:t>
            </a:r>
            <a:r>
              <a:rPr kumimoji="0" lang="nb-NO"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nb-NO" sz="1800" b="0" i="0" u="none" strike="noStrike" kern="1200" cap="none" spc="0" normalizeH="0" baseline="0" noProof="0" dirty="0" err="1">
                <a:ln>
                  <a:noFill/>
                </a:ln>
                <a:solidFill>
                  <a:srgbClr val="202124"/>
                </a:solidFill>
                <a:effectLst/>
                <a:uLnTx/>
                <a:uFillTx/>
                <a:latin typeface="arial" panose="020B0604020202020204" pitchFamily="34" charset="0"/>
                <a:ea typeface="+mn-ea"/>
                <a:cs typeface="+mn-cs"/>
              </a:rPr>
              <a:t>population</a:t>
            </a:r>
            <a:r>
              <a:rPr kumimoji="0" lang="nb-NO"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nb-NO" sz="1800" b="0" i="0" u="none" strike="noStrike" kern="1200" cap="none" spc="0" normalizeH="0" baseline="0" noProof="0" dirty="0" err="1">
                <a:ln>
                  <a:noFill/>
                </a:ln>
                <a:solidFill>
                  <a:srgbClr val="202124"/>
                </a:solidFill>
                <a:effectLst/>
                <a:uLnTx/>
                <a:uFillTx/>
                <a:latin typeface="arial" panose="020B0604020202020204" pitchFamily="34" charset="0"/>
                <a:ea typeface="+mn-ea"/>
                <a:cs typeface="+mn-cs"/>
              </a:rPr>
              <a:t>aged</a:t>
            </a:r>
            <a:r>
              <a:rPr kumimoji="0" lang="nb-NO"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23-66)</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3365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a:extLst>
              <a:ext uri="{FF2B5EF4-FFF2-40B4-BE49-F238E27FC236}">
                <a16:creationId xmlns:a16="http://schemas.microsoft.com/office/drawing/2014/main" id="{2BBE978D-5368-4EA8-83DA-A70E41D47A90}"/>
              </a:ext>
            </a:extLst>
          </p:cNvPr>
          <p:cNvPicPr>
            <a:picLocks noGrp="1" noChangeAspect="1"/>
          </p:cNvPicPr>
          <p:nvPr>
            <p:ph sz="quarter" idx="10"/>
          </p:nvPr>
        </p:nvPicPr>
        <p:blipFill>
          <a:blip r:embed="rId2"/>
          <a:stretch>
            <a:fillRect/>
          </a:stretch>
        </p:blipFill>
        <p:spPr>
          <a:xfrm>
            <a:off x="1191253" y="2632195"/>
            <a:ext cx="9809494" cy="4070941"/>
          </a:xfrm>
          <a:noFill/>
        </p:spPr>
      </p:pic>
      <p:sp>
        <p:nvSpPr>
          <p:cNvPr id="7" name="Bildeforklaring: pil ned 6">
            <a:extLst>
              <a:ext uri="{FF2B5EF4-FFF2-40B4-BE49-F238E27FC236}">
                <a16:creationId xmlns:a16="http://schemas.microsoft.com/office/drawing/2014/main" id="{F72C5074-1CF3-4102-ADD6-9B5556928CC4}"/>
              </a:ext>
            </a:extLst>
          </p:cNvPr>
          <p:cNvSpPr/>
          <p:nvPr/>
        </p:nvSpPr>
        <p:spPr>
          <a:xfrm>
            <a:off x="1000624" y="240632"/>
            <a:ext cx="1965158" cy="1705792"/>
          </a:xfrm>
          <a:prstGeom prst="downArrowCallou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Metadata (</a:t>
            </a:r>
            <a:r>
              <a:rPr kumimoji="0" lang="nb-NO" sz="1800" b="0" i="0" u="none" strike="noStrike" kern="1200" cap="none" spc="0" normalizeH="0" baseline="0" noProof="0" dirty="0" err="1">
                <a:ln>
                  <a:noFill/>
                </a:ln>
                <a:solidFill>
                  <a:prstClr val="white"/>
                </a:solidFill>
                <a:effectLst/>
                <a:uLnTx/>
                <a:uFillTx/>
                <a:latin typeface="Calibri"/>
                <a:ea typeface="+mn-ea"/>
                <a:cs typeface="+mn-cs"/>
              </a:rPr>
              <a:t>municipal</a:t>
            </a:r>
            <a:r>
              <a:rPr kumimoji="0" lang="nb-NO" sz="1800" b="0" i="0" u="none" strike="noStrike" kern="1200" cap="none" spc="0" normalizeH="0" baseline="0" noProof="0" dirty="0">
                <a:ln>
                  <a:noFill/>
                </a:ln>
                <a:solidFill>
                  <a:prstClr val="white"/>
                </a:solidFill>
                <a:effectLst/>
                <a:uLnTx/>
                <a:uFillTx/>
                <a:latin typeface="Calibri"/>
                <a:ea typeface="+mn-ea"/>
                <a:cs typeface="+mn-cs"/>
              </a:rPr>
              <a:t> </a:t>
            </a:r>
            <a:r>
              <a:rPr kumimoji="0" lang="nb-NO" sz="1800" b="0" i="0" u="none" strike="noStrike" kern="1200" cap="none" spc="0" normalizeH="0" baseline="0" noProof="0" dirty="0" err="1">
                <a:ln>
                  <a:noFill/>
                </a:ln>
                <a:solidFill>
                  <a:prstClr val="white"/>
                </a:solidFill>
                <a:effectLst/>
                <a:uLnTx/>
                <a:uFillTx/>
                <a:latin typeface="Calibri"/>
                <a:ea typeface="+mn-ea"/>
                <a:cs typeface="+mn-cs"/>
              </a:rPr>
              <a:t>identifyer</a:t>
            </a:r>
            <a:r>
              <a:rPr kumimoji="0" lang="nb-NO" sz="1800" b="0" i="0" u="none" strike="noStrike" kern="1200" cap="none" spc="0" normalizeH="0" baseline="0" noProof="0" dirty="0">
                <a:ln>
                  <a:noFill/>
                </a:ln>
                <a:solidFill>
                  <a:prstClr val="white"/>
                </a:solidFill>
                <a:effectLst/>
                <a:uLnTx/>
                <a:uFillTx/>
                <a:latin typeface="Calibri"/>
                <a:ea typeface="+mn-ea"/>
                <a:cs typeface="+mn-cs"/>
              </a:rPr>
              <a:t>, </a:t>
            </a:r>
            <a:r>
              <a:rPr kumimoji="0" lang="nb-NO" sz="1800" b="0" i="0" u="none" strike="noStrike" kern="1200" cap="none" spc="0" normalizeH="0" baseline="0" noProof="0" dirty="0" err="1">
                <a:ln>
                  <a:noFill/>
                </a:ln>
                <a:solidFill>
                  <a:prstClr val="white"/>
                </a:solidFill>
                <a:effectLst/>
                <a:uLnTx/>
                <a:uFillTx/>
                <a:latin typeface="Calibri"/>
                <a:ea typeface="+mn-ea"/>
                <a:cs typeface="+mn-cs"/>
              </a:rPr>
              <a:t>year</a:t>
            </a:r>
            <a:r>
              <a:rPr kumimoji="0" lang="nb-NO" sz="1800" b="0" i="0" u="none" strike="noStrike" kern="1200" cap="none" spc="0" normalizeH="0" baseline="0" noProof="0" dirty="0">
                <a:ln>
                  <a:noFill/>
                </a:ln>
                <a:solidFill>
                  <a:prstClr val="white"/>
                </a:solidFill>
                <a:effectLst/>
                <a:uLnTx/>
                <a:uFillTx/>
                <a:latin typeface="Calibri"/>
                <a:ea typeface="+mn-ea"/>
                <a:cs typeface="+mn-cs"/>
              </a:rPr>
              <a:t> etc.)</a:t>
            </a:r>
          </a:p>
        </p:txBody>
      </p:sp>
      <p:sp>
        <p:nvSpPr>
          <p:cNvPr id="8" name="Venstre klammeparentes 7">
            <a:extLst>
              <a:ext uri="{FF2B5EF4-FFF2-40B4-BE49-F238E27FC236}">
                <a16:creationId xmlns:a16="http://schemas.microsoft.com/office/drawing/2014/main" id="{9F05D721-E815-44CD-A23A-568731BE1A33}"/>
              </a:ext>
            </a:extLst>
          </p:cNvPr>
          <p:cNvSpPr/>
          <p:nvPr/>
        </p:nvSpPr>
        <p:spPr>
          <a:xfrm rot="5400000">
            <a:off x="1764471" y="1352851"/>
            <a:ext cx="437465" cy="187291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Bildeforklaring: pil ned 11">
            <a:extLst>
              <a:ext uri="{FF2B5EF4-FFF2-40B4-BE49-F238E27FC236}">
                <a16:creationId xmlns:a16="http://schemas.microsoft.com/office/drawing/2014/main" id="{A3353258-6F5C-4619-8F7F-DB8DFD1636ED}"/>
              </a:ext>
            </a:extLst>
          </p:cNvPr>
          <p:cNvSpPr/>
          <p:nvPr/>
        </p:nvSpPr>
        <p:spPr>
          <a:xfrm>
            <a:off x="4130842" y="537412"/>
            <a:ext cx="1965158" cy="1409012"/>
          </a:xfrm>
          <a:prstGeom prst="downArrowCallou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Data</a:t>
            </a:r>
          </a:p>
        </p:txBody>
      </p:sp>
      <p:sp>
        <p:nvSpPr>
          <p:cNvPr id="13" name="Venstre klammeparentes 12">
            <a:extLst>
              <a:ext uri="{FF2B5EF4-FFF2-40B4-BE49-F238E27FC236}">
                <a16:creationId xmlns:a16="http://schemas.microsoft.com/office/drawing/2014/main" id="{BD3AFEBE-8577-4000-92C9-47F0952AE36A}"/>
              </a:ext>
            </a:extLst>
          </p:cNvPr>
          <p:cNvSpPr/>
          <p:nvPr/>
        </p:nvSpPr>
        <p:spPr>
          <a:xfrm rot="5400000">
            <a:off x="4649041" y="387316"/>
            <a:ext cx="437465" cy="380398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Bildeforklaring: pil ned 13">
            <a:extLst>
              <a:ext uri="{FF2B5EF4-FFF2-40B4-BE49-F238E27FC236}">
                <a16:creationId xmlns:a16="http://schemas.microsoft.com/office/drawing/2014/main" id="{E065537D-7747-4B47-87EC-F191B902F2D7}"/>
              </a:ext>
            </a:extLst>
          </p:cNvPr>
          <p:cNvSpPr/>
          <p:nvPr/>
        </p:nvSpPr>
        <p:spPr>
          <a:xfrm>
            <a:off x="7200897" y="537412"/>
            <a:ext cx="1965158" cy="1409012"/>
          </a:xfrm>
          <a:prstGeom prst="downArrowCallou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white"/>
                </a:solidFill>
                <a:effectLst/>
                <a:uLnTx/>
                <a:uFillTx/>
                <a:latin typeface="Calibri"/>
                <a:ea typeface="+mn-ea"/>
                <a:cs typeface="+mn-cs"/>
              </a:rPr>
              <a:t>Calculated</a:t>
            </a:r>
            <a:r>
              <a:rPr kumimoji="0" lang="nb-NO" sz="1800" b="0" i="0" u="none" strike="noStrike" kern="1200" cap="none" spc="0" normalizeH="0" baseline="0" noProof="0" dirty="0">
                <a:ln>
                  <a:noFill/>
                </a:ln>
                <a:solidFill>
                  <a:prstClr val="white"/>
                </a:solidFill>
                <a:effectLst/>
                <a:uLnTx/>
                <a:uFillTx/>
                <a:latin typeface="Calibri"/>
                <a:ea typeface="+mn-ea"/>
                <a:cs typeface="+mn-cs"/>
              </a:rPr>
              <a:t> </a:t>
            </a:r>
            <a:r>
              <a:rPr kumimoji="0" lang="nb-NO" sz="1800" b="0" i="0" u="none" strike="noStrike" kern="1200" cap="none" spc="0" normalizeH="0" baseline="0" noProof="0" dirty="0" err="1">
                <a:ln>
                  <a:noFill/>
                </a:ln>
                <a:solidFill>
                  <a:prstClr val="white"/>
                </a:solidFill>
                <a:effectLst/>
                <a:uLnTx/>
                <a:uFillTx/>
                <a:latin typeface="Calibri"/>
                <a:ea typeface="+mn-ea"/>
                <a:cs typeface="+mn-cs"/>
              </a:rPr>
              <a:t>columns</a:t>
            </a: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Venstre klammeparentes 14">
            <a:extLst>
              <a:ext uri="{FF2B5EF4-FFF2-40B4-BE49-F238E27FC236}">
                <a16:creationId xmlns:a16="http://schemas.microsoft.com/office/drawing/2014/main" id="{94AB95F4-CC7B-4ED7-9418-BA5579823FE9}"/>
              </a:ext>
            </a:extLst>
          </p:cNvPr>
          <p:cNvSpPr/>
          <p:nvPr/>
        </p:nvSpPr>
        <p:spPr>
          <a:xfrm rot="5400000">
            <a:off x="7964744" y="1015965"/>
            <a:ext cx="437465" cy="254668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Bildeforklaring: pil ned 15">
            <a:extLst>
              <a:ext uri="{FF2B5EF4-FFF2-40B4-BE49-F238E27FC236}">
                <a16:creationId xmlns:a16="http://schemas.microsoft.com/office/drawing/2014/main" id="{F9661602-11B8-458A-A43B-4B7CCFB8A52A}"/>
              </a:ext>
            </a:extLst>
          </p:cNvPr>
          <p:cNvSpPr/>
          <p:nvPr/>
        </p:nvSpPr>
        <p:spPr>
          <a:xfrm>
            <a:off x="9530702" y="97913"/>
            <a:ext cx="1480500" cy="1790215"/>
          </a:xfrm>
          <a:prstGeom prst="downArrowCallou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Groups and </a:t>
            </a:r>
            <a:r>
              <a:rPr kumimoji="0" lang="nb-NO" sz="1800" b="0" i="0" u="none" strike="noStrike" kern="1200" cap="none" spc="0" normalizeH="0" baseline="0" noProof="0" dirty="0" err="1">
                <a:ln>
                  <a:noFill/>
                </a:ln>
                <a:solidFill>
                  <a:prstClr val="white"/>
                </a:solidFill>
                <a:effectLst/>
                <a:uLnTx/>
                <a:uFillTx/>
                <a:latin typeface="Calibri"/>
                <a:ea typeface="+mn-ea"/>
                <a:cs typeface="+mn-cs"/>
              </a:rPr>
              <a:t>control-fields</a:t>
            </a: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Venstre klammeparentes 16">
            <a:extLst>
              <a:ext uri="{FF2B5EF4-FFF2-40B4-BE49-F238E27FC236}">
                <a16:creationId xmlns:a16="http://schemas.microsoft.com/office/drawing/2014/main" id="{20FE6B5D-74EB-4351-BB32-BA462A545320}"/>
              </a:ext>
            </a:extLst>
          </p:cNvPr>
          <p:cNvSpPr/>
          <p:nvPr/>
        </p:nvSpPr>
        <p:spPr>
          <a:xfrm rot="5400000">
            <a:off x="9982957" y="1488908"/>
            <a:ext cx="555820" cy="147975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019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err="1"/>
              <a:t>Another</a:t>
            </a:r>
            <a:r>
              <a:rPr lang="nb-NO" dirty="0"/>
              <a:t> </a:t>
            </a:r>
            <a:r>
              <a:rPr lang="nb-NO" dirty="0" err="1"/>
              <a:t>example</a:t>
            </a:r>
            <a:endParaRPr lang="nb-NO" dirty="0"/>
          </a:p>
        </p:txBody>
      </p:sp>
      <p:sp>
        <p:nvSpPr>
          <p:cNvPr id="4" name="Plassholder for innhold 3"/>
          <p:cNvSpPr>
            <a:spLocks noGrp="1"/>
          </p:cNvSpPr>
          <p:nvPr>
            <p:ph sz="quarter" idx="10"/>
          </p:nvPr>
        </p:nvSpPr>
        <p:spPr/>
        <p:txBody>
          <a:bodyPr/>
          <a:lstStyle/>
          <a:p>
            <a:r>
              <a:rPr lang="nb-NO" dirty="0">
                <a:hlinkClick r:id="rId2"/>
              </a:rPr>
              <a:t>https://www.ks.no/asss-hjem/asss-2021/artikler/okonomi/asss-samlet/fremtidig-utvikling-i-utgiftsbehov/</a:t>
            </a:r>
            <a:endParaRPr lang="nb-NO" dirty="0"/>
          </a:p>
          <a:p>
            <a:pPr marL="0" indent="0">
              <a:buNone/>
            </a:pPr>
            <a:endParaRPr lang="nb-NO" dirty="0"/>
          </a:p>
          <a:p>
            <a:pPr marL="0" indent="0">
              <a:buNone/>
            </a:pPr>
            <a:endParaRPr lang="nb-NO" dirty="0"/>
          </a:p>
          <a:p>
            <a:pPr marL="0" indent="0">
              <a:buNone/>
            </a:pPr>
            <a:r>
              <a:rPr lang="nb-NO" dirty="0"/>
              <a:t>Excel (</a:t>
            </a:r>
            <a:r>
              <a:rPr lang="nb-NO" dirty="0" err="1"/>
              <a:t>tables</a:t>
            </a:r>
            <a:r>
              <a:rPr lang="nb-NO" dirty="0"/>
              <a:t> and </a:t>
            </a:r>
            <a:r>
              <a:rPr lang="nb-NO" dirty="0" err="1"/>
              <a:t>calculations</a:t>
            </a:r>
            <a:r>
              <a:rPr lang="nb-NO" dirty="0"/>
              <a:t>) 			Infogram		   asss.no</a:t>
            </a:r>
          </a:p>
          <a:p>
            <a:pPr marL="0" indent="0">
              <a:buNone/>
            </a:pPr>
            <a:endParaRPr lang="nb-NO" dirty="0"/>
          </a:p>
          <a:p>
            <a:pPr marL="0" indent="0">
              <a:buNone/>
            </a:pPr>
            <a:endParaRPr lang="nb-NO" dirty="0"/>
          </a:p>
        </p:txBody>
      </p:sp>
      <p:sp>
        <p:nvSpPr>
          <p:cNvPr id="2" name="Pil: høyre 1">
            <a:extLst>
              <a:ext uri="{FF2B5EF4-FFF2-40B4-BE49-F238E27FC236}">
                <a16:creationId xmlns:a16="http://schemas.microsoft.com/office/drawing/2014/main" id="{9632F746-92C9-4FAC-8AD4-24A3B11ACF83}"/>
              </a:ext>
            </a:extLst>
          </p:cNvPr>
          <p:cNvSpPr/>
          <p:nvPr/>
        </p:nvSpPr>
        <p:spPr>
          <a:xfrm>
            <a:off x="3890209" y="3372145"/>
            <a:ext cx="810127" cy="393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Pil: høyre 4">
            <a:extLst>
              <a:ext uri="{FF2B5EF4-FFF2-40B4-BE49-F238E27FC236}">
                <a16:creationId xmlns:a16="http://schemas.microsoft.com/office/drawing/2014/main" id="{481AA77F-DD9C-4782-B424-CF873E7CA108}"/>
              </a:ext>
            </a:extLst>
          </p:cNvPr>
          <p:cNvSpPr/>
          <p:nvPr/>
        </p:nvSpPr>
        <p:spPr>
          <a:xfrm>
            <a:off x="5879430" y="3372145"/>
            <a:ext cx="810127" cy="393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86134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74FB29-5227-47E2-B682-0663A2DC98A1}"/>
              </a:ext>
            </a:extLst>
          </p:cNvPr>
          <p:cNvSpPr>
            <a:spLocks noGrp="1"/>
          </p:cNvSpPr>
          <p:nvPr>
            <p:ph type="title"/>
          </p:nvPr>
        </p:nvSpPr>
        <p:spPr/>
        <p:txBody>
          <a:bodyPr/>
          <a:lstStyle/>
          <a:p>
            <a:r>
              <a:rPr lang="nb-NO" dirty="0" err="1"/>
              <a:t>Example</a:t>
            </a:r>
            <a:r>
              <a:rPr lang="nb-NO" dirty="0"/>
              <a:t> 4</a:t>
            </a:r>
          </a:p>
        </p:txBody>
      </p:sp>
      <p:sp>
        <p:nvSpPr>
          <p:cNvPr id="3" name="Plassholder for innhold 2">
            <a:extLst>
              <a:ext uri="{FF2B5EF4-FFF2-40B4-BE49-F238E27FC236}">
                <a16:creationId xmlns:a16="http://schemas.microsoft.com/office/drawing/2014/main" id="{5BB5D522-CCFB-42DB-A109-7C495BE5A704}"/>
              </a:ext>
            </a:extLst>
          </p:cNvPr>
          <p:cNvSpPr>
            <a:spLocks noGrp="1"/>
          </p:cNvSpPr>
          <p:nvPr>
            <p:ph sz="quarter" idx="10"/>
          </p:nvPr>
        </p:nvSpPr>
        <p:spPr/>
        <p:txBody>
          <a:bodyPr/>
          <a:lstStyle/>
          <a:p>
            <a:r>
              <a:rPr lang="nb-NO" dirty="0" err="1"/>
              <a:t>Differences</a:t>
            </a:r>
            <a:r>
              <a:rPr lang="nb-NO" dirty="0"/>
              <a:t> in </a:t>
            </a:r>
            <a:r>
              <a:rPr lang="en-US" dirty="0"/>
              <a:t>income base, expenditure needs and use of resources:</a:t>
            </a:r>
          </a:p>
          <a:p>
            <a:pPr marL="0" indent="0">
              <a:buNone/>
            </a:pPr>
            <a:endParaRPr lang="nb-NO" dirty="0"/>
          </a:p>
          <a:p>
            <a:r>
              <a:rPr lang="nb-NO" dirty="0" err="1"/>
              <a:t>Some</a:t>
            </a:r>
            <a:r>
              <a:rPr lang="nb-NO" dirty="0"/>
              <a:t> </a:t>
            </a:r>
            <a:r>
              <a:rPr lang="nb-NO" dirty="0" err="1"/>
              <a:t>of</a:t>
            </a:r>
            <a:r>
              <a:rPr lang="nb-NO" dirty="0"/>
              <a:t> </a:t>
            </a:r>
            <a:r>
              <a:rPr lang="nb-NO" dirty="0" err="1"/>
              <a:t>the</a:t>
            </a:r>
            <a:r>
              <a:rPr lang="nb-NO" dirty="0"/>
              <a:t> data </a:t>
            </a:r>
            <a:r>
              <a:rPr lang="nb-NO" dirty="0" err="1"/>
              <a:t>automated</a:t>
            </a:r>
            <a:endParaRPr lang="nb-NO" dirty="0"/>
          </a:p>
          <a:p>
            <a:r>
              <a:rPr lang="nb-NO" dirty="0" err="1"/>
              <a:t>Some</a:t>
            </a:r>
            <a:r>
              <a:rPr lang="nb-NO" dirty="0"/>
              <a:t> manual </a:t>
            </a:r>
            <a:r>
              <a:rPr lang="nb-NO" dirty="0" err="1"/>
              <a:t>calculations</a:t>
            </a:r>
            <a:r>
              <a:rPr lang="nb-NO" dirty="0"/>
              <a:t> and </a:t>
            </a:r>
          </a:p>
          <a:p>
            <a:r>
              <a:rPr lang="nb-NO" dirty="0"/>
              <a:t>Import to </a:t>
            </a:r>
            <a:r>
              <a:rPr lang="nb-NO" dirty="0" err="1"/>
              <a:t>HighCharts</a:t>
            </a:r>
            <a:r>
              <a:rPr lang="nb-NO" dirty="0"/>
              <a:t>, Infogram and/or </a:t>
            </a:r>
            <a:r>
              <a:rPr lang="nb-NO" dirty="0" err="1"/>
              <a:t>PowerBI</a:t>
            </a:r>
            <a:endParaRPr lang="nb-NO" dirty="0"/>
          </a:p>
          <a:p>
            <a:pPr marL="0" indent="0">
              <a:buNone/>
            </a:pPr>
            <a:endParaRPr lang="nb-NO" dirty="0"/>
          </a:p>
          <a:p>
            <a:pPr marL="0" indent="0">
              <a:buNone/>
            </a:pPr>
            <a:r>
              <a:rPr lang="nb-NO" dirty="0">
                <a:hlinkClick r:id="rId2"/>
              </a:rPr>
              <a:t>https://www.ks.no/asss-hjem/asss-2021/artikler/okonomi/asss-samlet/forskjeller-i-inntektsgrunnlag-utgiftsbehov-og-ressursbruk/</a:t>
            </a:r>
            <a:endParaRPr lang="nb-NO" dirty="0"/>
          </a:p>
          <a:p>
            <a:pPr marL="0" indent="0">
              <a:buNone/>
            </a:pPr>
            <a:endParaRPr lang="nb-NO" dirty="0"/>
          </a:p>
          <a:p>
            <a:pPr marL="0" indent="0">
              <a:buNone/>
            </a:pPr>
            <a:endParaRPr lang="nb-NO" dirty="0"/>
          </a:p>
        </p:txBody>
      </p:sp>
    </p:spTree>
    <p:extLst>
      <p:ext uri="{BB962C8B-B14F-4D97-AF65-F5344CB8AC3E}">
        <p14:creationId xmlns:p14="http://schemas.microsoft.com/office/powerpoint/2010/main" val="3604155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normAutofit/>
          </a:bodyPr>
          <a:lstStyle/>
          <a:p>
            <a:r>
              <a:rPr lang="nb-NO" dirty="0"/>
              <a:t>Last </a:t>
            </a:r>
            <a:r>
              <a:rPr lang="nb-NO" dirty="0" err="1"/>
              <a:t>example</a:t>
            </a:r>
            <a:endParaRPr lang="nb-NO" dirty="0"/>
          </a:p>
        </p:txBody>
      </p:sp>
      <p:sp>
        <p:nvSpPr>
          <p:cNvPr id="3" name="Plassholder for innhold 2"/>
          <p:cNvSpPr>
            <a:spLocks noGrp="1"/>
          </p:cNvSpPr>
          <p:nvPr>
            <p:ph type="body" sz="half" idx="2"/>
          </p:nvPr>
        </p:nvSpPr>
        <p:spPr>
          <a:xfrm>
            <a:off x="609601" y="1435101"/>
            <a:ext cx="4011084" cy="4691063"/>
          </a:xfrm>
        </p:spPr>
        <p:txBody>
          <a:bodyPr>
            <a:normAutofit lnSpcReduction="10000"/>
          </a:bodyPr>
          <a:lstStyle/>
          <a:p>
            <a:r>
              <a:rPr lang="nb-NO" dirty="0" err="1"/>
              <a:t>Fully</a:t>
            </a:r>
            <a:r>
              <a:rPr lang="nb-NO" dirty="0"/>
              <a:t> </a:t>
            </a:r>
            <a:r>
              <a:rPr lang="nb-NO" dirty="0" err="1"/>
              <a:t>automated</a:t>
            </a:r>
            <a:r>
              <a:rPr lang="nb-NO" dirty="0"/>
              <a:t> </a:t>
            </a:r>
          </a:p>
          <a:p>
            <a:endParaRPr lang="nb-NO" dirty="0"/>
          </a:p>
          <a:p>
            <a:endParaRPr lang="nb-NO" dirty="0"/>
          </a:p>
          <a:p>
            <a:pPr marL="0" indent="0">
              <a:buNone/>
            </a:pPr>
            <a:endParaRPr lang="nb-NO" dirty="0"/>
          </a:p>
          <a:p>
            <a:pPr marL="0" indent="0">
              <a:buNone/>
            </a:pPr>
            <a:endParaRPr lang="nb-NO" dirty="0"/>
          </a:p>
          <a:p>
            <a:pPr marL="0" indent="0">
              <a:buNone/>
            </a:pPr>
            <a:r>
              <a:rPr lang="nb-NO" dirty="0" err="1"/>
              <a:t>Municipal</a:t>
            </a:r>
            <a:r>
              <a:rPr lang="nb-NO" dirty="0"/>
              <a:t> </a:t>
            </a:r>
            <a:r>
              <a:rPr lang="nb-NO" dirty="0" err="1"/>
              <a:t>health</a:t>
            </a:r>
            <a:r>
              <a:rPr lang="nb-NO" dirty="0"/>
              <a:t> services (</a:t>
            </a:r>
            <a:r>
              <a:rPr lang="nb-NO" dirty="0" err="1"/>
              <a:t>ten</a:t>
            </a:r>
            <a:r>
              <a:rPr lang="nb-NO" dirty="0"/>
              <a:t> </a:t>
            </a:r>
            <a:r>
              <a:rPr lang="nb-NO" dirty="0" err="1"/>
              <a:t>biggest</a:t>
            </a:r>
            <a:r>
              <a:rPr lang="nb-NO" dirty="0"/>
              <a:t> </a:t>
            </a:r>
            <a:r>
              <a:rPr lang="nb-NO" dirty="0" err="1"/>
              <a:t>municipalities</a:t>
            </a:r>
            <a:r>
              <a:rPr lang="nb-NO" dirty="0"/>
              <a:t>)</a:t>
            </a:r>
          </a:p>
          <a:p>
            <a:pPr marL="0" indent="0">
              <a:buNone/>
            </a:pPr>
            <a:r>
              <a:rPr lang="nb-NO" dirty="0">
                <a:hlinkClick r:id="rId2"/>
              </a:rPr>
              <a:t>https://www.ks.no/asss-hjem/asss-2022/artikler/tabeller-og-figurer/asss-samlet/asss-samlet-kommunehelse/</a:t>
            </a:r>
            <a:endParaRPr lang="nb-NO" dirty="0"/>
          </a:p>
          <a:p>
            <a:pPr marL="0" indent="0">
              <a:buNone/>
            </a:pPr>
            <a:endParaRPr lang="nb-NO" dirty="0"/>
          </a:p>
          <a:p>
            <a:pPr marL="0" indent="0">
              <a:buNone/>
            </a:pPr>
            <a:r>
              <a:rPr lang="nb-NO" dirty="0"/>
              <a:t>Or </a:t>
            </a:r>
            <a:r>
              <a:rPr lang="nb-NO" dirty="0" err="1"/>
              <a:t>accounting</a:t>
            </a:r>
            <a:r>
              <a:rPr lang="nb-NO" dirty="0"/>
              <a:t> </a:t>
            </a:r>
            <a:r>
              <a:rPr lang="nb-NO" dirty="0" err="1"/>
              <a:t>analysis</a:t>
            </a:r>
            <a:r>
              <a:rPr lang="nb-NO" dirty="0"/>
              <a:t> (</a:t>
            </a:r>
            <a:r>
              <a:rPr lang="nb-NO" dirty="0" err="1"/>
              <a:t>municipality</a:t>
            </a:r>
            <a:r>
              <a:rPr lang="nb-NO" dirty="0"/>
              <a:t> </a:t>
            </a:r>
            <a:r>
              <a:rPr lang="nb-NO" dirty="0" err="1"/>
              <a:t>of</a:t>
            </a:r>
            <a:r>
              <a:rPr lang="nb-NO" dirty="0"/>
              <a:t> Drammen)</a:t>
            </a:r>
          </a:p>
          <a:p>
            <a:pPr marL="0" indent="0">
              <a:buNone/>
            </a:pPr>
            <a:endParaRPr lang="nb-NO" dirty="0"/>
          </a:p>
          <a:p>
            <a:pPr marL="0" indent="0">
              <a:buNone/>
            </a:pPr>
            <a:r>
              <a:rPr lang="nb-NO" dirty="0">
                <a:hlinkClick r:id="rId3"/>
              </a:rPr>
              <a:t>https://www.ks.no/asss-hjem/asss-2022/artikler/okonomi/drammen/regnskapsanalyse/</a:t>
            </a:r>
            <a:endParaRPr lang="nb-NO" dirty="0"/>
          </a:p>
          <a:p>
            <a:pPr marL="0" indent="0">
              <a:buNone/>
            </a:pPr>
            <a:r>
              <a:rPr lang="nb-NO" dirty="0"/>
              <a:t> </a:t>
            </a:r>
          </a:p>
          <a:p>
            <a:pPr marL="0" indent="0">
              <a:buNone/>
            </a:pPr>
            <a:endParaRPr lang="nb-NO" dirty="0"/>
          </a:p>
          <a:p>
            <a:pPr marL="0" indent="0">
              <a:buNone/>
            </a:pPr>
            <a:endParaRPr lang="nb-NO" dirty="0"/>
          </a:p>
          <a:p>
            <a:pPr marL="0" indent="0">
              <a:buNone/>
            </a:pPr>
            <a:r>
              <a:rPr lang="nb-NO" dirty="0"/>
              <a:t> </a:t>
            </a:r>
          </a:p>
        </p:txBody>
      </p:sp>
      <p:graphicFrame>
        <p:nvGraphicFramePr>
          <p:cNvPr id="4" name="Diagram 3">
            <a:extLst>
              <a:ext uri="{FF2B5EF4-FFF2-40B4-BE49-F238E27FC236}">
                <a16:creationId xmlns:a16="http://schemas.microsoft.com/office/drawing/2014/main" id="{AE15F7E1-0B6E-4BBF-A440-C26FB1C89B07}"/>
              </a:ext>
            </a:extLst>
          </p:cNvPr>
          <p:cNvGraphicFramePr/>
          <p:nvPr/>
        </p:nvGraphicFramePr>
        <p:xfrm>
          <a:off x="6239351" y="531228"/>
          <a:ext cx="4786842" cy="2914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Pil: høyre 4">
            <a:extLst>
              <a:ext uri="{FF2B5EF4-FFF2-40B4-BE49-F238E27FC236}">
                <a16:creationId xmlns:a16="http://schemas.microsoft.com/office/drawing/2014/main" id="{EE2925D0-0A97-4328-81C1-FE5EE11B96DA}"/>
              </a:ext>
            </a:extLst>
          </p:cNvPr>
          <p:cNvSpPr/>
          <p:nvPr/>
        </p:nvSpPr>
        <p:spPr>
          <a:xfrm>
            <a:off x="2815167" y="1435100"/>
            <a:ext cx="2743200" cy="10572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71832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nchor="ctr">
            <a:normAutofit/>
          </a:bodyPr>
          <a:lstStyle/>
          <a:p>
            <a:r>
              <a:rPr lang="nb-NO" dirty="0"/>
              <a:t>Manual data input</a:t>
            </a:r>
          </a:p>
        </p:txBody>
      </p:sp>
      <p:pic>
        <p:nvPicPr>
          <p:cNvPr id="5" name="Plassholder for innhold 4">
            <a:extLst>
              <a:ext uri="{FF2B5EF4-FFF2-40B4-BE49-F238E27FC236}">
                <a16:creationId xmlns:a16="http://schemas.microsoft.com/office/drawing/2014/main" id="{5426591A-353A-4458-AEF9-26F3168766E5}"/>
              </a:ext>
            </a:extLst>
          </p:cNvPr>
          <p:cNvPicPr>
            <a:picLocks noGrp="1" noChangeAspect="1"/>
          </p:cNvPicPr>
          <p:nvPr>
            <p:ph sz="half" idx="1"/>
          </p:nvPr>
        </p:nvPicPr>
        <p:blipFill>
          <a:blip r:embed="rId2"/>
          <a:stretch>
            <a:fillRect/>
          </a:stretch>
        </p:blipFill>
        <p:spPr>
          <a:xfrm>
            <a:off x="609784" y="1967113"/>
            <a:ext cx="5384432" cy="3688336"/>
          </a:xfrm>
          <a:noFill/>
        </p:spPr>
      </p:pic>
      <p:sp>
        <p:nvSpPr>
          <p:cNvPr id="10" name="Text Placeholder 3">
            <a:extLst>
              <a:ext uri="{FF2B5EF4-FFF2-40B4-BE49-F238E27FC236}">
                <a16:creationId xmlns:a16="http://schemas.microsoft.com/office/drawing/2014/main" id="{521D1DEC-23CC-C11A-4145-2A74F233E985}"/>
              </a:ext>
            </a:extLst>
          </p:cNvPr>
          <p:cNvSpPr>
            <a:spLocks noGrp="1"/>
          </p:cNvSpPr>
          <p:nvPr>
            <p:ph sz="half" idx="2"/>
          </p:nvPr>
        </p:nvSpPr>
        <p:spPr>
          <a:xfrm>
            <a:off x="6197600" y="1967113"/>
            <a:ext cx="5384800" cy="3688336"/>
          </a:xfrm>
        </p:spPr>
        <p:txBody>
          <a:bodyPr>
            <a:normAutofit lnSpcReduction="10000"/>
          </a:bodyPr>
          <a:lstStyle/>
          <a:p>
            <a:pPr marL="285750" indent="-285750">
              <a:buFontTx/>
              <a:buChar char="-"/>
            </a:pPr>
            <a:r>
              <a:rPr lang="en-US" dirty="0"/>
              <a:t>Our own projects - no public data source </a:t>
            </a:r>
          </a:p>
          <a:p>
            <a:pPr marL="285750" indent="-285750">
              <a:buFontTx/>
              <a:buChar char="-"/>
            </a:pPr>
            <a:r>
              <a:rPr lang="en-US" dirty="0"/>
              <a:t>Project managers adds data into an Excel-sheet</a:t>
            </a:r>
          </a:p>
          <a:p>
            <a:pPr marL="285750" indent="-285750">
              <a:buFontTx/>
              <a:buChar char="-"/>
            </a:pPr>
            <a:r>
              <a:rPr lang="en-US" dirty="0" err="1"/>
              <a:t>PowerBI</a:t>
            </a:r>
            <a:r>
              <a:rPr lang="en-US" dirty="0"/>
              <a:t> gets input from excel-file and creates visualization (in this case: map and counter)</a:t>
            </a:r>
          </a:p>
          <a:p>
            <a:pPr marL="285750" indent="-285750">
              <a:buFontTx/>
              <a:buChar char="-"/>
            </a:pPr>
            <a:endParaRPr lang="en-US" dirty="0"/>
          </a:p>
          <a:p>
            <a:pPr marL="285750" indent="-285750">
              <a:buFontTx/>
              <a:buChar char="-"/>
            </a:pPr>
            <a:endParaRPr lang="en-US" dirty="0"/>
          </a:p>
          <a:p>
            <a:pPr marL="0" indent="0">
              <a:buNone/>
            </a:pPr>
            <a:r>
              <a:rPr lang="en-US" dirty="0">
                <a:hlinkClick r:id="rId3"/>
              </a:rPr>
              <a:t>https://www.ks.no/fagomrader/digitalisering/felleslosninger/digitalisering-i-helse-og-omsorgsektoren-e-helse/ks-kompetansenettverk-for-e-helse-ks-e-komp/kjernejournal-i-sykehjem-og-hjemmetjeneste/</a:t>
            </a:r>
            <a:endParaRPr lang="en-US" dirty="0"/>
          </a:p>
          <a:p>
            <a:pPr marL="285750" indent="-285750">
              <a:buFontTx/>
              <a:buChar char="-"/>
            </a:pPr>
            <a:endParaRPr lang="en-US" dirty="0"/>
          </a:p>
        </p:txBody>
      </p:sp>
    </p:spTree>
    <p:extLst>
      <p:ext uri="{BB962C8B-B14F-4D97-AF65-F5344CB8AC3E}">
        <p14:creationId xmlns:p14="http://schemas.microsoft.com/office/powerpoint/2010/main" val="955598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80F7C76-A114-8647-9238-EE90652A38BE}"/>
              </a:ext>
            </a:extLst>
          </p:cNvPr>
          <p:cNvSpPr>
            <a:spLocks noGrp="1"/>
          </p:cNvSpPr>
          <p:nvPr>
            <p:ph type="title"/>
          </p:nvPr>
        </p:nvSpPr>
        <p:spPr/>
        <p:txBody>
          <a:bodyPr>
            <a:normAutofit fontScale="90000"/>
          </a:bodyPr>
          <a:lstStyle/>
          <a:p>
            <a:r>
              <a:rPr lang="en-GB" dirty="0"/>
              <a:t>KS as a development partner to the local government sector</a:t>
            </a:r>
          </a:p>
        </p:txBody>
      </p:sp>
      <p:sp>
        <p:nvSpPr>
          <p:cNvPr id="7" name="Plassholder for innhold 6">
            <a:extLst>
              <a:ext uri="{FF2B5EF4-FFF2-40B4-BE49-F238E27FC236}">
                <a16:creationId xmlns:a16="http://schemas.microsoft.com/office/drawing/2014/main" id="{BCCEDA34-DC86-CD4B-9430-FDF00A2665D5}"/>
              </a:ext>
            </a:extLst>
          </p:cNvPr>
          <p:cNvSpPr>
            <a:spLocks noGrp="1"/>
          </p:cNvSpPr>
          <p:nvPr>
            <p:ph sz="quarter" idx="10"/>
          </p:nvPr>
        </p:nvSpPr>
        <p:spPr>
          <a:xfrm>
            <a:off x="6456846" y="2208475"/>
            <a:ext cx="4661728" cy="2928173"/>
          </a:xfrm>
        </p:spPr>
        <p:txBody>
          <a:bodyPr>
            <a:normAutofit/>
          </a:bodyPr>
          <a:lstStyle/>
          <a:p>
            <a:pPr marL="0" indent="0">
              <a:buNone/>
            </a:pPr>
            <a:r>
              <a:rPr lang="en-GB" dirty="0"/>
              <a:t>KS’ development programme reflects the challenges faced by its members.</a:t>
            </a:r>
          </a:p>
          <a:p>
            <a:pPr marL="0" indent="0">
              <a:buNone/>
            </a:pPr>
            <a:r>
              <a:rPr lang="nb-NO" dirty="0"/>
              <a:t>Good </a:t>
            </a:r>
            <a:r>
              <a:rPr lang="nb-NO" dirty="0" err="1"/>
              <a:t>outcomes</a:t>
            </a:r>
            <a:r>
              <a:rPr lang="nb-NO" dirty="0"/>
              <a:t> </a:t>
            </a:r>
            <a:r>
              <a:rPr lang="nb-NO" dirty="0" err="1"/>
              <a:t>are</a:t>
            </a:r>
            <a:r>
              <a:rPr lang="nb-NO" dirty="0"/>
              <a:t> </a:t>
            </a:r>
            <a:r>
              <a:rPr lang="nb-NO" dirty="0" err="1"/>
              <a:t>achieved</a:t>
            </a:r>
            <a:r>
              <a:rPr lang="nb-NO" dirty="0"/>
              <a:t> for </a:t>
            </a:r>
            <a:r>
              <a:rPr lang="nb-NO" dirty="0" err="1"/>
              <a:t>key</a:t>
            </a:r>
            <a:r>
              <a:rPr lang="nb-NO" dirty="0"/>
              <a:t> </a:t>
            </a:r>
            <a:r>
              <a:rPr lang="nb-NO" dirty="0" err="1"/>
              <a:t>initiatives</a:t>
            </a:r>
            <a:r>
              <a:rPr lang="nb-NO" dirty="0"/>
              <a:t> by </a:t>
            </a:r>
            <a:r>
              <a:rPr lang="nb-NO" dirty="0" err="1"/>
              <a:t>working</a:t>
            </a:r>
            <a:r>
              <a:rPr lang="nb-NO" dirty="0"/>
              <a:t> </a:t>
            </a:r>
            <a:r>
              <a:rPr lang="nb-NO" dirty="0" err="1"/>
              <a:t>together</a:t>
            </a:r>
            <a:r>
              <a:rPr lang="nb-NO" dirty="0"/>
              <a:t>.  </a:t>
            </a:r>
          </a:p>
          <a:p>
            <a:pPr marL="0" indent="0">
              <a:buNone/>
            </a:pPr>
            <a:endParaRPr lang="en-GB" dirty="0"/>
          </a:p>
        </p:txBody>
      </p:sp>
      <p:pic>
        <p:nvPicPr>
          <p:cNvPr id="11" name="Plassholder for bilde 10" descr="Et bilde som inneholder innendørs, vindu, bord, kvinne&#10;&#10;Automatisk generert beskrivelse">
            <a:extLst>
              <a:ext uri="{FF2B5EF4-FFF2-40B4-BE49-F238E27FC236}">
                <a16:creationId xmlns:a16="http://schemas.microsoft.com/office/drawing/2014/main" id="{677FF4E8-EDE0-4C4B-AF1B-E8334E2EC4BD}"/>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96103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35C1C94-209B-F6B8-CC44-57700C59DF23}"/>
              </a:ext>
            </a:extLst>
          </p:cNvPr>
          <p:cNvSpPr>
            <a:spLocks noGrp="1"/>
          </p:cNvSpPr>
          <p:nvPr>
            <p:ph type="title"/>
          </p:nvPr>
        </p:nvSpPr>
        <p:spPr>
          <a:xfrm>
            <a:off x="609600" y="731276"/>
            <a:ext cx="10972800" cy="1143000"/>
          </a:xfrm>
        </p:spPr>
        <p:txBody>
          <a:bodyPr anchor="ctr">
            <a:normAutofit/>
          </a:bodyPr>
          <a:lstStyle/>
          <a:p>
            <a:r>
              <a:rPr lang="en-US" dirty="0"/>
              <a:t>Extra: Compare countries</a:t>
            </a:r>
          </a:p>
        </p:txBody>
      </p:sp>
      <p:sp>
        <p:nvSpPr>
          <p:cNvPr id="12" name="Content Placeholder 3">
            <a:extLst>
              <a:ext uri="{FF2B5EF4-FFF2-40B4-BE49-F238E27FC236}">
                <a16:creationId xmlns:a16="http://schemas.microsoft.com/office/drawing/2014/main" id="{B4EFF414-F210-FA32-C8D3-26B298B975C2}"/>
              </a:ext>
            </a:extLst>
          </p:cNvPr>
          <p:cNvSpPr>
            <a:spLocks noGrp="1"/>
          </p:cNvSpPr>
          <p:nvPr>
            <p:ph sz="half" idx="1"/>
          </p:nvPr>
        </p:nvSpPr>
        <p:spPr>
          <a:xfrm>
            <a:off x="609600" y="1967113"/>
            <a:ext cx="5384800" cy="3688336"/>
          </a:xfrm>
        </p:spPr>
        <p:txBody>
          <a:bodyPr>
            <a:normAutofit/>
          </a:bodyPr>
          <a:lstStyle/>
          <a:p>
            <a:r>
              <a:rPr lang="en-US" dirty="0"/>
              <a:t>Eurostat for comparing countries</a:t>
            </a:r>
          </a:p>
          <a:p>
            <a:r>
              <a:rPr lang="en-US" dirty="0"/>
              <a:t>Download data and further processing (Excel/</a:t>
            </a:r>
            <a:r>
              <a:rPr lang="en-US" dirty="0" err="1"/>
              <a:t>powerBI</a:t>
            </a:r>
            <a:r>
              <a:rPr lang="en-US" dirty="0"/>
              <a:t>/Infogram etc.)</a:t>
            </a:r>
          </a:p>
        </p:txBody>
      </p:sp>
      <p:pic>
        <p:nvPicPr>
          <p:cNvPr id="9" name="Plassholder for innhold 8">
            <a:extLst>
              <a:ext uri="{FF2B5EF4-FFF2-40B4-BE49-F238E27FC236}">
                <a16:creationId xmlns:a16="http://schemas.microsoft.com/office/drawing/2014/main" id="{C7A34F57-DCED-4CE3-990F-527C4EE3BDAA}"/>
              </a:ext>
            </a:extLst>
          </p:cNvPr>
          <p:cNvPicPr>
            <a:picLocks noGrp="1" noChangeAspect="1"/>
          </p:cNvPicPr>
          <p:nvPr>
            <p:ph sz="half" idx="2"/>
          </p:nvPr>
        </p:nvPicPr>
        <p:blipFill>
          <a:blip r:embed="rId2"/>
          <a:stretch>
            <a:fillRect/>
          </a:stretch>
        </p:blipFill>
        <p:spPr>
          <a:xfrm>
            <a:off x="6289131" y="1966913"/>
            <a:ext cx="5201738" cy="3687762"/>
          </a:xfrm>
        </p:spPr>
      </p:pic>
    </p:spTree>
    <p:extLst>
      <p:ext uri="{BB962C8B-B14F-4D97-AF65-F5344CB8AC3E}">
        <p14:creationId xmlns:p14="http://schemas.microsoft.com/office/powerpoint/2010/main" val="1609697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99000"/>
            <a:ext cx="12192000" cy="162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Sylinder 3"/>
          <p:cNvSpPr txBox="1"/>
          <p:nvPr/>
        </p:nvSpPr>
        <p:spPr>
          <a:xfrm>
            <a:off x="1920240" y="3749040"/>
            <a:ext cx="9113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FF0000"/>
                </a:solidFill>
                <a:effectLst/>
                <a:uLnTx/>
                <a:uFillTx/>
                <a:latin typeface="Calibri"/>
                <a:ea typeface="+mn-ea"/>
                <a:cs typeface="+mn-cs"/>
              </a:rPr>
              <a:t>Thank</a:t>
            </a:r>
            <a:r>
              <a:rPr kumimoji="0" lang="nb-NO" sz="2800" b="0" i="0" u="none" strike="noStrike" kern="1200" cap="none" spc="0" normalizeH="0" baseline="0" noProof="0" dirty="0">
                <a:ln>
                  <a:noFill/>
                </a:ln>
                <a:solidFill>
                  <a:srgbClr val="FF0000"/>
                </a:solidFill>
                <a:effectLst/>
                <a:uLnTx/>
                <a:uFillTx/>
                <a:latin typeface="Calibri"/>
                <a:ea typeface="+mn-ea"/>
                <a:cs typeface="+mn-cs"/>
              </a:rPr>
              <a:t> </a:t>
            </a:r>
            <a:r>
              <a:rPr kumimoji="0" lang="nb-NO" sz="2800" b="0" i="0" u="none" strike="noStrike" kern="1200" cap="none" spc="0" normalizeH="0" baseline="0" noProof="0" dirty="0" err="1">
                <a:ln>
                  <a:noFill/>
                </a:ln>
                <a:solidFill>
                  <a:srgbClr val="FF0000"/>
                </a:solidFill>
                <a:effectLst/>
                <a:uLnTx/>
                <a:uFillTx/>
                <a:latin typeface="Calibri"/>
                <a:ea typeface="+mn-ea"/>
                <a:cs typeface="+mn-cs"/>
              </a:rPr>
              <a:t>you</a:t>
            </a:r>
            <a:r>
              <a:rPr kumimoji="0" lang="nb-NO" sz="2800" b="0" i="0" u="none" strike="noStrike" kern="1200" cap="none" spc="0" normalizeH="0" baseline="0" noProof="0" dirty="0">
                <a:ln>
                  <a:noFill/>
                </a:ln>
                <a:solidFill>
                  <a:srgbClr val="FF0000"/>
                </a:solidFill>
                <a:effectLst/>
                <a:uLnTx/>
                <a:uFillTx/>
                <a:latin typeface="Calibri"/>
                <a:ea typeface="+mn-ea"/>
                <a:cs typeface="+mn-cs"/>
              </a:rPr>
              <a:t> for </a:t>
            </a:r>
            <a:r>
              <a:rPr kumimoji="0" lang="nb-NO" sz="2800" b="0" i="0" u="none" strike="noStrike" kern="1200" cap="none" spc="0" normalizeH="0" baseline="0" noProof="0" dirty="0" err="1">
                <a:ln>
                  <a:noFill/>
                </a:ln>
                <a:solidFill>
                  <a:srgbClr val="FF0000"/>
                </a:solidFill>
                <a:effectLst/>
                <a:uLnTx/>
                <a:uFillTx/>
                <a:latin typeface="Calibri"/>
                <a:ea typeface="+mn-ea"/>
                <a:cs typeface="+mn-cs"/>
              </a:rPr>
              <a:t>your</a:t>
            </a:r>
            <a:r>
              <a:rPr kumimoji="0" lang="nb-NO" sz="2800" b="0" i="0" u="none" strike="noStrike" kern="1200" cap="none" spc="0" normalizeH="0" baseline="0" noProof="0" dirty="0">
                <a:ln>
                  <a:noFill/>
                </a:ln>
                <a:solidFill>
                  <a:srgbClr val="FF0000"/>
                </a:solidFill>
                <a:effectLst/>
                <a:uLnTx/>
                <a:uFillTx/>
                <a:latin typeface="Calibri"/>
                <a:ea typeface="+mn-ea"/>
                <a:cs typeface="+mn-cs"/>
              </a:rPr>
              <a:t> </a:t>
            </a:r>
            <a:r>
              <a:rPr kumimoji="0" lang="nb-NO" sz="2800" b="0" i="0" u="none" strike="noStrike" kern="1200" cap="none" spc="0" normalizeH="0" baseline="0" noProof="0" dirty="0" err="1">
                <a:ln>
                  <a:noFill/>
                </a:ln>
                <a:solidFill>
                  <a:srgbClr val="FF0000"/>
                </a:solidFill>
                <a:effectLst/>
                <a:uLnTx/>
                <a:uFillTx/>
                <a:latin typeface="Calibri"/>
                <a:ea typeface="+mn-ea"/>
                <a:cs typeface="+mn-cs"/>
              </a:rPr>
              <a:t>attention</a:t>
            </a:r>
            <a:endParaRPr kumimoji="0" lang="nb-NO" sz="28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09722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A5792CE-4D77-485A-A5D9-A7CE11C30972}"/>
              </a:ext>
            </a:extLst>
          </p:cNvPr>
          <p:cNvSpPr>
            <a:spLocks noGrp="1"/>
          </p:cNvSpPr>
          <p:nvPr>
            <p:ph type="title"/>
          </p:nvPr>
        </p:nvSpPr>
        <p:spPr>
          <a:xfrm>
            <a:off x="6456845" y="548535"/>
            <a:ext cx="5343939" cy="1172818"/>
          </a:xfrm>
        </p:spPr>
        <p:txBody>
          <a:bodyPr>
            <a:normAutofit/>
          </a:bodyPr>
          <a:lstStyle/>
          <a:p>
            <a:r>
              <a:rPr lang="en-GB" dirty="0"/>
              <a:t>Consultations</a:t>
            </a:r>
            <a:endParaRPr lang="en-US" dirty="0">
              <a:solidFill>
                <a:srgbClr val="001A58"/>
              </a:solidFill>
            </a:endParaRPr>
          </a:p>
        </p:txBody>
      </p:sp>
      <p:sp>
        <p:nvSpPr>
          <p:cNvPr id="18" name="Content Placeholder 2">
            <a:extLst>
              <a:ext uri="{FF2B5EF4-FFF2-40B4-BE49-F238E27FC236}">
                <a16:creationId xmlns:a16="http://schemas.microsoft.com/office/drawing/2014/main" id="{B9390771-EB4F-4575-9828-E51296C7F80A}"/>
              </a:ext>
            </a:extLst>
          </p:cNvPr>
          <p:cNvSpPr>
            <a:spLocks noGrp="1"/>
          </p:cNvSpPr>
          <p:nvPr>
            <p:ph sz="quarter" idx="10"/>
          </p:nvPr>
        </p:nvSpPr>
        <p:spPr>
          <a:xfrm>
            <a:off x="6456846" y="1759226"/>
            <a:ext cx="5343938" cy="4150686"/>
          </a:xfrm>
        </p:spPr>
        <p:txBody>
          <a:bodyPr>
            <a:normAutofit fontScale="62500" lnSpcReduction="20000"/>
          </a:bodyPr>
          <a:lstStyle/>
          <a:p>
            <a:pPr lvl="0"/>
            <a:r>
              <a:rPr lang="en-GB" sz="2800" dirty="0"/>
              <a:t>Ongoing dialogue with the government</a:t>
            </a:r>
          </a:p>
          <a:p>
            <a:pPr lvl="0"/>
            <a:r>
              <a:rPr lang="en-GB" sz="2800" dirty="0"/>
              <a:t>Legislative consultation </a:t>
            </a:r>
          </a:p>
          <a:p>
            <a:pPr lvl="0"/>
            <a:r>
              <a:rPr lang="en-GB" sz="2800" dirty="0"/>
              <a:t>Technical Reporting Committee on Local Government Finances (TBU)</a:t>
            </a:r>
          </a:p>
          <a:p>
            <a:pPr lvl="0"/>
            <a:r>
              <a:rPr lang="en-GB" sz="2800" dirty="0"/>
              <a:t>Agreements</a:t>
            </a:r>
          </a:p>
          <a:p>
            <a:pPr marL="0" lvl="0" indent="0">
              <a:buNone/>
            </a:pPr>
            <a:endParaRPr lang="en-GB" sz="2800" dirty="0"/>
          </a:p>
          <a:p>
            <a:pPr marL="0" lvl="0" indent="0">
              <a:buNone/>
            </a:pPr>
            <a:r>
              <a:rPr lang="en-GB" sz="2800" b="1" dirty="0"/>
              <a:t>Government ministries</a:t>
            </a:r>
          </a:p>
          <a:p>
            <a:pPr lvl="0"/>
            <a:r>
              <a:rPr lang="en-GB" sz="2800" dirty="0"/>
              <a:t>Participation in Official Norwegian Reports</a:t>
            </a:r>
          </a:p>
          <a:p>
            <a:pPr lvl="0"/>
            <a:r>
              <a:rPr lang="en-GB" sz="2800" dirty="0"/>
              <a:t>Hearings</a:t>
            </a:r>
          </a:p>
          <a:p>
            <a:pPr marL="0" indent="0">
              <a:buNone/>
            </a:pPr>
            <a:endParaRPr lang="en-GB" sz="2800" dirty="0"/>
          </a:p>
          <a:p>
            <a:pPr marL="0" indent="0">
              <a:buNone/>
            </a:pPr>
            <a:r>
              <a:rPr lang="en-GB" sz="2800" b="1" dirty="0"/>
              <a:t>The directorates</a:t>
            </a:r>
          </a:p>
          <a:p>
            <a:pPr lvl="0"/>
            <a:r>
              <a:rPr lang="en-GB" sz="2800" dirty="0"/>
              <a:t>Co-ordination of government inspection regime</a:t>
            </a:r>
          </a:p>
          <a:p>
            <a:pPr lvl="0"/>
            <a:r>
              <a:rPr lang="en-GB" sz="2800" dirty="0"/>
              <a:t>Professional dialogue</a:t>
            </a:r>
          </a:p>
        </p:txBody>
      </p:sp>
      <p:sp>
        <p:nvSpPr>
          <p:cNvPr id="14" name="Title 1">
            <a:extLst>
              <a:ext uri="{FF2B5EF4-FFF2-40B4-BE49-F238E27FC236}">
                <a16:creationId xmlns:a16="http://schemas.microsoft.com/office/drawing/2014/main" id="{B7BDD442-EA64-014B-9D5E-310FC50A3441}"/>
              </a:ext>
            </a:extLst>
          </p:cNvPr>
          <p:cNvSpPr txBox="1">
            <a:spLocks/>
          </p:cNvSpPr>
          <p:nvPr/>
        </p:nvSpPr>
        <p:spPr>
          <a:xfrm>
            <a:off x="6503737" y="328245"/>
            <a:ext cx="4337538" cy="68401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104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1800" b="1" i="0" u="none" strike="noStrike" kern="1200" cap="none" spc="0" normalizeH="0" baseline="0" noProof="0" dirty="0">
                <a:ln>
                  <a:noFill/>
                </a:ln>
                <a:solidFill>
                  <a:srgbClr val="008CD3"/>
                </a:solidFill>
                <a:effectLst/>
                <a:uLnTx/>
                <a:uFillTx/>
                <a:latin typeface="Calibri"/>
                <a:ea typeface="+mj-ea"/>
                <a:cs typeface="+mj-cs"/>
              </a:rPr>
              <a:t>KS’ EVIDENCE BASED ADVOCACY WORK</a:t>
            </a:r>
            <a:endParaRPr kumimoji="0" lang="en-US" sz="1800" b="1" i="0" u="none" strike="noStrike" kern="1200" cap="none" spc="0" normalizeH="0" baseline="0" noProof="0" dirty="0">
              <a:ln>
                <a:noFill/>
              </a:ln>
              <a:solidFill>
                <a:srgbClr val="008CD3"/>
              </a:solidFill>
              <a:effectLst/>
              <a:uLnTx/>
              <a:uFillTx/>
              <a:latin typeface="Calibri"/>
              <a:ea typeface="+mj-ea"/>
              <a:cs typeface="+mj-cs"/>
            </a:endParaRPr>
          </a:p>
        </p:txBody>
      </p:sp>
      <p:pic>
        <p:nvPicPr>
          <p:cNvPr id="4" name="Bilde 3">
            <a:extLst>
              <a:ext uri="{FF2B5EF4-FFF2-40B4-BE49-F238E27FC236}">
                <a16:creationId xmlns:a16="http://schemas.microsoft.com/office/drawing/2014/main" id="{902A4A6D-A9FC-4EC8-9990-A6EEEAC2F63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5931332" cy="6864846"/>
          </a:xfrm>
          <a:prstGeom prst="rect">
            <a:avLst/>
          </a:prstGeom>
        </p:spPr>
      </p:pic>
    </p:spTree>
    <p:extLst>
      <p:ext uri="{BB962C8B-B14F-4D97-AF65-F5344CB8AC3E}">
        <p14:creationId xmlns:p14="http://schemas.microsoft.com/office/powerpoint/2010/main" val="197914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F23DF09-08A3-45C3-BF20-C5483A119EDA}"/>
              </a:ext>
            </a:extLst>
          </p:cNvPr>
          <p:cNvSpPr>
            <a:spLocks noGrp="1"/>
          </p:cNvSpPr>
          <p:nvPr>
            <p:ph type="title"/>
          </p:nvPr>
        </p:nvSpPr>
        <p:spPr/>
        <p:txBody>
          <a:bodyPr>
            <a:normAutofit/>
          </a:bodyPr>
          <a:lstStyle/>
          <a:p>
            <a:r>
              <a:rPr lang="nb-NO" dirty="0" err="1">
                <a:solidFill>
                  <a:srgbClr val="001A58"/>
                </a:solidFill>
              </a:rPr>
              <a:t>Hearings</a:t>
            </a:r>
            <a:endParaRPr lang="en-US" dirty="0">
              <a:solidFill>
                <a:srgbClr val="001A58"/>
              </a:solidFill>
            </a:endParaRPr>
          </a:p>
        </p:txBody>
      </p:sp>
      <p:sp>
        <p:nvSpPr>
          <p:cNvPr id="15" name="Content Placeholder 2">
            <a:extLst>
              <a:ext uri="{FF2B5EF4-FFF2-40B4-BE49-F238E27FC236}">
                <a16:creationId xmlns:a16="http://schemas.microsoft.com/office/drawing/2014/main" id="{11DE88A5-CF2F-4DE2-8C7D-EABE78870348}"/>
              </a:ext>
            </a:extLst>
          </p:cNvPr>
          <p:cNvSpPr>
            <a:spLocks noGrp="1"/>
          </p:cNvSpPr>
          <p:nvPr>
            <p:ph sz="quarter" idx="10"/>
          </p:nvPr>
        </p:nvSpPr>
        <p:spPr/>
        <p:txBody>
          <a:bodyPr>
            <a:normAutofit/>
          </a:bodyPr>
          <a:lstStyle/>
          <a:p>
            <a:r>
              <a:rPr lang="en-GB" sz="2200" dirty="0"/>
              <a:t>Meeting with the committees on legislative issues and white papers</a:t>
            </a:r>
          </a:p>
          <a:p>
            <a:endParaRPr lang="en-GB" sz="2200" dirty="0"/>
          </a:p>
          <a:p>
            <a:pPr marL="0" indent="0">
              <a:buNone/>
            </a:pPr>
            <a:r>
              <a:rPr lang="en-GB" sz="2200" b="1" dirty="0"/>
              <a:t>Meeting with party groups and regional MPs</a:t>
            </a:r>
          </a:p>
          <a:p>
            <a:r>
              <a:rPr lang="en-GB" sz="2200" dirty="0"/>
              <a:t>The county boards meet regional MPs</a:t>
            </a:r>
          </a:p>
          <a:p>
            <a:r>
              <a:rPr lang="en-GB" sz="2200" dirty="0"/>
              <a:t>Joint meetings on relevant issues</a:t>
            </a:r>
          </a:p>
          <a:p>
            <a:pPr marL="0" indent="0">
              <a:buNone/>
            </a:pPr>
            <a:endParaRPr lang="en-GB" sz="2200" b="1" dirty="0"/>
          </a:p>
          <a:p>
            <a:pPr marL="0" indent="0">
              <a:buNone/>
            </a:pPr>
            <a:r>
              <a:rPr lang="en-GB" sz="2200" b="1" dirty="0"/>
              <a:t>Contact with individual MPs</a:t>
            </a:r>
          </a:p>
          <a:p>
            <a:r>
              <a:rPr lang="en-GB" sz="2200" dirty="0"/>
              <a:t>Professional and political dialogue</a:t>
            </a:r>
          </a:p>
          <a:p>
            <a:pPr marL="0" indent="0">
              <a:buNone/>
            </a:pPr>
            <a:endParaRPr lang="nb-NO" sz="2200" dirty="0"/>
          </a:p>
        </p:txBody>
      </p:sp>
      <p:sp>
        <p:nvSpPr>
          <p:cNvPr id="3" name="Plassholder for bilde 2">
            <a:extLst>
              <a:ext uri="{FF2B5EF4-FFF2-40B4-BE49-F238E27FC236}">
                <a16:creationId xmlns:a16="http://schemas.microsoft.com/office/drawing/2014/main" id="{C6BF88B3-76E2-4D1A-AAB8-663CCB0F0CEA}"/>
              </a:ext>
            </a:extLst>
          </p:cNvPr>
          <p:cNvSpPr>
            <a:spLocks noGrp="1"/>
          </p:cNvSpPr>
          <p:nvPr>
            <p:ph type="pic" sz="quarter" idx="11"/>
          </p:nvPr>
        </p:nvSpPr>
        <p:spPr/>
      </p:sp>
      <p:pic>
        <p:nvPicPr>
          <p:cNvPr id="10" name="Bilde 9" descr="Et bilde som inneholder bygning, utendørs, gammel, stein&#10;&#10;Automatisk generert beskrivelse">
            <a:extLst>
              <a:ext uri="{FF2B5EF4-FFF2-40B4-BE49-F238E27FC236}">
                <a16:creationId xmlns:a16="http://schemas.microsoft.com/office/drawing/2014/main" id="{9CF5314F-10BD-3446-A089-82AC1A625A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0"/>
            <a:ext cx="6096000" cy="6858000"/>
          </a:xfrm>
          <a:prstGeom prst="rect">
            <a:avLst/>
          </a:prstGeom>
        </p:spPr>
      </p:pic>
      <p:sp>
        <p:nvSpPr>
          <p:cNvPr id="16" name="Title 1">
            <a:extLst>
              <a:ext uri="{FF2B5EF4-FFF2-40B4-BE49-F238E27FC236}">
                <a16:creationId xmlns:a16="http://schemas.microsoft.com/office/drawing/2014/main" id="{1FA0B863-7671-F647-9644-C8C05D976384}"/>
              </a:ext>
            </a:extLst>
          </p:cNvPr>
          <p:cNvSpPr txBox="1">
            <a:spLocks/>
          </p:cNvSpPr>
          <p:nvPr/>
        </p:nvSpPr>
        <p:spPr>
          <a:xfrm>
            <a:off x="6456846" y="206526"/>
            <a:ext cx="4337538" cy="68401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104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1800" b="1" i="0" u="none" strike="noStrike" kern="1200" cap="none" spc="0" normalizeH="0" baseline="0" noProof="0" dirty="0">
                <a:ln>
                  <a:noFill/>
                </a:ln>
                <a:solidFill>
                  <a:srgbClr val="008CD3"/>
                </a:solidFill>
                <a:effectLst/>
                <a:uLnTx/>
                <a:uFillTx/>
                <a:latin typeface="Calibri"/>
                <a:ea typeface="+mj-ea"/>
                <a:cs typeface="+mj-cs"/>
              </a:rPr>
              <a:t>KS’ EVIDENCE BASED ADVOCACY WORK</a:t>
            </a:r>
            <a:endParaRPr kumimoji="0" lang="en-US" sz="1800" b="1" i="0" u="none" strike="noStrike" kern="1200" cap="none" spc="0" normalizeH="0" baseline="0" noProof="0" dirty="0">
              <a:ln>
                <a:noFill/>
              </a:ln>
              <a:solidFill>
                <a:srgbClr val="008CD3"/>
              </a:solidFill>
              <a:effectLst/>
              <a:uLnTx/>
              <a:uFillTx/>
              <a:latin typeface="Calibri"/>
              <a:ea typeface="+mj-ea"/>
              <a:cs typeface="+mj-cs"/>
            </a:endParaRPr>
          </a:p>
        </p:txBody>
      </p:sp>
    </p:spTree>
    <p:extLst>
      <p:ext uri="{BB962C8B-B14F-4D97-AF65-F5344CB8AC3E}">
        <p14:creationId xmlns:p14="http://schemas.microsoft.com/office/powerpoint/2010/main" val="2468289574"/>
      </p:ext>
    </p:extLst>
  </p:cSld>
  <p:clrMapOvr>
    <a:masterClrMapping/>
  </p:clrMapOvr>
</p:sld>
</file>

<file path=ppt/theme/theme1.xml><?xml version="1.0" encoding="utf-8"?>
<a:theme xmlns:a="http://schemas.openxmlformats.org/drawingml/2006/main" name="KS_pptmal 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KS_pptmal 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tema">
  <a:themeElements>
    <a:clrScheme name="Egendefinert 1">
      <a:dk1>
        <a:srgbClr val="005193"/>
      </a:dk1>
      <a:lt1>
        <a:sysClr val="window" lastClr="FFFFFF"/>
      </a:lt1>
      <a:dk2>
        <a:srgbClr val="09224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S-ppt mal enkel  -  Skrivebeskyttet" id="{3623209C-AFC7-47B5-9C42-049A96DD7D6B}" vid="{2D5507F4-6FED-4805-A31D-1311BFB9875E}"/>
    </a:ext>
  </a:extLst>
</a:theme>
</file>

<file path=ppt/theme/theme6.xml><?xml version="1.0" encoding="utf-8"?>
<a:theme xmlns:a="http://schemas.openxmlformats.org/drawingml/2006/main" name="2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S-ppt mal enkel  -  Skrivebeskyttet" id="{3623209C-AFC7-47B5-9C42-049A96DD7D6B}" vid="{2D5507F4-6FED-4805-A31D-1311BFB9875E}"/>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34DDDE2C2C1E4794A7F10B32E8F39C" ma:contentTypeVersion="11" ma:contentTypeDescription="Create a new document." ma:contentTypeScope="" ma:versionID="3fb3fab8be84a0cf61cea3c005269c57">
  <xsd:schema xmlns:xsd="http://www.w3.org/2001/XMLSchema" xmlns:xs="http://www.w3.org/2001/XMLSchema" xmlns:p="http://schemas.microsoft.com/office/2006/metadata/properties" xmlns:ns3="9292cd20-ea9c-4f78-b2a7-1b18e9873274" xmlns:ns4="dfcbf170-f3cb-4512-85fa-9c659779bd67" targetNamespace="http://schemas.microsoft.com/office/2006/metadata/properties" ma:root="true" ma:fieldsID="d17692f12c903baf6c256a2e55f8badc" ns3:_="" ns4:_="">
    <xsd:import namespace="9292cd20-ea9c-4f78-b2a7-1b18e9873274"/>
    <xsd:import namespace="dfcbf170-f3cb-4512-85fa-9c659779bd6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2cd20-ea9c-4f78-b2a7-1b18e98732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cbf170-f3cb-4512-85fa-9c659779bd6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D6BACD-B07F-4CEF-B397-2D08D607B7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92cd20-ea9c-4f78-b2a7-1b18e9873274"/>
    <ds:schemaRef ds:uri="dfcbf170-f3cb-4512-85fa-9c659779bd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785E39-77C6-48BD-9922-C596EC145C2A}">
  <ds:schemaRefs>
    <ds:schemaRef ds:uri="http://schemas.openxmlformats.org/package/2006/metadata/core-properties"/>
    <ds:schemaRef ds:uri="http://purl.org/dc/dcmitype/"/>
    <ds:schemaRef ds:uri="http://purl.org/dc/terms/"/>
    <ds:schemaRef ds:uri="http://www.w3.org/XML/1998/namespace"/>
    <ds:schemaRef ds:uri="http://purl.org/dc/elements/1.1/"/>
    <ds:schemaRef ds:uri="http://schemas.microsoft.com/office/2006/documentManagement/types"/>
    <ds:schemaRef ds:uri="http://schemas.microsoft.com/office/2006/metadata/properties"/>
    <ds:schemaRef ds:uri="http://schemas.microsoft.com/office/infopath/2007/PartnerControls"/>
    <ds:schemaRef ds:uri="dfcbf170-f3cb-4512-85fa-9c659779bd67"/>
    <ds:schemaRef ds:uri="9292cd20-ea9c-4f78-b2a7-1b18e9873274"/>
  </ds:schemaRefs>
</ds:datastoreItem>
</file>

<file path=customXml/itemProps3.xml><?xml version="1.0" encoding="utf-8"?>
<ds:datastoreItem xmlns:ds="http://schemas.openxmlformats.org/officeDocument/2006/customXml" ds:itemID="{4E9C5129-CD74-443A-9B01-9CAC21F7E6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KS_ppt mal enkel</Template>
  <TotalTime>414</TotalTime>
  <Words>7597</Words>
  <Application>Microsoft Office PowerPoint</Application>
  <PresentationFormat>Widescreen</PresentationFormat>
  <Paragraphs>710</Paragraphs>
  <Slides>71</Slides>
  <Notes>59</Notes>
  <HiddenSlides>0</HiddenSlides>
  <MMClips>0</MMClips>
  <ScaleCrop>false</ScaleCrop>
  <HeadingPairs>
    <vt:vector size="6" baseType="variant">
      <vt:variant>
        <vt:lpstr>Brukte skrifter</vt:lpstr>
      </vt:variant>
      <vt:variant>
        <vt:i4>10</vt:i4>
      </vt:variant>
      <vt:variant>
        <vt:lpstr>Tema</vt:lpstr>
      </vt:variant>
      <vt:variant>
        <vt:i4>6</vt:i4>
      </vt:variant>
      <vt:variant>
        <vt:lpstr>Lysbildetitler</vt:lpstr>
      </vt:variant>
      <vt:variant>
        <vt:i4>71</vt:i4>
      </vt:variant>
    </vt:vector>
  </HeadingPairs>
  <TitlesOfParts>
    <vt:vector size="87" baseType="lpstr">
      <vt:lpstr>arial</vt:lpstr>
      <vt:lpstr>arial</vt:lpstr>
      <vt:lpstr>Arial Narrow</vt:lpstr>
      <vt:lpstr>Calibri</vt:lpstr>
      <vt:lpstr>Comic Sans MS</vt:lpstr>
      <vt:lpstr>DepCentury Old Style</vt:lpstr>
      <vt:lpstr>Helvetica</vt:lpstr>
      <vt:lpstr>Roboto Condensed</vt:lpstr>
      <vt:lpstr>SourceSansProRegular</vt:lpstr>
      <vt:lpstr>Times New Roman</vt:lpstr>
      <vt:lpstr>KS_pptmal widescreen</vt:lpstr>
      <vt:lpstr>1_KS_pptmal widescreen</vt:lpstr>
      <vt:lpstr>1_Office-tema</vt:lpstr>
      <vt:lpstr>KS-profiltema</vt:lpstr>
      <vt:lpstr>1_KS-profiltema</vt:lpstr>
      <vt:lpstr>2_KS-profiltema</vt:lpstr>
      <vt:lpstr>KOSTRA – Norwegian Local Government State Reporting  Opens possibilities for good governance and gives citizens opportunities for insights into municipal priorities</vt:lpstr>
      <vt:lpstr>356 municipalities and 11 counties in Norway</vt:lpstr>
      <vt:lpstr>What is KS</vt:lpstr>
      <vt:lpstr>PowerPoint-presentasjon</vt:lpstr>
      <vt:lpstr>KS’ roles</vt:lpstr>
      <vt:lpstr>KS AS AN EMPLOYER ORGANISATION </vt:lpstr>
      <vt:lpstr>KS as a development partner to the local government sector</vt:lpstr>
      <vt:lpstr>Consultations</vt:lpstr>
      <vt:lpstr>Hearings</vt:lpstr>
      <vt:lpstr>KS builds knowledge</vt:lpstr>
      <vt:lpstr>KS has a presence throughout the country</vt:lpstr>
      <vt:lpstr>Overview of Kostra presentation</vt:lpstr>
      <vt:lpstr>Kostra - aims</vt:lpstr>
      <vt:lpstr>KOSTRA’s chain of reporting</vt:lpstr>
      <vt:lpstr>The Local Government Act</vt:lpstr>
      <vt:lpstr>Provision of the Local Government Act – Reporting from Municipalities and Counties</vt:lpstr>
      <vt:lpstr>Ministry of municipalities and modernization is responsible for Kostra,  but  attaches great importance to consensus approach </vt:lpstr>
      <vt:lpstr>The consensus approach have to be seen in the Norwegian tradition</vt:lpstr>
      <vt:lpstr>KOSTRA reporting and publishing</vt:lpstr>
      <vt:lpstr>KOSTRA several schemes</vt:lpstr>
      <vt:lpstr>Automatic versus manual reporting</vt:lpstr>
      <vt:lpstr>Burden of reporting - What’s in it for us? </vt:lpstr>
      <vt:lpstr>The cooperation in KOSTRA between Ministries, Municipal organization og Statistics Norway  also provides a cost-effective solution </vt:lpstr>
      <vt:lpstr>Kostra - summarized in key words</vt:lpstr>
      <vt:lpstr>Common accounting rules – success factor</vt:lpstr>
      <vt:lpstr>Divisions of services (municipalities)</vt:lpstr>
      <vt:lpstr>KOSTRA – Reporting system</vt:lpstr>
      <vt:lpstr>Information and data are available in Statbank of Statistics Norway</vt:lpstr>
      <vt:lpstr>Key figures are easily accessible in Statbank,  and they are easy to collect</vt:lpstr>
      <vt:lpstr>Key figures are easily accessible in Statbank,  and they are presented in tables</vt:lpstr>
      <vt:lpstr>Key figures are easily accessible in Statbank,  and they are presented in tables or bars</vt:lpstr>
      <vt:lpstr>But maybe more important for expert users, detailed data is also available in the Statbank</vt:lpstr>
      <vt:lpstr>The first presentation of the results in a table isn’t  that user friendly</vt:lpstr>
      <vt:lpstr>But it’s a lot of possible options for downloading</vt:lpstr>
      <vt:lpstr>The open data gives possibilities for analysis  Another example of available basic data – exported into excel  </vt:lpstr>
      <vt:lpstr>And even better – It’s not necessary to create tables in Statbank  All data can be collected by using APIs </vt:lpstr>
      <vt:lpstr>Example of use - municipalities  </vt:lpstr>
      <vt:lpstr>Example of use of KOSTRA in municipalities - Flora</vt:lpstr>
      <vt:lpstr>Another excample from Oslo:</vt:lpstr>
      <vt:lpstr>PowerPoint-presentasjon</vt:lpstr>
      <vt:lpstr>Example III Benchmarking city districts</vt:lpstr>
      <vt:lpstr>Example of use – government</vt:lpstr>
      <vt:lpstr>PowerPoint-presentasjon</vt:lpstr>
      <vt:lpstr>PowerPoint-presentasjon</vt:lpstr>
      <vt:lpstr>PowerPoint-presentasjon</vt:lpstr>
      <vt:lpstr>PowerPoint-presentasjon</vt:lpstr>
      <vt:lpstr>PowerPoint-presentasjon</vt:lpstr>
      <vt:lpstr>PowerPoint-presentasjon</vt:lpstr>
      <vt:lpstr>ASSS – KS-Network between the 10 of the most populated municipalities</vt:lpstr>
      <vt:lpstr>Contributions from KS</vt:lpstr>
      <vt:lpstr>PowerPoint-presentasjon</vt:lpstr>
      <vt:lpstr>PowerPoint-presentasjon</vt:lpstr>
      <vt:lpstr>PowerPoint-presentasjon</vt:lpstr>
      <vt:lpstr>PowerPoint-presentasjon</vt:lpstr>
      <vt:lpstr>PowerPoint-presentasjon</vt:lpstr>
      <vt:lpstr>Nursing and care services: Deviation between actual expenditure and expenditure needs NOK per inhabitant</vt:lpstr>
      <vt:lpstr>ASSS: Nursing and care services – efficiency analysis</vt:lpstr>
      <vt:lpstr>PowerPoint-presentasjon</vt:lpstr>
      <vt:lpstr>KOSTRA is, as far as I know, quite unique in a European context</vt:lpstr>
      <vt:lpstr>Methodology for data visualization and technical specification for IT tools</vt:lpstr>
      <vt:lpstr>Tools</vt:lpstr>
      <vt:lpstr>Example I: Nordic countries</vt:lpstr>
      <vt:lpstr>Example II</vt:lpstr>
      <vt:lpstr>PowerPoint-presentasjon</vt:lpstr>
      <vt:lpstr>PowerPoint-presentasjon</vt:lpstr>
      <vt:lpstr>Another example</vt:lpstr>
      <vt:lpstr>Example 4</vt:lpstr>
      <vt:lpstr>Last example</vt:lpstr>
      <vt:lpstr>Manual data input</vt:lpstr>
      <vt:lpstr>Extra: Compare countries</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KOSTRA – Norwegian Local Government State Reporting  Opens possibilities for good governance and gives citizens opportunities for insights into municipal priorities</dc:title>
  <dc:creator>Sigmund Engdal</dc:creator>
  <cp:lastModifiedBy>Sigmund Engdal</cp:lastModifiedBy>
  <cp:revision>2</cp:revision>
  <cp:lastPrinted>2022-05-30T13:34:43Z</cp:lastPrinted>
  <dcterms:created xsi:type="dcterms:W3CDTF">2022-05-27T09:15:24Z</dcterms:created>
  <dcterms:modified xsi:type="dcterms:W3CDTF">2022-05-31T14:42:12Z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0x0101003934DDDE2C2C1E4794A7F10B32E8F39C</vt:lpwstr>
  </property>
</Properties>
</file>