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4" r:id="rId1"/>
    <p:sldMasterId id="2147483742" r:id="rId2"/>
    <p:sldMasterId id="2147483744" r:id="rId3"/>
    <p:sldMasterId id="214748378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4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2"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00" b="0" strike="noStrike" spc="-1">
                <a:solidFill>
                  <a:schemeClr val="dk1"/>
                </a:solidFill>
                <a:latin typeface="Segoe UI"/>
              </a:rPr>
              <a:t>Click to move the slide</a:t>
            </a:r>
          </a:p>
        </p:txBody>
      </p:sp>
      <p:sp>
        <p:nvSpPr>
          <p:cNvPr id="117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bg-BG" sz="2000" b="0" strike="noStrike" spc="-1">
                <a:solidFill>
                  <a:srgbClr val="000000"/>
                </a:solidFill>
                <a:latin typeface="Arial"/>
              </a:rPr>
              <a:t>Click to edit the notes format</a:t>
            </a:r>
          </a:p>
        </p:txBody>
      </p:sp>
      <p:sp>
        <p:nvSpPr>
          <p:cNvPr id="117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bg-BG" sz="1400" b="0" strike="noStrike" spc="-1">
                <a:solidFill>
                  <a:srgbClr val="000000"/>
                </a:solidFill>
                <a:latin typeface="Times New Roman"/>
              </a:rPr>
              <a:t>&lt;header&gt;</a:t>
            </a:r>
          </a:p>
        </p:txBody>
      </p:sp>
      <p:sp>
        <p:nvSpPr>
          <p:cNvPr id="1175" name="PlaceHolder 4"/>
          <p:cNvSpPr>
            <a:spLocks noGrp="1"/>
          </p:cNvSpPr>
          <p:nvPr>
            <p:ph type="dt" idx="93"/>
          </p:nvPr>
        </p:nvSpPr>
        <p:spPr>
          <a:xfrm>
            <a:off x="4278960" y="0"/>
            <a:ext cx="3280680" cy="534240"/>
          </a:xfrm>
          <a:prstGeom prst="rect">
            <a:avLst/>
          </a:prstGeom>
          <a:noFill/>
          <a:ln w="0">
            <a:noFill/>
          </a:ln>
        </p:spPr>
        <p:txBody>
          <a:bodyPr lIns="0" tIns="0" rIns="0" bIns="0" anchor="t">
            <a:noAutofit/>
          </a:bodyPr>
          <a:lstStyle>
            <a:lvl1pPr indent="0" algn="r">
              <a:buNone/>
              <a:defRPr lang="bg-BG" sz="1400" b="0" strike="noStrike" spc="-1">
                <a:solidFill>
                  <a:srgbClr val="000000"/>
                </a:solidFill>
                <a:latin typeface="Times New Roman"/>
              </a:defRPr>
            </a:lvl1pPr>
          </a:lstStyle>
          <a:p>
            <a:pPr indent="0" algn="r">
              <a:buNone/>
            </a:pPr>
            <a:r>
              <a:rPr lang="bg-BG" sz="1400" b="0" strike="noStrike" spc="-1">
                <a:solidFill>
                  <a:srgbClr val="000000"/>
                </a:solidFill>
                <a:latin typeface="Times New Roman"/>
              </a:rPr>
              <a:t>&lt;date/time&gt;</a:t>
            </a:r>
          </a:p>
        </p:txBody>
      </p:sp>
      <p:sp>
        <p:nvSpPr>
          <p:cNvPr id="1176" name="PlaceHolder 5"/>
          <p:cNvSpPr>
            <a:spLocks noGrp="1"/>
          </p:cNvSpPr>
          <p:nvPr>
            <p:ph type="ftr" idx="94"/>
          </p:nvPr>
        </p:nvSpPr>
        <p:spPr>
          <a:xfrm>
            <a:off x="0" y="10157400"/>
            <a:ext cx="3280680" cy="534240"/>
          </a:xfrm>
          <a:prstGeom prst="rect">
            <a:avLst/>
          </a:prstGeom>
          <a:noFill/>
          <a:ln w="0">
            <a:noFill/>
          </a:ln>
        </p:spPr>
        <p:txBody>
          <a:bodyPr lIns="0" tIns="0" rIns="0" bIns="0" anchor="b">
            <a:noAutofit/>
          </a:bodyPr>
          <a:lstStyle>
            <a:lvl1pPr indent="0">
              <a:buNone/>
              <a:defRPr lang="bg-BG" sz="1400" b="0" strike="noStrike" spc="-1">
                <a:solidFill>
                  <a:srgbClr val="000000"/>
                </a:solidFill>
                <a:latin typeface="Times New Roman"/>
              </a:defRPr>
            </a:lvl1pPr>
          </a:lstStyle>
          <a:p>
            <a:pPr indent="0">
              <a:buNone/>
            </a:pPr>
            <a:r>
              <a:rPr lang="bg-BG" sz="1400" b="0" strike="noStrike" spc="-1">
                <a:solidFill>
                  <a:srgbClr val="000000"/>
                </a:solidFill>
                <a:latin typeface="Times New Roman"/>
              </a:rPr>
              <a:t>&lt;footer&gt;</a:t>
            </a:r>
          </a:p>
        </p:txBody>
      </p:sp>
      <p:sp>
        <p:nvSpPr>
          <p:cNvPr id="1177" name="PlaceHolder 6"/>
          <p:cNvSpPr>
            <a:spLocks noGrp="1"/>
          </p:cNvSpPr>
          <p:nvPr>
            <p:ph type="sldNum" idx="95"/>
          </p:nvPr>
        </p:nvSpPr>
        <p:spPr>
          <a:xfrm>
            <a:off x="4278960" y="10157400"/>
            <a:ext cx="3280680" cy="534240"/>
          </a:xfrm>
          <a:prstGeom prst="rect">
            <a:avLst/>
          </a:prstGeom>
          <a:noFill/>
          <a:ln w="0">
            <a:noFill/>
          </a:ln>
        </p:spPr>
        <p:txBody>
          <a:bodyPr lIns="0" tIns="0" rIns="0" bIns="0" anchor="b">
            <a:noAutofit/>
          </a:bodyPr>
          <a:lstStyle>
            <a:lvl1pPr indent="0" algn="r">
              <a:buNone/>
              <a:defRPr lang="bg-BG" sz="1400" b="0" strike="noStrike" spc="-1">
                <a:solidFill>
                  <a:srgbClr val="000000"/>
                </a:solidFill>
                <a:latin typeface="Times New Roman"/>
              </a:defRPr>
            </a:lvl1pPr>
          </a:lstStyle>
          <a:p>
            <a:pPr indent="0" algn="r">
              <a:buNone/>
            </a:pPr>
            <a:fld id="{B4BDE3B8-843D-4871-9F83-638E72F96B48}" type="slidenum">
              <a:rPr lang="bg-BG" sz="1400" b="0" strike="noStrike" spc="-1">
                <a:solidFill>
                  <a:srgbClr val="000000"/>
                </a:solidFill>
                <a:latin typeface="Times New Roman"/>
              </a:rPr>
              <a:t>‹#›</a:t>
            </a:fld>
            <a:endParaRPr lang="bg-BG"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 name="PlaceHolder 1"/>
          <p:cNvSpPr>
            <a:spLocks noGrp="1" noRot="1" noChangeAspect="1"/>
          </p:cNvSpPr>
          <p:nvPr>
            <p:ph type="sldImg"/>
          </p:nvPr>
        </p:nvSpPr>
        <p:spPr>
          <a:xfrm>
            <a:off x="685800" y="1143000"/>
            <a:ext cx="5486400" cy="3086100"/>
          </a:xfrm>
          <a:prstGeom prst="rect">
            <a:avLst/>
          </a:prstGeom>
          <a:ln w="0">
            <a:noFill/>
          </a:ln>
        </p:spPr>
      </p:sp>
      <p:sp>
        <p:nvSpPr>
          <p:cNvPr id="142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22" name="PlaceHolder 3"/>
          <p:cNvSpPr>
            <a:spLocks noGrp="1"/>
          </p:cNvSpPr>
          <p:nvPr>
            <p:ph type="sldNum" idx="9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C014EECD-9B69-4D76-9B9C-084912FA97A7}" type="slidenum">
              <a:rPr lang="en-US" sz="1200" b="0" strike="noStrike" spc="-1">
                <a:solidFill>
                  <a:srgbClr val="000000"/>
                </a:solidFill>
                <a:latin typeface="Calibri"/>
                <a:ea typeface="+mn-ea"/>
              </a:rPr>
              <a:t>1</a:t>
            </a:fld>
            <a:endParaRPr lang="bg-BG"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PlaceHolder 1"/>
          <p:cNvSpPr>
            <a:spLocks noGrp="1" noRot="1" noChangeAspect="1"/>
          </p:cNvSpPr>
          <p:nvPr>
            <p:ph type="sldImg"/>
          </p:nvPr>
        </p:nvSpPr>
        <p:spPr>
          <a:xfrm>
            <a:off x="685800" y="1143000"/>
            <a:ext cx="5486040" cy="3085920"/>
          </a:xfrm>
          <a:prstGeom prst="rect">
            <a:avLst/>
          </a:prstGeom>
          <a:ln w="0">
            <a:noFill/>
          </a:ln>
        </p:spPr>
      </p:sp>
      <p:sp>
        <p:nvSpPr>
          <p:cNvPr id="144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49" name="PlaceHolder 3"/>
          <p:cNvSpPr>
            <a:spLocks noGrp="1"/>
          </p:cNvSpPr>
          <p:nvPr>
            <p:ph type="sldNum" idx="105"/>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4E33E69D-28F5-4CFF-BCF9-E15DC64B3D2F}" type="slidenum">
              <a:rPr lang="en-US" sz="1200" b="0" strike="noStrike" spc="-1">
                <a:solidFill>
                  <a:srgbClr val="000000"/>
                </a:solidFill>
                <a:latin typeface="Calibri"/>
                <a:ea typeface="+mn-ea"/>
              </a:rPr>
              <a:t>10</a:t>
            </a:fld>
            <a:endParaRPr lang="bg-BG"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PlaceHolder 1"/>
          <p:cNvSpPr>
            <a:spLocks noGrp="1" noRot="1" noChangeAspect="1"/>
          </p:cNvSpPr>
          <p:nvPr>
            <p:ph type="sldImg"/>
          </p:nvPr>
        </p:nvSpPr>
        <p:spPr>
          <a:xfrm>
            <a:off x="685800" y="1143000"/>
            <a:ext cx="5486040" cy="3085920"/>
          </a:xfrm>
          <a:prstGeom prst="rect">
            <a:avLst/>
          </a:prstGeom>
          <a:ln w="0">
            <a:noFill/>
          </a:ln>
        </p:spPr>
      </p:sp>
      <p:sp>
        <p:nvSpPr>
          <p:cNvPr id="145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bg-BG" sz="2000" b="0" strike="noStrike" spc="-1">
                <a:solidFill>
                  <a:srgbClr val="000000"/>
                </a:solidFill>
                <a:latin typeface="Arial"/>
              </a:rPr>
              <a:t>Приложение 3</a:t>
            </a:r>
          </a:p>
        </p:txBody>
      </p:sp>
      <p:sp>
        <p:nvSpPr>
          <p:cNvPr id="1452" name="PlaceHolder 3"/>
          <p:cNvSpPr>
            <a:spLocks noGrp="1"/>
          </p:cNvSpPr>
          <p:nvPr>
            <p:ph type="sldNum" idx="10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C1AC11F7-2922-48D0-8F2D-E8CCD22B5A78}" type="slidenum">
              <a:rPr lang="en-US" sz="1200" b="0" strike="noStrike" spc="-1">
                <a:solidFill>
                  <a:schemeClr val="dk1"/>
                </a:solidFill>
                <a:latin typeface="+mn-lt"/>
                <a:ea typeface="+mn-ea"/>
              </a:rPr>
              <a:t>11</a:t>
            </a:fld>
            <a:endParaRPr lang="bg-BG"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PlaceHolder 1"/>
          <p:cNvSpPr>
            <a:spLocks noGrp="1" noRot="1" noChangeAspect="1"/>
          </p:cNvSpPr>
          <p:nvPr>
            <p:ph type="sldImg"/>
          </p:nvPr>
        </p:nvSpPr>
        <p:spPr>
          <a:xfrm>
            <a:off x="685800" y="1143000"/>
            <a:ext cx="5486040" cy="3085920"/>
          </a:xfrm>
          <a:prstGeom prst="rect">
            <a:avLst/>
          </a:prstGeom>
          <a:ln w="0">
            <a:noFill/>
          </a:ln>
        </p:spPr>
      </p:sp>
      <p:sp>
        <p:nvSpPr>
          <p:cNvPr id="145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55" name="PlaceHolder 3"/>
          <p:cNvSpPr>
            <a:spLocks noGrp="1"/>
          </p:cNvSpPr>
          <p:nvPr>
            <p:ph type="sldNum" idx="10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DEEE493F-B1CB-47F5-A140-B93D4DE5BE5A}" type="slidenum">
              <a:rPr lang="en-US" sz="1200" b="0" strike="noStrike" spc="-1">
                <a:solidFill>
                  <a:srgbClr val="000000"/>
                </a:solidFill>
                <a:latin typeface="Calibri"/>
                <a:ea typeface="+mn-ea"/>
              </a:rPr>
              <a:t>12</a:t>
            </a:fld>
            <a:endParaRPr lang="bg-BG"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PlaceHolder 1"/>
          <p:cNvSpPr>
            <a:spLocks noGrp="1" noRot="1" noChangeAspect="1"/>
          </p:cNvSpPr>
          <p:nvPr>
            <p:ph type="sldImg"/>
          </p:nvPr>
        </p:nvSpPr>
        <p:spPr>
          <a:xfrm>
            <a:off x="685800" y="1143000"/>
            <a:ext cx="5486040" cy="3085920"/>
          </a:xfrm>
          <a:prstGeom prst="rect">
            <a:avLst/>
          </a:prstGeom>
          <a:ln w="0">
            <a:noFill/>
          </a:ln>
        </p:spPr>
      </p:sp>
      <p:sp>
        <p:nvSpPr>
          <p:cNvPr id="145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58" name="PlaceHolder 3"/>
          <p:cNvSpPr>
            <a:spLocks noGrp="1"/>
          </p:cNvSpPr>
          <p:nvPr>
            <p:ph type="sldNum" idx="108"/>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05678224-29DE-4CF5-A293-7DBD08FD8AAB}" type="slidenum">
              <a:rPr lang="en-US" sz="1200" b="0" strike="noStrike" spc="-1">
                <a:solidFill>
                  <a:srgbClr val="000000"/>
                </a:solidFill>
                <a:latin typeface="Calibri"/>
                <a:ea typeface="+mn-ea"/>
              </a:rPr>
              <a:t>13</a:t>
            </a:fld>
            <a:endParaRPr lang="bg-BG"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PlaceHolder 1"/>
          <p:cNvSpPr>
            <a:spLocks noGrp="1" noRot="1" noChangeAspect="1"/>
          </p:cNvSpPr>
          <p:nvPr>
            <p:ph type="sldImg"/>
          </p:nvPr>
        </p:nvSpPr>
        <p:spPr>
          <a:xfrm>
            <a:off x="685800" y="1143000"/>
            <a:ext cx="5486040" cy="3085920"/>
          </a:xfrm>
          <a:prstGeom prst="rect">
            <a:avLst/>
          </a:prstGeom>
          <a:ln w="0">
            <a:noFill/>
          </a:ln>
        </p:spPr>
      </p:sp>
      <p:sp>
        <p:nvSpPr>
          <p:cNvPr id="146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61" name="PlaceHolder 3"/>
          <p:cNvSpPr>
            <a:spLocks noGrp="1"/>
          </p:cNvSpPr>
          <p:nvPr>
            <p:ph type="sldNum" idx="109"/>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5AB9C0DB-B90D-49DA-B8BC-A57BEFDB0AAF}" type="slidenum">
              <a:rPr lang="en-US" sz="1200" b="0" strike="noStrike" spc="-1">
                <a:solidFill>
                  <a:srgbClr val="000000"/>
                </a:solidFill>
                <a:latin typeface="Calibri"/>
                <a:ea typeface="+mn-ea"/>
              </a:rPr>
              <a:t>14</a:t>
            </a:fld>
            <a:endParaRPr lang="bg-BG"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PlaceHolder 1"/>
          <p:cNvSpPr>
            <a:spLocks noGrp="1" noRot="1" noChangeAspect="1"/>
          </p:cNvSpPr>
          <p:nvPr>
            <p:ph type="sldImg"/>
          </p:nvPr>
        </p:nvSpPr>
        <p:spPr>
          <a:xfrm>
            <a:off x="685800" y="1143000"/>
            <a:ext cx="5486040" cy="3085920"/>
          </a:xfrm>
          <a:prstGeom prst="rect">
            <a:avLst/>
          </a:prstGeom>
          <a:ln w="0">
            <a:noFill/>
          </a:ln>
        </p:spPr>
      </p:sp>
      <p:sp>
        <p:nvSpPr>
          <p:cNvPr id="146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64" name="PlaceHolder 3"/>
          <p:cNvSpPr>
            <a:spLocks noGrp="1"/>
          </p:cNvSpPr>
          <p:nvPr>
            <p:ph type="sldNum" idx="110"/>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3D4E9B22-5082-40BB-A9D6-C67AB12AD9CD}" type="slidenum">
              <a:rPr lang="en-US" sz="1200" b="0" strike="noStrike" spc="-1">
                <a:solidFill>
                  <a:srgbClr val="000000"/>
                </a:solidFill>
                <a:latin typeface="Calibri"/>
                <a:ea typeface="+mn-ea"/>
              </a:rPr>
              <a:t>15</a:t>
            </a:fld>
            <a:endParaRPr lang="bg-BG"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 name="PlaceHolder 1"/>
          <p:cNvSpPr>
            <a:spLocks noGrp="1" noRot="1" noChangeAspect="1"/>
          </p:cNvSpPr>
          <p:nvPr>
            <p:ph type="sldImg"/>
          </p:nvPr>
        </p:nvSpPr>
        <p:spPr>
          <a:xfrm>
            <a:off x="685800" y="1143000"/>
            <a:ext cx="5486040" cy="3085920"/>
          </a:xfrm>
          <a:prstGeom prst="rect">
            <a:avLst/>
          </a:prstGeom>
          <a:ln w="0">
            <a:noFill/>
          </a:ln>
        </p:spPr>
      </p:sp>
      <p:sp>
        <p:nvSpPr>
          <p:cNvPr id="146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bg-BG" sz="2000" b="0" strike="noStrike" spc="-1">
                <a:solidFill>
                  <a:srgbClr val="000000"/>
                </a:solidFill>
                <a:latin typeface="Arial"/>
              </a:rPr>
              <a:t>Приложение 4</a:t>
            </a:r>
          </a:p>
        </p:txBody>
      </p:sp>
      <p:sp>
        <p:nvSpPr>
          <p:cNvPr id="1467" name="PlaceHolder 3"/>
          <p:cNvSpPr>
            <a:spLocks noGrp="1"/>
          </p:cNvSpPr>
          <p:nvPr>
            <p:ph type="sldNum" idx="111"/>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EFE59F4C-C8C1-42AB-B60F-A23E00FE7FEA}" type="slidenum">
              <a:rPr lang="en-US" sz="1200" b="0" strike="noStrike" spc="-1">
                <a:solidFill>
                  <a:srgbClr val="000000"/>
                </a:solidFill>
                <a:latin typeface="Calibri"/>
                <a:ea typeface="+mn-ea"/>
              </a:rPr>
              <a:t>16</a:t>
            </a:fld>
            <a:endParaRPr lang="bg-BG"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PlaceHolder 1"/>
          <p:cNvSpPr>
            <a:spLocks noGrp="1" noRot="1" noChangeAspect="1"/>
          </p:cNvSpPr>
          <p:nvPr>
            <p:ph type="sldImg"/>
          </p:nvPr>
        </p:nvSpPr>
        <p:spPr>
          <a:xfrm>
            <a:off x="685800" y="1143000"/>
            <a:ext cx="5486040" cy="3085920"/>
          </a:xfrm>
          <a:prstGeom prst="rect">
            <a:avLst/>
          </a:prstGeom>
          <a:ln w="0">
            <a:noFill/>
          </a:ln>
        </p:spPr>
      </p:sp>
      <p:sp>
        <p:nvSpPr>
          <p:cNvPr id="146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bg-BG" sz="2000" b="0" strike="noStrike" spc="-1">
                <a:solidFill>
                  <a:srgbClr val="000000"/>
                </a:solidFill>
                <a:latin typeface="Arial"/>
              </a:rPr>
              <a:t>Приложение 5 от Насоките</a:t>
            </a:r>
          </a:p>
        </p:txBody>
      </p:sp>
      <p:sp>
        <p:nvSpPr>
          <p:cNvPr id="1470" name="PlaceHolder 3"/>
          <p:cNvSpPr>
            <a:spLocks noGrp="1"/>
          </p:cNvSpPr>
          <p:nvPr>
            <p:ph type="sldNum" idx="112"/>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6BC5BC57-F341-477F-8B7B-0695F0E67C2E}" type="slidenum">
              <a:rPr lang="en-US" sz="1200" b="0" strike="noStrike" spc="-1">
                <a:solidFill>
                  <a:srgbClr val="000000"/>
                </a:solidFill>
                <a:latin typeface="Calibri"/>
                <a:ea typeface="+mn-ea"/>
              </a:rPr>
              <a:t>17</a:t>
            </a:fld>
            <a:endParaRPr lang="bg-BG"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PlaceHolder 1"/>
          <p:cNvSpPr>
            <a:spLocks noGrp="1" noRot="1" noChangeAspect="1"/>
          </p:cNvSpPr>
          <p:nvPr>
            <p:ph type="sldImg"/>
          </p:nvPr>
        </p:nvSpPr>
        <p:spPr>
          <a:xfrm>
            <a:off x="685800" y="1143000"/>
            <a:ext cx="5486040" cy="3085920"/>
          </a:xfrm>
          <a:prstGeom prst="rect">
            <a:avLst/>
          </a:prstGeom>
          <a:ln w="0">
            <a:noFill/>
          </a:ln>
        </p:spPr>
      </p:sp>
      <p:sp>
        <p:nvSpPr>
          <p:cNvPr id="147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ru-RU" sz="1200" b="0" strike="noStrike" spc="-1">
                <a:solidFill>
                  <a:srgbClr val="000000"/>
                </a:solidFill>
                <a:latin typeface="Arial"/>
              </a:rPr>
              <a:t>Чл. 2 от Регламента Предприятия, поддържащи едно от взаимоотношенията, посочени в букви а)—г), посредством едно или няколко други предприятия, също се разглеждат като едно и също предприятие.</a:t>
            </a:r>
            <a:endParaRPr lang="bg-BG" sz="1200" b="0" strike="noStrike" spc="-1">
              <a:solidFill>
                <a:srgbClr val="000000"/>
              </a:solidFill>
              <a:latin typeface="Arial"/>
            </a:endParaRPr>
          </a:p>
          <a:p>
            <a:pPr indent="0" defTabSz="914400">
              <a:lnSpc>
                <a:spcPct val="100000"/>
              </a:lnSpc>
              <a:buNone/>
              <a:tabLst>
                <a:tab pos="0" algn="l"/>
              </a:tabLst>
            </a:pPr>
            <a:endParaRPr lang="bg-BG" sz="1200" b="0" strike="noStrike" spc="-1">
              <a:solidFill>
                <a:srgbClr val="000000"/>
              </a:solidFill>
              <a:latin typeface="Arial"/>
            </a:endParaRPr>
          </a:p>
        </p:txBody>
      </p:sp>
      <p:sp>
        <p:nvSpPr>
          <p:cNvPr id="1473" name="PlaceHolder 3"/>
          <p:cNvSpPr>
            <a:spLocks noGrp="1"/>
          </p:cNvSpPr>
          <p:nvPr>
            <p:ph type="sldNum" idx="113"/>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A8F5287B-856E-41E7-ADF4-EBE64940AB79}" type="slidenum">
              <a:rPr lang="en-US" sz="1200" b="0" strike="noStrike" spc="-1">
                <a:solidFill>
                  <a:srgbClr val="000000"/>
                </a:solidFill>
                <a:latin typeface="Calibri"/>
                <a:ea typeface="+mn-ea"/>
              </a:rPr>
              <a:t>18</a:t>
            </a:fld>
            <a:endParaRPr lang="bg-BG"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PlaceHolder 1"/>
          <p:cNvSpPr>
            <a:spLocks noGrp="1" noRot="1" noChangeAspect="1"/>
          </p:cNvSpPr>
          <p:nvPr>
            <p:ph type="sldImg"/>
          </p:nvPr>
        </p:nvSpPr>
        <p:spPr>
          <a:xfrm>
            <a:off x="685800" y="1143000"/>
            <a:ext cx="5486040" cy="3085920"/>
          </a:xfrm>
          <a:prstGeom prst="rect">
            <a:avLst/>
          </a:prstGeom>
          <a:ln w="0">
            <a:noFill/>
          </a:ln>
        </p:spPr>
      </p:sp>
      <p:sp>
        <p:nvSpPr>
          <p:cNvPr id="147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76" name="PlaceHolder 3"/>
          <p:cNvSpPr>
            <a:spLocks noGrp="1"/>
          </p:cNvSpPr>
          <p:nvPr>
            <p:ph type="sldNum" idx="114"/>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DCE8AEB1-9440-4635-91A6-696232F72121}" type="slidenum">
              <a:rPr lang="en-US" sz="1200" b="0" strike="noStrike" spc="-1">
                <a:solidFill>
                  <a:srgbClr val="000000"/>
                </a:solidFill>
                <a:latin typeface="Calibri"/>
                <a:ea typeface="+mn-ea"/>
              </a:rPr>
              <a:t>19</a:t>
            </a:fld>
            <a:endParaRPr lang="bg-BG"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PlaceHolder 1"/>
          <p:cNvSpPr>
            <a:spLocks noGrp="1" noRot="1" noChangeAspect="1"/>
          </p:cNvSpPr>
          <p:nvPr>
            <p:ph type="sldImg"/>
          </p:nvPr>
        </p:nvSpPr>
        <p:spPr>
          <a:xfrm>
            <a:off x="685800" y="1143000"/>
            <a:ext cx="5486040" cy="3085920"/>
          </a:xfrm>
          <a:prstGeom prst="rect">
            <a:avLst/>
          </a:prstGeom>
          <a:ln w="0">
            <a:noFill/>
          </a:ln>
        </p:spPr>
      </p:sp>
      <p:sp>
        <p:nvSpPr>
          <p:cNvPr id="142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25" name="PlaceHolder 3"/>
          <p:cNvSpPr>
            <a:spLocks noGrp="1"/>
          </p:cNvSpPr>
          <p:nvPr>
            <p:ph type="sldNum" idx="9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D21E4EB8-49F7-4A7F-A130-25D35218773C}" type="slidenum">
              <a:rPr lang="en-US" sz="1200" b="0" strike="noStrike" spc="-1">
                <a:solidFill>
                  <a:srgbClr val="000000"/>
                </a:solidFill>
                <a:latin typeface="Calibri"/>
                <a:ea typeface="+mn-ea"/>
              </a:rPr>
              <a:t>2</a:t>
            </a:fld>
            <a:endParaRPr lang="bg-BG"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PlaceHolder 1"/>
          <p:cNvSpPr>
            <a:spLocks noGrp="1" noRot="1" noChangeAspect="1"/>
          </p:cNvSpPr>
          <p:nvPr>
            <p:ph type="sldImg"/>
          </p:nvPr>
        </p:nvSpPr>
        <p:spPr>
          <a:xfrm>
            <a:off x="685800" y="1143000"/>
            <a:ext cx="5486040" cy="3085920"/>
          </a:xfrm>
          <a:prstGeom prst="rect">
            <a:avLst/>
          </a:prstGeom>
          <a:ln w="0">
            <a:noFill/>
          </a:ln>
        </p:spPr>
      </p:sp>
      <p:sp>
        <p:nvSpPr>
          <p:cNvPr id="147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79" name="PlaceHolder 3"/>
          <p:cNvSpPr>
            <a:spLocks noGrp="1"/>
          </p:cNvSpPr>
          <p:nvPr>
            <p:ph type="sldNum" idx="115"/>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D97DDC02-1C2F-4780-96A8-966DDA5A4EFE}" type="slidenum">
              <a:rPr lang="en-US" sz="1200" b="0" strike="noStrike" spc="-1">
                <a:solidFill>
                  <a:srgbClr val="000000"/>
                </a:solidFill>
                <a:latin typeface="Calibri"/>
                <a:ea typeface="+mn-ea"/>
              </a:rPr>
              <a:t>20</a:t>
            </a:fld>
            <a:endParaRPr lang="bg-BG"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 name="PlaceHolder 1"/>
          <p:cNvSpPr>
            <a:spLocks noGrp="1" noRot="1" noChangeAspect="1"/>
          </p:cNvSpPr>
          <p:nvPr>
            <p:ph type="sldImg"/>
          </p:nvPr>
        </p:nvSpPr>
        <p:spPr>
          <a:xfrm>
            <a:off x="685800" y="1143000"/>
            <a:ext cx="5486040" cy="3085920"/>
          </a:xfrm>
          <a:prstGeom prst="rect">
            <a:avLst/>
          </a:prstGeom>
          <a:ln w="0">
            <a:noFill/>
          </a:ln>
        </p:spPr>
      </p:sp>
      <p:sp>
        <p:nvSpPr>
          <p:cNvPr id="148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strike="noStrike" spc="-1">
                <a:solidFill>
                  <a:srgbClr val="000000"/>
                </a:solidFill>
                <a:latin typeface="Arial"/>
              </a:rPr>
              <a:t>B6.1. Всички инвестиционни дейности трябва да бъдат извършени върху поземлен имот, собственост на партньора, или обезпечени чрез дългосрочен договор за наем с минимална продължителност от 10 години  към датата на подаване на проектното предложение . Акт за собственост или удостоверение или  дългосрочен договор за наем (или друг правен документ съгласно националното законодателство) за партньорска собственост върху материалните активи, които ще бъдат предмет на строителни дейности, заедно с Актуална кадастрална карта на имота – издадена на оригиналния език и превод на английски, сканиран в PDF файлов формат , подпечатан и подписан/подписан с квалифициран електронен подпис от съответната организация като вярно копие.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В случай, че проектът предвижда закупуване на консумативи, които трябва да бъдат постоянно инсталирани, е необходимо да се представи акт за собственост, доказващ че имотът е собственост на МСП.</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B6.2. В случай на инвестиционни дейности в рамките на територии/обекти със специален статут (Национални паркове, екологични и архитектурни резервати, паметници на културата, защитени територии, зони, включени в </a:t>
            </a:r>
            <a:r>
              <a:rPr lang="bg-BG" sz="2000" b="0" strike="noStrike" spc="-1">
                <a:solidFill>
                  <a:srgbClr val="000000"/>
                </a:solidFill>
                <a:latin typeface="Arial"/>
              </a:rPr>
              <a:t>Натура</a:t>
            </a:r>
            <a:r>
              <a:rPr lang="ru-RU" sz="2000" b="0" strike="noStrike" spc="-1">
                <a:solidFill>
                  <a:srgbClr val="000000"/>
                </a:solidFill>
                <a:latin typeface="Arial"/>
              </a:rPr>
              <a:t> 2000 и др.) съответната документация (разрешителни, одобрения, сертификати, становища и др.), изисквана от съответното национално приложимо законодателство - издадена на оригиналния език и превод на английски, подписан/подписан с квалифициран електронен 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B6.3. Копие от писмо, издадено от съответния орган, в което ясно се посочва, че не е необходима оценка на въздействието върху околната среда - издадено на оригиналния език и превод на английски , подписано/ подписано с квалифициран електронен 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ИЛИ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Копие от положителна оценка на въздействието върху околната среда (положително становище от съответния орган), изисквана от националното законодателство - издадена на оригиналния език и превод на английски подпечатан и подписан/подписан с квалифициран електронен подпис от съответния партньор като вярно с оригинала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B6.4. Копие от писмо, издадено от съответния орган, в което ясно се посочва, че предложението за проект е допустимо съгласно настоящите Планове за управление на речните басейни и Планове за управление на риска от наводнения - издадено на оригинален език и превод на английски, подписано/подписано с квалифициран електронен подпис от съответната организация като вярно копие (само за български партньори), в случай че изискваната информация не е включена в B6.3, а за сръбските партньори съответните документи, свързани с Условията за местоположение.</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B6.5. Обяснителна бележка за предвидените превантивни мерки за избягване на замърсяване на водни обекти при извънредни ситуации от съответната организация (ако е приложимо) - издава се на оригинален език и превод на английски , подписан/подписан с квалифициран електронен подпис от съответния партньор като вярно копие.</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B6.6. Одобрен </a:t>
            </a:r>
            <a:r>
              <a:rPr lang="bg-BG" sz="2000" b="0" strike="noStrike" spc="-1">
                <a:solidFill>
                  <a:srgbClr val="000000"/>
                </a:solidFill>
                <a:latin typeface="Arial"/>
              </a:rPr>
              <a:t>работен </a:t>
            </a:r>
            <a:r>
              <a:rPr lang="ru-RU" sz="2000" b="0" strike="noStrike" spc="-1">
                <a:solidFill>
                  <a:srgbClr val="000000"/>
                </a:solidFill>
                <a:latin typeface="Arial"/>
              </a:rPr>
              <a:t>проект, представен във формат .pdf (ако е приложимо съгласно съответното законодателство), издаден на оригиналния език и превод на английски , подписан/подписан с квалифициран електронен подпис от съответния партньор като вярно копие.</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Следва да се предостави превод на английски поне на Обяснителните </a:t>
            </a:r>
            <a:r>
              <a:rPr lang="bg-BG" sz="2000" b="0" strike="noStrike" spc="-1">
                <a:solidFill>
                  <a:srgbClr val="000000"/>
                </a:solidFill>
                <a:latin typeface="Arial"/>
              </a:rPr>
              <a:t>записки</a:t>
            </a:r>
            <a:r>
              <a:rPr lang="ru-RU" sz="2000" b="0" strike="noStrike" spc="-1">
                <a:solidFill>
                  <a:srgbClr val="000000"/>
                </a:solidFill>
                <a:latin typeface="Arial"/>
              </a:rPr>
              <a:t> на всяка от частите на строителния проект, количествено-стойностната сметка, техническите чертежи и всички други части от проектите на инвестиционния проект, които кандидатът смята, че могат да допринесат за по-добра оценка.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А) В случай на инвестиционни дейности, които съгласно националното законодателство изискват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одобрение на строителния проект, кандидатите трябва да представят:</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Одобрен работен проект;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За български партньори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Строителният проект (по смисъла на глава 8, раздел 1 от ЗУТ) следва да се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изработи съгласно Наредба 4/21.05.2001 г. за обема и съдържанието на инвестиционните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проекти. Строителният проект трябва да бъде одобрен от съответния орган, който трябва да бъде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заверен с печата на органа, поставен върху строителните проекти. За българските партньори органът, отговорен за одобряването на инвестиционните проекти, е определен в член 145 (1) от ЗУТ.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За сръбски партньори</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Проект за строително проектиране ( Projekat за gradjevinsku разрешение ), разработено в съответствие със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Закона за планиране и строителство на Република Сърбия. В случай, че проектът за строителен проект не е задължителен за планираните строителни работи съгласно сръбското законодателство - идеен проект ( Idejni проект ), разработен в съответствие със Закона за планиране и строителство на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Република Сърбия, валиден към датата на крайния срок за подаване на предложения за проекти по настоящата покана;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Всички строителни дейности (както за български, така и за сръбски партньори) трябва да бъдат подкрепени от: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Обяснителна записка;</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КСС – наричани тук и по-нататък количествено-стойностна сметка, включваща всички части от строителните проекти. Количествено-стойностната сметка трябва да бъде представена под формата на таблица с посочен най-малко вид на строителните работи (включително водопроводни и канализационни работи, електрически инсталации, механични инсталации, инсталации и противопожарна защита, озеленяване, архитектура и строителство, асансьорни инсталации и др.) - наименование на  СМР, мярка, прогнозно количество, единична цена, обща стойност на всяко СМР и обща стойност на количествената сметка /с калкулирани общи стойности по отделните части/. Могат да се представи и анализ на единичните цени на видовете строително-монтажни работи.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Количествената сметка може да бъде представена в местната валута на партньора по проекта. В този случай таблицата на количествено-стойностната сметка задължително трябва да включва колона с единична цена в евро за всеки вид СМР и колона за сумата в евро на този вид СМР.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Сръбските партньори трябва да конвертират местната валута в евро, като използват месечния обменен курс на Европейската комисия за месеца на подаване на проектното предложение.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Количествено-стойностната сметка трябва да бъде подпечатана и подписана от проектанти със съответната правоспособност по отделните части от строителните проекти (документът трябва да бъде подписан с електронен подпис от оторизирания проектант, отделно за всеки вид работа ). Количествените сметки се представят от кандидата като сканирани оригинали в PDF файлов формат и превод на английски език, подписан/подписан с квалифициран електронен подпис от съответния партньор като вярно копие , а също и в редактируем EXCEL файлов формат.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Б) В случай на инвестиционни дейности, които съгласно националното законодателство не изискват одобрение на строителния проект, кандидатите трябва да представят: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Декларация от компетентния орган, с която се декларира, че за предвидените строително-ремонтни дейности не се изисква одобрение на строителния проект на оригиналния език и превод на английски език, подписан/подписан с квалифициран електронен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Количествена-стойността сметка (както е описано в точка А) по-горе);</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Схема(и)/план(ове) на технологична производствена линия и Обяснителна записка за планираните технически решения на оригиналния език и превод на английски, подписан/подписан с квалифициран електронен 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B6.7. Разрешение за строеж за всички строителни дейности на партньор по проекта, които съгласно националното законодателство изискват разрешение за строеж, одобрено с „влязло в сила“ от съответния орган - издадено на оригинален език и превод на английски, подписано/подписано с квалифициран електронен 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A) В случай на строителни дейности, които съгласно националното законодателство изискват разрешение за строеж, кандидатите трябва да представят: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Заверено от съответния орган Разрешение за строеж - издадено на оригинален език и превод на английски , подписано/подписано с квалифициран електронен подпис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Сръбският партньор трябва да представи валидно решение за разрешение за строеж ( Rešenje o građevinskoj dozvoli ), издадено съгласно член 135 от действащия Закон за планиране и строителство на Република Сърбия, или валидно решение за одобрение на строителни работи ( Rešenje o odobrenju izvođenja radova ), издаден съгласно член 144 - 146 от действащия Закон за планирането и строителството на Република Сърбия.</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В случай на строежи, за които издаването на Решение за разрешение за строеж или Решение за одобрение на проект за строеж не е задължително, кандидатите трябва да представят декларация от съответните институции за изключение на необходимостта от получаване на Акт/Разрешение/Решение, издадена на оригиналния език и да представят чертежи на ситуацията, придружени със следните документи, преведени на английски език: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Обяснителна записка и подробна количествено-стойностна сметка.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 В случай на строителни дейности, които съгласно националното законодателство не изискват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разрешение за строеж, кандидатите трябва да представят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Декларация от компетентен орган, с която се декларира, че предвидените ремонтни дейности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не изискват издаване на разрешение за строеж - издадено на оригинален език и превод на английски, подписано/подписано с квалифициран електронен подпис от съответния партньор като вярно с оригинала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1" strike="noStrike" spc="-1">
                <a:solidFill>
                  <a:srgbClr val="000000"/>
                </a:solidFill>
                <a:latin typeface="Arial"/>
              </a:rPr>
              <a:t>ВАЖНО</a:t>
            </a:r>
            <a:r>
              <a:rPr lang="ru-RU" sz="2000" b="0" strike="noStrike" spc="-1">
                <a:solidFill>
                  <a:srgbClr val="000000"/>
                </a:solidFill>
                <a:latin typeface="Arial"/>
              </a:rPr>
              <a:t> </a:t>
            </a:r>
            <a:endParaRPr lang="bg-BG" sz="2000" b="0" strike="noStrike" spc="-1">
              <a:solidFill>
                <a:srgbClr val="000000"/>
              </a:solidFill>
              <a:latin typeface="Arial"/>
            </a:endParaRPr>
          </a:p>
          <a:p>
            <a:pPr marL="216000" indent="0">
              <a:lnSpc>
                <a:spcPct val="100000"/>
              </a:lnSpc>
              <a:buNone/>
            </a:pPr>
            <a:r>
              <a:rPr lang="ru-RU" sz="2000" b="0" strike="noStrike" spc="-1">
                <a:solidFill>
                  <a:srgbClr val="FF0000"/>
                </a:solidFill>
                <a:latin typeface="Arial"/>
              </a:rPr>
              <a:t>За българските партньори инвестиционните дейности, които не изискват одобряване на строителни проекти, са определени в член 147 (1) от Закон за устройство на територията /ЗУТ/. За българските партньори работите, които не изискват издаване на разрешение за строеж, са определени в чл. 151 (1) от ЗУТ. За българските партньори, във всички случаи, в които инвестиционните дейности изискват одобрение на строителни проекти, те трябва да имат обхват и съдържание най-малко на "технически проекти" по чл. 139, ал. 1, т. 2 от ЗУТ и да бъдат изработени съгласно Наредба 4/21.05.2001 г. за обема и съдържанието на инвестиционните проекти.</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B7. В случай на доставка на оборудване, кандидатите следва да представят:</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Подробни технически спецификации за доставки с мярка, единични цени и общи цени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в евро - издават се на оригиналния език и превод на английски , подписани/подписани с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квалифицирани електронни подписи от съответния партньор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Подробните технически спецификации трябва да са достатъчно ясни за определяне на търсените резултати (ако е приложимо);</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 Пазарен анализ за подобно оборудване или 3 официални оферти, отговарящи напълно на </a:t>
            </a:r>
            <a:endParaRPr lang="bg-BG" sz="2000" b="0" strike="noStrike" spc="-1">
              <a:solidFill>
                <a:srgbClr val="000000"/>
              </a:solidFill>
              <a:latin typeface="Arial"/>
            </a:endParaRPr>
          </a:p>
          <a:p>
            <a:pPr marL="216000" indent="0">
              <a:lnSpc>
                <a:spcPct val="100000"/>
              </a:lnSpc>
              <a:buNone/>
            </a:pPr>
            <a:r>
              <a:rPr lang="ru-RU" sz="2000" b="0" strike="noStrike" spc="-1">
                <a:solidFill>
                  <a:srgbClr val="000000"/>
                </a:solidFill>
                <a:latin typeface="Arial"/>
              </a:rPr>
              <a:t>техническите спецификации от различни доставчици, лицензирани оторизирани търговци (ако са приложими), за предвидената доставка (подписани от съответния доставчик) - издадени на оригиналния език и превод на английски , подписан/подписан с квалифицирани електронни подписи от съответния партньор като вярно копие .</a:t>
            </a:r>
            <a:endParaRPr lang="bg-BG" sz="2000" b="0" strike="noStrike" spc="-1">
              <a:solidFill>
                <a:srgbClr val="000000"/>
              </a:solidFill>
              <a:latin typeface="Arial"/>
            </a:endParaRPr>
          </a:p>
          <a:p>
            <a:pPr marL="216000" indent="0">
              <a:lnSpc>
                <a:spcPct val="100000"/>
              </a:lnSpc>
              <a:buNone/>
            </a:pPr>
            <a:endParaRPr lang="bg-BG" sz="2000" b="0" strike="noStrike" spc="-1">
              <a:solidFill>
                <a:srgbClr val="000000"/>
              </a:solidFill>
              <a:latin typeface="Arial"/>
            </a:endParaRPr>
          </a:p>
        </p:txBody>
      </p:sp>
      <p:sp>
        <p:nvSpPr>
          <p:cNvPr id="1482" name="PlaceHolder 3"/>
          <p:cNvSpPr>
            <a:spLocks noGrp="1"/>
          </p:cNvSpPr>
          <p:nvPr>
            <p:ph type="sldNum" idx="11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DF68C443-B68E-4DE7-A4A6-B1C7CEA0BA03}" type="slidenum">
              <a:rPr lang="en-US" sz="1200" b="0" strike="noStrike" spc="-1">
                <a:solidFill>
                  <a:srgbClr val="000000"/>
                </a:solidFill>
                <a:latin typeface="Calibri"/>
                <a:ea typeface="+mn-ea"/>
              </a:rPr>
              <a:t>21</a:t>
            </a:fld>
            <a:endParaRPr lang="bg-BG"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 name="PlaceHolder 1"/>
          <p:cNvSpPr>
            <a:spLocks noGrp="1" noRot="1" noChangeAspect="1"/>
          </p:cNvSpPr>
          <p:nvPr>
            <p:ph type="sldImg"/>
          </p:nvPr>
        </p:nvSpPr>
        <p:spPr>
          <a:xfrm>
            <a:off x="685800" y="1143000"/>
            <a:ext cx="5486040" cy="3085920"/>
          </a:xfrm>
          <a:prstGeom prst="rect">
            <a:avLst/>
          </a:prstGeom>
          <a:ln w="0">
            <a:noFill/>
          </a:ln>
        </p:spPr>
      </p:sp>
      <p:sp>
        <p:nvSpPr>
          <p:cNvPr id="148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bg-BG" sz="2000" b="0" strike="noStrike" spc="-1">
                <a:solidFill>
                  <a:srgbClr val="000000"/>
                </a:solidFill>
                <a:latin typeface="Arial"/>
              </a:rPr>
              <a:t>Проектите преминили с минимум 65 т. Техническата оценка се класират и предлагат за одобрение на КН</a:t>
            </a:r>
          </a:p>
        </p:txBody>
      </p:sp>
      <p:sp>
        <p:nvSpPr>
          <p:cNvPr id="1485" name="PlaceHolder 3"/>
          <p:cNvSpPr>
            <a:spLocks noGrp="1"/>
          </p:cNvSpPr>
          <p:nvPr>
            <p:ph type="sldNum" idx="11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BAF637A5-50F9-4459-94C0-073AD7DB13EC}" type="slidenum">
              <a:rPr lang="en-US" sz="1200" b="0" strike="noStrike" spc="-1">
                <a:solidFill>
                  <a:schemeClr val="dk1"/>
                </a:solidFill>
                <a:latin typeface="+mn-lt"/>
                <a:ea typeface="+mn-ea"/>
              </a:rPr>
              <a:t>22</a:t>
            </a:fld>
            <a:endParaRPr lang="bg-BG"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PlaceHolder 1"/>
          <p:cNvSpPr>
            <a:spLocks noGrp="1" noRot="1" noChangeAspect="1"/>
          </p:cNvSpPr>
          <p:nvPr>
            <p:ph type="sldImg"/>
          </p:nvPr>
        </p:nvSpPr>
        <p:spPr>
          <a:xfrm>
            <a:off x="685800" y="1143000"/>
            <a:ext cx="5486040" cy="3085920"/>
          </a:xfrm>
          <a:prstGeom prst="rect">
            <a:avLst/>
          </a:prstGeom>
          <a:ln w="0">
            <a:noFill/>
          </a:ln>
        </p:spPr>
      </p:sp>
      <p:sp>
        <p:nvSpPr>
          <p:cNvPr id="142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28" name="PlaceHolder 3"/>
          <p:cNvSpPr>
            <a:spLocks noGrp="1"/>
          </p:cNvSpPr>
          <p:nvPr>
            <p:ph type="sldNum" idx="98"/>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F244EB03-3567-4BB9-A59A-A12C0C476BAA}" type="slidenum">
              <a:rPr lang="en-US" sz="1200" b="0" strike="noStrike" spc="-1">
                <a:solidFill>
                  <a:srgbClr val="000000"/>
                </a:solidFill>
                <a:latin typeface="Calibri"/>
                <a:ea typeface="+mn-ea"/>
              </a:rPr>
              <a:t>3</a:t>
            </a:fld>
            <a:endParaRPr lang="bg-BG"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 name="PlaceHolder 1"/>
          <p:cNvSpPr>
            <a:spLocks noGrp="1" noRot="1" noChangeAspect="1"/>
          </p:cNvSpPr>
          <p:nvPr>
            <p:ph type="sldImg"/>
          </p:nvPr>
        </p:nvSpPr>
        <p:spPr>
          <a:xfrm>
            <a:off x="685800" y="1143000"/>
            <a:ext cx="5486040" cy="3085920"/>
          </a:xfrm>
          <a:prstGeom prst="rect">
            <a:avLst/>
          </a:prstGeom>
          <a:ln w="0">
            <a:noFill/>
          </a:ln>
        </p:spPr>
      </p:sp>
      <p:sp>
        <p:nvSpPr>
          <p:cNvPr id="143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31" name="PlaceHolder 3"/>
          <p:cNvSpPr>
            <a:spLocks noGrp="1"/>
          </p:cNvSpPr>
          <p:nvPr>
            <p:ph type="sldNum" idx="99"/>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C5D2AC19-2993-4A6F-8BA0-9CAF3FA2DB00}" type="slidenum">
              <a:rPr lang="en-US" sz="1200" b="0" strike="noStrike" spc="-1">
                <a:solidFill>
                  <a:srgbClr val="000000"/>
                </a:solidFill>
                <a:latin typeface="Calibri"/>
                <a:ea typeface="+mn-ea"/>
              </a:rPr>
              <a:t>4</a:t>
            </a:fld>
            <a:endParaRPr lang="bg-BG"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PlaceHolder 1"/>
          <p:cNvSpPr>
            <a:spLocks noGrp="1" noRot="1" noChangeAspect="1"/>
          </p:cNvSpPr>
          <p:nvPr>
            <p:ph type="sldImg"/>
          </p:nvPr>
        </p:nvSpPr>
        <p:spPr>
          <a:xfrm>
            <a:off x="685800" y="1143000"/>
            <a:ext cx="5486040" cy="3085920"/>
          </a:xfrm>
          <a:prstGeom prst="rect">
            <a:avLst/>
          </a:prstGeom>
          <a:ln w="0">
            <a:noFill/>
          </a:ln>
        </p:spPr>
      </p:sp>
      <p:sp>
        <p:nvSpPr>
          <p:cNvPr id="143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34" name="PlaceHolder 3"/>
          <p:cNvSpPr>
            <a:spLocks noGrp="1"/>
          </p:cNvSpPr>
          <p:nvPr>
            <p:ph type="sldNum" idx="100"/>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3E2E1285-D860-47AF-8BFD-4A5BA6F1987B}" type="slidenum">
              <a:rPr lang="en-US" sz="1200" b="0" strike="noStrike" spc="-1">
                <a:solidFill>
                  <a:srgbClr val="000000"/>
                </a:solidFill>
                <a:latin typeface="Calibri"/>
                <a:ea typeface="+mn-ea"/>
              </a:rPr>
              <a:t>5</a:t>
            </a:fld>
            <a:endParaRPr lang="bg-BG"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PlaceHolder 1"/>
          <p:cNvSpPr>
            <a:spLocks noGrp="1" noRot="1" noChangeAspect="1"/>
          </p:cNvSpPr>
          <p:nvPr>
            <p:ph type="sldImg"/>
          </p:nvPr>
        </p:nvSpPr>
        <p:spPr>
          <a:xfrm>
            <a:off x="685800" y="1143000"/>
            <a:ext cx="5486040" cy="3085920"/>
          </a:xfrm>
          <a:prstGeom prst="rect">
            <a:avLst/>
          </a:prstGeom>
          <a:ln w="0">
            <a:noFill/>
          </a:ln>
        </p:spPr>
      </p:sp>
      <p:sp>
        <p:nvSpPr>
          <p:cNvPr id="143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37" name="PlaceHolder 3"/>
          <p:cNvSpPr>
            <a:spLocks noGrp="1"/>
          </p:cNvSpPr>
          <p:nvPr>
            <p:ph type="sldNum" idx="101"/>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4F4DCEDB-8E72-426F-B030-1B1361EDBF65}" type="slidenum">
              <a:rPr lang="en-US" sz="1200" b="0" strike="noStrike" spc="-1">
                <a:solidFill>
                  <a:srgbClr val="000000"/>
                </a:solidFill>
                <a:latin typeface="Calibri"/>
                <a:ea typeface="+mn-ea"/>
              </a:rPr>
              <a:t>6</a:t>
            </a:fld>
            <a:endParaRPr lang="bg-BG"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PlaceHolder 1"/>
          <p:cNvSpPr>
            <a:spLocks noGrp="1" noRot="1" noChangeAspect="1"/>
          </p:cNvSpPr>
          <p:nvPr>
            <p:ph type="sldImg"/>
          </p:nvPr>
        </p:nvSpPr>
        <p:spPr>
          <a:xfrm>
            <a:off x="685800" y="1143000"/>
            <a:ext cx="5486040" cy="3085920"/>
          </a:xfrm>
          <a:prstGeom prst="rect">
            <a:avLst/>
          </a:prstGeom>
          <a:ln w="0">
            <a:noFill/>
          </a:ln>
        </p:spPr>
      </p:sp>
      <p:sp>
        <p:nvSpPr>
          <p:cNvPr id="143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40" name="PlaceHolder 3"/>
          <p:cNvSpPr>
            <a:spLocks noGrp="1"/>
          </p:cNvSpPr>
          <p:nvPr>
            <p:ph type="sldNum" idx="102"/>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5CEA47F6-79D7-4CB2-AD02-96E2F54819DC}" type="slidenum">
              <a:rPr lang="en-US" sz="1200" b="0" strike="noStrike" spc="-1">
                <a:solidFill>
                  <a:srgbClr val="000000"/>
                </a:solidFill>
                <a:latin typeface="Calibri"/>
                <a:ea typeface="+mn-ea"/>
              </a:rPr>
              <a:t>7</a:t>
            </a:fld>
            <a:endParaRPr lang="bg-BG"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PlaceHolder 1"/>
          <p:cNvSpPr>
            <a:spLocks noGrp="1" noRot="1" noChangeAspect="1"/>
          </p:cNvSpPr>
          <p:nvPr>
            <p:ph type="sldImg"/>
          </p:nvPr>
        </p:nvSpPr>
        <p:spPr>
          <a:xfrm>
            <a:off x="685800" y="1143000"/>
            <a:ext cx="5486040" cy="3085920"/>
          </a:xfrm>
          <a:prstGeom prst="rect">
            <a:avLst/>
          </a:prstGeom>
          <a:ln w="0">
            <a:noFill/>
          </a:ln>
        </p:spPr>
      </p:sp>
      <p:sp>
        <p:nvSpPr>
          <p:cNvPr id="144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43" name="PlaceHolder 3"/>
          <p:cNvSpPr>
            <a:spLocks noGrp="1"/>
          </p:cNvSpPr>
          <p:nvPr>
            <p:ph type="sldNum" idx="103"/>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35D474E3-DD93-4740-BD23-F59EE1B8645C}" type="slidenum">
              <a:rPr lang="en-US" sz="1200" b="0" strike="noStrike" spc="-1">
                <a:solidFill>
                  <a:srgbClr val="000000"/>
                </a:solidFill>
                <a:latin typeface="Calibri"/>
                <a:ea typeface="+mn-ea"/>
              </a:rPr>
              <a:t>8</a:t>
            </a:fld>
            <a:endParaRPr lang="bg-BG"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 name="PlaceHolder 1"/>
          <p:cNvSpPr>
            <a:spLocks noGrp="1" noRot="1" noChangeAspect="1"/>
          </p:cNvSpPr>
          <p:nvPr>
            <p:ph type="sldImg"/>
          </p:nvPr>
        </p:nvSpPr>
        <p:spPr>
          <a:xfrm>
            <a:off x="685800" y="1143000"/>
            <a:ext cx="5486040" cy="3085920"/>
          </a:xfrm>
          <a:prstGeom prst="rect">
            <a:avLst/>
          </a:prstGeom>
          <a:ln w="0">
            <a:noFill/>
          </a:ln>
        </p:spPr>
      </p:sp>
      <p:sp>
        <p:nvSpPr>
          <p:cNvPr id="144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bg-BG" sz="1800" b="0" strike="noStrike" spc="-1">
              <a:solidFill>
                <a:srgbClr val="000000"/>
              </a:solidFill>
              <a:latin typeface="Arial"/>
            </a:endParaRPr>
          </a:p>
        </p:txBody>
      </p:sp>
      <p:sp>
        <p:nvSpPr>
          <p:cNvPr id="1446" name="PlaceHolder 3"/>
          <p:cNvSpPr>
            <a:spLocks noGrp="1"/>
          </p:cNvSpPr>
          <p:nvPr>
            <p:ph type="sldNum" idx="104"/>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F86BD340-9E77-4176-A276-1D72056E34BB}" type="slidenum">
              <a:rPr lang="en-US" sz="1200" b="0" strike="noStrike" spc="-1">
                <a:solidFill>
                  <a:srgbClr val="000000"/>
                </a:solidFill>
                <a:latin typeface="Calibri"/>
                <a:ea typeface="+mn-ea"/>
              </a:rPr>
              <a:t>9</a:t>
            </a:fld>
            <a:endParaRPr lang="bg-BG"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efault 6">
    <p:spTree>
      <p:nvGrpSpPr>
        <p:cNvPr id="1" name=""/>
        <p:cNvGrpSpPr/>
        <p:nvPr/>
      </p:nvGrpSpPr>
      <p:grpSpPr>
        <a:xfrm>
          <a:off x="0" y="0"/>
          <a:ext cx="0" cy="0"/>
          <a:chOff x="0" y="0"/>
          <a:chExt cx="0" cy="0"/>
        </a:xfrm>
      </p:grpSpPr>
      <p:sp>
        <p:nvSpPr>
          <p:cNvPr id="2" name="PlaceHolder 1"/>
          <p:cNvSpPr>
            <a:spLocks noGrp="1"/>
          </p:cNvSpPr>
          <p:nvPr>
            <p:ph type="sldNum" idx="25"/>
          </p:nvPr>
        </p:nvSpPr>
        <p:spPr/>
        <p:txBody>
          <a:bodyPr/>
          <a:lstStyle/>
          <a:p>
            <a:fld id="{C34EDEB4-7D8F-4F73-BC1E-EC11AF899DD5}"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lide 4 mast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Segoe UI"/>
            </a:endParaRPr>
          </a:p>
        </p:txBody>
      </p:sp>
      <p:sp>
        <p:nvSpPr>
          <p:cNvPr id="276" name="PlaceHolder 2"/>
          <p:cNvSpPr>
            <a:spLocks noGrp="1"/>
          </p:cNvSpPr>
          <p:nvPr>
            <p:ph/>
          </p:nvPr>
        </p:nvSpPr>
        <p:spPr>
          <a:xfrm>
            <a:off x="6129360" y="0"/>
            <a:ext cx="6062400" cy="6855840"/>
          </a:xfrm>
          <a:prstGeom prst="rect">
            <a:avLst/>
          </a:prstGeom>
          <a:noFill/>
          <a:ln w="0">
            <a:noFill/>
          </a:ln>
        </p:spPr>
        <p:txBody>
          <a:bodyPr lIns="0" tIns="0" rIns="0" bIns="0" anchor="t">
            <a:normAutofit/>
          </a:bodyPr>
          <a:lstStyle/>
          <a:p>
            <a:pPr indent="0">
              <a:lnSpc>
                <a:spcPct val="90000"/>
              </a:lnSpc>
              <a:spcBef>
                <a:spcPts val="1417"/>
              </a:spcBef>
              <a:buNone/>
            </a:pPr>
            <a:endParaRPr lang="en-US" sz="2400" b="1" strike="noStrike" spc="-1">
              <a:solidFill>
                <a:schemeClr val="dk1"/>
              </a:solidFill>
              <a:latin typeface="Segoe UI"/>
            </a:endParaRPr>
          </a:p>
        </p:txBody>
      </p:sp>
      <p:sp>
        <p:nvSpPr>
          <p:cNvPr id="4" name="PlaceHolder 3"/>
          <p:cNvSpPr>
            <a:spLocks noGrp="1"/>
          </p:cNvSpPr>
          <p:nvPr>
            <p:ph type="ftr" idx="37"/>
          </p:nvPr>
        </p:nvSpPr>
        <p:spPr/>
        <p:txBody>
          <a:bodyPr/>
          <a:lstStyle/>
          <a:p>
            <a:r>
              <a:t>Footer</a:t>
            </a:r>
          </a:p>
        </p:txBody>
      </p:sp>
      <p:sp>
        <p:nvSpPr>
          <p:cNvPr id="5" name="PlaceHolder 4"/>
          <p:cNvSpPr>
            <a:spLocks noGrp="1"/>
          </p:cNvSpPr>
          <p:nvPr>
            <p:ph type="sldNum" idx="39"/>
          </p:nvPr>
        </p:nvSpPr>
        <p:spPr/>
        <p:txBody>
          <a:bodyPr/>
          <a:lstStyle/>
          <a:p>
            <a:fld id="{E1C04831-E227-4F2A-9955-CAFB078F99CE}" type="slidenum">
              <a:t>‹#›</a:t>
            </a:fld>
            <a:endParaRPr/>
          </a:p>
        </p:txBody>
      </p:sp>
      <p:sp>
        <p:nvSpPr>
          <p:cNvPr id="6" name="PlaceHolder 5"/>
          <p:cNvSpPr>
            <a:spLocks noGrp="1"/>
          </p:cNvSpPr>
          <p:nvPr>
            <p:ph type="dt" idx="38"/>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Default 28">
    <p:spTree>
      <p:nvGrpSpPr>
        <p:cNvPr id="1" name=""/>
        <p:cNvGrpSpPr/>
        <p:nvPr/>
      </p:nvGrpSpPr>
      <p:grpSpPr>
        <a:xfrm>
          <a:off x="0" y="0"/>
          <a:ext cx="0" cy="0"/>
          <a:chOff x="0" y="0"/>
          <a:chExt cx="0" cy="0"/>
        </a:xfrm>
      </p:grpSpPr>
      <p:sp>
        <p:nvSpPr>
          <p:cNvPr id="2" name="PlaceHolder 1"/>
          <p:cNvSpPr>
            <a:spLocks noGrp="1"/>
          </p:cNvSpPr>
          <p:nvPr>
            <p:ph type="ftr" idx="85"/>
          </p:nvPr>
        </p:nvSpPr>
        <p:spPr/>
        <p:txBody>
          <a:bodyPr/>
          <a:lstStyle/>
          <a:p>
            <a:r>
              <a:t>Footer</a:t>
            </a:r>
          </a:p>
        </p:txBody>
      </p:sp>
      <p:sp>
        <p:nvSpPr>
          <p:cNvPr id="3" name="PlaceHolder 2"/>
          <p:cNvSpPr>
            <a:spLocks noGrp="1"/>
          </p:cNvSpPr>
          <p:nvPr>
            <p:ph type="sldNum" idx="86"/>
          </p:nvPr>
        </p:nvSpPr>
        <p:spPr/>
        <p:txBody>
          <a:bodyPr/>
          <a:lstStyle/>
          <a:p>
            <a:fld id="{0F71294B-1306-4A85-B1F0-2D0D2DEBCAA4}" type="slidenum">
              <a:t>‹#›</a:t>
            </a:fld>
            <a:endParaRPr/>
          </a:p>
        </p:txBody>
      </p:sp>
      <p:sp>
        <p:nvSpPr>
          <p:cNvPr id="4" name="PlaceHolder 3"/>
          <p:cNvSpPr>
            <a:spLocks noGrp="1"/>
          </p:cNvSpPr>
          <p:nvPr>
            <p:ph type="dt" idx="8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PlaceHolder 1"/>
          <p:cNvSpPr>
            <a:spLocks noGrp="1"/>
          </p:cNvSpPr>
          <p:nvPr>
            <p:ph type="body"/>
          </p:nvPr>
        </p:nvSpPr>
        <p:spPr>
          <a:xfrm>
            <a:off x="6129360" y="0"/>
            <a:ext cx="6062400" cy="6855840"/>
          </a:xfrm>
          <a:prstGeom prst="rect">
            <a:avLst/>
          </a:prstGeom>
          <a:blipFill rotWithShape="0">
            <a:blip r:embed="rId3"/>
            <a:stretch/>
          </a:blipFill>
          <a:ln w="0">
            <a:noFill/>
          </a:ln>
        </p:spPr>
        <p:txBody>
          <a:bodyPr lIns="90000" tIns="548640" rIns="90000" bIns="45000" anchor="ctr">
            <a:noAutofit/>
          </a:bodyPr>
          <a:lstStyle/>
          <a:p>
            <a:pPr indent="0" algn="ctr" defTabSz="914400">
              <a:lnSpc>
                <a:spcPct val="100000"/>
              </a:lnSpc>
              <a:buNone/>
              <a:tabLst>
                <a:tab pos="0" algn="l"/>
              </a:tabLst>
            </a:pPr>
            <a:r>
              <a:rPr lang="en-US" sz="3600" b="1" strike="noStrike" spc="-1">
                <a:solidFill>
                  <a:srgbClr val="FFC000"/>
                </a:solidFill>
                <a:latin typeface="Segoe UI"/>
              </a:rPr>
              <a:t>Click icon to add picture</a:t>
            </a:r>
            <a:endParaRPr lang="en-US" sz="3600" b="1" strike="noStrike" spc="-1">
              <a:solidFill>
                <a:schemeClr val="dk1"/>
              </a:solidFill>
              <a:latin typeface="Segoe UI"/>
            </a:endParaRPr>
          </a:p>
        </p:txBody>
      </p:sp>
      <p:sp>
        <p:nvSpPr>
          <p:cNvPr id="198" name="PlaceHolder 2"/>
          <p:cNvSpPr>
            <a:spLocks noGrp="1"/>
          </p:cNvSpPr>
          <p:nvPr>
            <p:ph type="body"/>
          </p:nvPr>
        </p:nvSpPr>
        <p:spPr>
          <a:xfrm>
            <a:off x="0" y="3429000"/>
            <a:ext cx="6129000" cy="2753640"/>
          </a:xfrm>
          <a:prstGeom prst="rect">
            <a:avLst/>
          </a:prstGeom>
          <a:noFill/>
          <a:ln w="0">
            <a:noFill/>
          </a:ln>
        </p:spPr>
        <p:txBody>
          <a:bodyPr lIns="91440" tIns="45720" rIns="91440" bIns="45720" anchor="t">
            <a:noAutofit/>
          </a:bodyPr>
          <a:lstStyle/>
          <a:p>
            <a:pPr indent="0" algn="ctr" defTabSz="914400">
              <a:lnSpc>
                <a:spcPct val="90000"/>
              </a:lnSpc>
              <a:spcAft>
                <a:spcPts val="2999"/>
              </a:spcAft>
              <a:buNone/>
              <a:tabLst>
                <a:tab pos="0" algn="l"/>
              </a:tabLst>
            </a:pPr>
            <a:r>
              <a:rPr lang="en-US" sz="3600" b="0" strike="noStrike" spc="-1">
                <a:solidFill>
                  <a:srgbClr val="000000"/>
                </a:solidFill>
                <a:latin typeface="Segoe UI Semibold"/>
              </a:rPr>
              <a:t>Edit Master text styles</a:t>
            </a:r>
            <a:endParaRPr lang="en-US" sz="3600" b="1" strike="noStrike" spc="-1">
              <a:solidFill>
                <a:schemeClr val="dk1"/>
              </a:solidFill>
              <a:latin typeface="Segoe UI"/>
            </a:endParaRPr>
          </a:p>
          <a:p>
            <a:pPr indent="0" algn="ctr" defTabSz="914400">
              <a:lnSpc>
                <a:spcPct val="90000"/>
              </a:lnSpc>
              <a:spcBef>
                <a:spcPts val="499"/>
              </a:spcBef>
              <a:buNone/>
              <a:tabLst>
                <a:tab pos="0" algn="l"/>
              </a:tabLst>
            </a:pPr>
            <a:r>
              <a:rPr lang="en-US" sz="2800" b="0" strike="noStrike" spc="-1">
                <a:solidFill>
                  <a:schemeClr val="dk1">
                    <a:lumMod val="65000"/>
                    <a:lumOff val="35000"/>
                  </a:schemeClr>
                </a:solidFill>
                <a:latin typeface="Segoe UI"/>
              </a:rPr>
              <a:t>Second level</a:t>
            </a:r>
            <a:endParaRPr lang="en-US" sz="2800" b="1" strike="noStrike" spc="-1">
              <a:solidFill>
                <a:schemeClr val="dk1"/>
              </a:solidFill>
              <a:latin typeface="Segoe UI"/>
            </a:endParaRPr>
          </a:p>
          <a:p>
            <a:pPr indent="0" algn="ctr" defTabSz="914400">
              <a:lnSpc>
                <a:spcPct val="90000"/>
              </a:lnSpc>
              <a:spcBef>
                <a:spcPts val="1199"/>
              </a:spcBef>
              <a:spcAft>
                <a:spcPts val="1199"/>
              </a:spcAft>
              <a:buNone/>
              <a:tabLst>
                <a:tab pos="0" algn="l"/>
              </a:tabLst>
            </a:pPr>
            <a:r>
              <a:rPr lang="en-US" sz="2400" b="0" strike="noStrike" spc="-1">
                <a:solidFill>
                  <a:schemeClr val="dk1">
                    <a:lumMod val="85000"/>
                    <a:lumOff val="15000"/>
                  </a:schemeClr>
                </a:solidFill>
                <a:latin typeface="Segoe UI"/>
              </a:rPr>
              <a:t>Third level</a:t>
            </a:r>
            <a:endParaRPr lang="en-US" sz="2400" b="1" strike="noStrike" spc="-1">
              <a:solidFill>
                <a:schemeClr val="dk1"/>
              </a:solidFill>
              <a:latin typeface="Segoe UI"/>
            </a:endParaRPr>
          </a:p>
          <a:p>
            <a:pPr indent="0" algn="ctr" defTabSz="914400">
              <a:lnSpc>
                <a:spcPct val="90000"/>
              </a:lnSpc>
              <a:spcAft>
                <a:spcPts val="601"/>
              </a:spcAft>
              <a:buNone/>
              <a:tabLst>
                <a:tab pos="0" algn="l"/>
              </a:tabLst>
            </a:pPr>
            <a:r>
              <a:rPr lang="en-US" sz="2000" b="1" strike="noStrike" spc="-1">
                <a:solidFill>
                  <a:schemeClr val="dk1">
                    <a:lumMod val="85000"/>
                    <a:lumOff val="15000"/>
                  </a:schemeClr>
                </a:solidFill>
                <a:latin typeface="Segoe UI"/>
              </a:rPr>
              <a:t>Fourth level</a:t>
            </a:r>
            <a:endParaRPr lang="en-US" sz="2000" b="1" strike="noStrike" spc="-1">
              <a:solidFill>
                <a:schemeClr val="dk1"/>
              </a:solidFill>
              <a:latin typeface="Segoe UI"/>
            </a:endParaRPr>
          </a:p>
          <a:p>
            <a:pPr indent="0" algn="ctr" defTabSz="914400">
              <a:lnSpc>
                <a:spcPct val="90000"/>
              </a:lnSpc>
              <a:spcAft>
                <a:spcPts val="1199"/>
              </a:spcAft>
              <a:buNone/>
              <a:tabLst>
                <a:tab pos="0" algn="l"/>
              </a:tabLst>
            </a:pPr>
            <a:r>
              <a:rPr lang="en-US" sz="1800" b="0" strike="noStrike" spc="-1">
                <a:solidFill>
                  <a:schemeClr val="dk1">
                    <a:lumMod val="85000"/>
                    <a:lumOff val="15000"/>
                  </a:schemeClr>
                </a:solidFill>
                <a:latin typeface="Segoe UI"/>
              </a:rPr>
              <a:t>Fifth level</a:t>
            </a:r>
            <a:endParaRPr lang="en-US" sz="1800" b="1" strike="noStrike" spc="-1">
              <a:solidFill>
                <a:schemeClr val="dk1"/>
              </a:solidFill>
              <a:latin typeface="Segoe UI"/>
            </a:endParaRPr>
          </a:p>
        </p:txBody>
      </p:sp>
      <p:sp>
        <p:nvSpPr>
          <p:cNvPr id="199" name="PlaceHolder 3"/>
          <p:cNvSpPr>
            <a:spLocks noGrp="1"/>
          </p:cNvSpPr>
          <p:nvPr>
            <p:ph type="body"/>
          </p:nvPr>
        </p:nvSpPr>
        <p:spPr>
          <a:xfrm>
            <a:off x="1875960" y="419040"/>
            <a:ext cx="2377080" cy="839880"/>
          </a:xfrm>
          <a:prstGeom prst="rect">
            <a:avLst/>
          </a:prstGeom>
          <a:noFill/>
          <a:ln w="0">
            <a:noFill/>
          </a:ln>
        </p:spPr>
        <p:txBody>
          <a:bodyPr lIns="146160" tIns="45720" rIns="146160" bIns="45720" anchor="t">
            <a:noAutofit/>
          </a:bodyPr>
          <a:lstStyle/>
          <a:p>
            <a:pPr indent="0" algn="ctr" defTabSz="914400">
              <a:lnSpc>
                <a:spcPct val="90000"/>
              </a:lnSpc>
              <a:spcBef>
                <a:spcPts val="1001"/>
              </a:spcBef>
              <a:buNone/>
              <a:tabLst>
                <a:tab pos="0" algn="l"/>
              </a:tabLst>
            </a:pPr>
            <a:r>
              <a:rPr lang="en-US" sz="5400" b="1" strike="noStrike" spc="-1">
                <a:solidFill>
                  <a:schemeClr val="accent4"/>
                </a:solidFill>
                <a:latin typeface="Segoe UI Black"/>
                <a:ea typeface="Segoe UI Black"/>
              </a:rPr>
              <a:t>#</a:t>
            </a:r>
            <a:endParaRPr lang="en-US" sz="5400" b="1" strike="noStrike" spc="-1">
              <a:solidFill>
                <a:schemeClr val="dk1"/>
              </a:solidFill>
              <a:latin typeface="Segoe UI"/>
            </a:endParaRPr>
          </a:p>
        </p:txBody>
      </p:sp>
      <p:sp>
        <p:nvSpPr>
          <p:cNvPr id="200" name="PlaceHolder 4"/>
          <p:cNvSpPr>
            <a:spLocks noGrp="1"/>
          </p:cNvSpPr>
          <p:nvPr>
            <p:ph type="body"/>
          </p:nvPr>
        </p:nvSpPr>
        <p:spPr>
          <a:xfrm>
            <a:off x="0" y="1554120"/>
            <a:ext cx="6129000" cy="535320"/>
          </a:xfrm>
          <a:prstGeom prst="rect">
            <a:avLst/>
          </a:prstGeom>
          <a:noFill/>
          <a:ln w="0">
            <a:noFill/>
          </a:ln>
        </p:spPr>
        <p:txBody>
          <a:bodyPr lIns="91440" tIns="45720" rIns="91440" bIns="45720" anchor="t">
            <a:noAutofit/>
          </a:bodyPr>
          <a:lstStyle/>
          <a:p>
            <a:pPr indent="0" algn="ctr" defTabSz="914400">
              <a:lnSpc>
                <a:spcPct val="90000"/>
              </a:lnSpc>
              <a:spcBef>
                <a:spcPts val="499"/>
              </a:spcBef>
              <a:buNone/>
              <a:tabLst>
                <a:tab pos="0" algn="l"/>
              </a:tabLst>
            </a:pPr>
            <a:r>
              <a:rPr lang="en-US" sz="3600" b="0" strike="noStrike" spc="-1">
                <a:solidFill>
                  <a:srgbClr val="000000"/>
                </a:solidFill>
                <a:latin typeface="Segoe UI Light"/>
              </a:rPr>
              <a:t>Edit Master text styles</a:t>
            </a:r>
            <a:endParaRPr lang="en-US" sz="3600" b="1" strike="noStrike" spc="-1">
              <a:solidFill>
                <a:schemeClr val="dk1"/>
              </a:solidFill>
              <a:latin typeface="Segoe UI"/>
            </a:endParaRPr>
          </a:p>
        </p:txBody>
      </p:sp>
      <p:sp>
        <p:nvSpPr>
          <p:cNvPr id="201" name="PlaceHolder 5"/>
          <p:cNvSpPr>
            <a:spLocks noGrp="1"/>
          </p:cNvSpPr>
          <p:nvPr>
            <p:ph type="sldNum" idx="25"/>
          </p:nvPr>
        </p:nvSpPr>
        <p:spPr>
          <a:xfrm>
            <a:off x="11668680" y="6485040"/>
            <a:ext cx="52308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lt1"/>
                </a:solidFill>
                <a:latin typeface="Segoe UI"/>
              </a:defRPr>
            </a:lvl1pPr>
          </a:lstStyle>
          <a:p>
            <a:pPr indent="0" algn="r" defTabSz="914400">
              <a:lnSpc>
                <a:spcPct val="100000"/>
              </a:lnSpc>
              <a:buNone/>
            </a:pPr>
            <a:fld id="{66D5923C-E697-4536-BFC8-372BC344CB5D}" type="slidenum">
              <a:rPr lang="en-US" sz="1200" b="0" strike="noStrike" spc="-1">
                <a:solidFill>
                  <a:schemeClr val="lt1"/>
                </a:solidFill>
                <a:latin typeface="Segoe UI"/>
              </a:rPr>
              <a:t>‹#›</a:t>
            </a:fld>
            <a:endParaRPr lang="bg-BG" sz="1200" b="0" strike="noStrike" spc="-1">
              <a:solidFill>
                <a:srgbClr val="000000"/>
              </a:solidFill>
              <a:latin typeface="Times New Roman"/>
            </a:endParaRPr>
          </a:p>
        </p:txBody>
      </p:sp>
      <p:sp>
        <p:nvSpPr>
          <p:cNvPr id="202"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Segoe UI"/>
              </a:rPr>
              <a:t>Click to edit the title text format</a:t>
            </a: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 name="Shape 0"/>
          <p:cNvSpPr/>
          <p:nvPr/>
        </p:nvSpPr>
        <p:spPr>
          <a:xfrm>
            <a:off x="0" y="0"/>
            <a:ext cx="12191760" cy="6857640"/>
          </a:xfrm>
          <a:prstGeom prst="rect">
            <a:avLst/>
          </a:prstGeom>
          <a:solidFill>
            <a:srgbClr val="F6F4F4"/>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266" name="Shape 1"/>
          <p:cNvSpPr/>
          <p:nvPr/>
        </p:nvSpPr>
        <p:spPr>
          <a:xfrm>
            <a:off x="0" y="0"/>
            <a:ext cx="12191760" cy="685764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pic>
        <p:nvPicPr>
          <p:cNvPr id="267" name="Image 0" descr="preencoded.png">
            <a:hlinkClick r:id="rId3"/>
          </p:cNvPr>
          <p:cNvPicPr/>
          <p:nvPr/>
        </p:nvPicPr>
        <p:blipFill>
          <a:blip r:embed="rId4"/>
          <a:stretch/>
        </p:blipFill>
        <p:spPr>
          <a:xfrm>
            <a:off x="10699200" y="6458040"/>
            <a:ext cx="1435320" cy="342720"/>
          </a:xfrm>
          <a:prstGeom prst="rect">
            <a:avLst/>
          </a:prstGeom>
          <a:ln w="0">
            <a:noFill/>
          </a:ln>
        </p:spPr>
      </p:pic>
      <p:sp>
        <p:nvSpPr>
          <p:cNvPr id="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Segoe UI"/>
              </a:rPr>
              <a:t>Click to edit the title text format</a:t>
            </a:r>
          </a:p>
        </p:txBody>
      </p:sp>
      <p:sp>
        <p:nvSpPr>
          <p:cNvPr id="26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400" b="1" strike="noStrike" spc="-1">
                <a:solidFill>
                  <a:schemeClr val="dk1"/>
                </a:solidFill>
                <a:latin typeface="Segoe U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1" strike="noStrike" spc="-1">
                <a:solidFill>
                  <a:schemeClr val="dk2"/>
                </a:solidFill>
                <a:latin typeface="Segoe UI"/>
              </a:rPr>
              <a:t>Second Outline Level</a:t>
            </a:r>
          </a:p>
          <a:p>
            <a:pPr marL="1296000" lvl="2" indent="-288000">
              <a:lnSpc>
                <a:spcPct val="90000"/>
              </a:lnSpc>
              <a:spcBef>
                <a:spcPts val="850"/>
              </a:spcBef>
              <a:buClr>
                <a:srgbClr val="000000"/>
              </a:buClr>
              <a:buSzPct val="45000"/>
              <a:buFont typeface="Wingdings" charset="2"/>
              <a:buChar char=""/>
            </a:pPr>
            <a:r>
              <a:rPr lang="en-US" sz="1600" b="0" strike="noStrike" spc="-1">
                <a:solidFill>
                  <a:schemeClr val="dk1">
                    <a:lumMod val="85000"/>
                    <a:lumOff val="15000"/>
                  </a:schemeClr>
                </a:solidFill>
                <a:latin typeface="Segoe UI"/>
              </a:rPr>
              <a:t>Third Outline Level</a:t>
            </a:r>
          </a:p>
          <a:p>
            <a:pPr marL="1728000" lvl="3" indent="-216000">
              <a:lnSpc>
                <a:spcPct val="90000"/>
              </a:lnSpc>
              <a:spcBef>
                <a:spcPts val="567"/>
              </a:spcBef>
              <a:buClr>
                <a:srgbClr val="000000"/>
              </a:buClr>
              <a:buSzPct val="75000"/>
              <a:buFont typeface="Symbol" charset="2"/>
              <a:buChar char=""/>
            </a:pPr>
            <a:r>
              <a:rPr lang="en-US" sz="1600" b="0" strike="noStrike" spc="-1">
                <a:solidFill>
                  <a:schemeClr val="dk1">
                    <a:lumMod val="85000"/>
                    <a:lumOff val="15000"/>
                  </a:schemeClr>
                </a:solidFill>
                <a:latin typeface="Segoe U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lumMod val="85000"/>
                    <a:lumOff val="15000"/>
                  </a:schemeClr>
                </a:solidFill>
                <a:latin typeface="Segoe U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lumMod val="85000"/>
                    <a:lumOff val="15000"/>
                  </a:schemeClr>
                </a:solidFill>
                <a:latin typeface="Segoe U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lumMod val="85000"/>
                    <a:lumOff val="15000"/>
                  </a:schemeClr>
                </a:solidFill>
                <a:latin typeface="Segoe UI"/>
              </a:rPr>
              <a:t>Seventh Outline Level</a:t>
            </a:r>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304920" y="419040"/>
            <a:ext cx="11658240" cy="590400"/>
          </a:xfrm>
          <a:prstGeom prst="rect">
            <a:avLst/>
          </a:prstGeom>
          <a:noFill/>
          <a:ln w="0">
            <a:noFill/>
          </a:ln>
        </p:spPr>
        <p:txBody>
          <a:bodyPr lIns="0" tIns="0" rIns="0" bIns="0" anchor="t">
            <a:noAutofit/>
          </a:bodyPr>
          <a:lstStyle/>
          <a:p>
            <a:pPr indent="0">
              <a:buNone/>
            </a:pPr>
            <a:r>
              <a:rPr lang="en-US" sz="4400" b="0" strike="noStrike" spc="-1">
                <a:solidFill>
                  <a:schemeClr val="dk1"/>
                </a:solidFill>
                <a:latin typeface="Segoe UI"/>
              </a:rPr>
              <a:t>Click to edit the title text format</a:t>
            </a:r>
          </a:p>
        </p:txBody>
      </p:sp>
      <p:sp>
        <p:nvSpPr>
          <p:cNvPr id="271" name="PlaceHolder 2"/>
          <p:cNvSpPr>
            <a:spLocks noGrp="1"/>
          </p:cNvSpPr>
          <p:nvPr>
            <p:ph type="body"/>
          </p:nvPr>
        </p:nvSpPr>
        <p:spPr>
          <a:xfrm>
            <a:off x="304920" y="1275480"/>
            <a:ext cx="11658240" cy="1870560"/>
          </a:xfrm>
          <a:prstGeom prst="rect">
            <a:avLst/>
          </a:prstGeom>
          <a:noFill/>
          <a:ln w="0">
            <a:noFill/>
          </a:ln>
        </p:spPr>
        <p:txBody>
          <a:bodyPr lIns="0" tIns="0" rIns="0" bIns="0" anchor="t">
            <a:noAutofit/>
          </a:bodyPr>
          <a:lstStyle/>
          <a:p>
            <a:pPr marL="432000" indent="-324000">
              <a:lnSpc>
                <a:spcPct val="90000"/>
              </a:lnSpc>
              <a:spcBef>
                <a:spcPts val="1417"/>
              </a:spcBef>
              <a:buClr>
                <a:srgbClr val="000000"/>
              </a:buClr>
              <a:buSzPct val="45000"/>
              <a:buFont typeface="Wingdings" charset="2"/>
              <a:buChar char=""/>
            </a:pPr>
            <a:r>
              <a:rPr lang="en-US" sz="1800" b="1" strike="noStrike" spc="-1">
                <a:solidFill>
                  <a:schemeClr val="dk1"/>
                </a:solidFill>
                <a:latin typeface="Segoe UI"/>
              </a:rPr>
              <a:t>Click to edit the outline text format</a:t>
            </a:r>
          </a:p>
          <a:p>
            <a:pPr marL="864000" lvl="1" indent="-324000">
              <a:lnSpc>
                <a:spcPct val="90000"/>
              </a:lnSpc>
              <a:spcBef>
                <a:spcPts val="1134"/>
              </a:spcBef>
              <a:buClr>
                <a:srgbClr val="000000"/>
              </a:buClr>
              <a:buSzPct val="75000"/>
              <a:buFont typeface="Symbol" charset="2"/>
              <a:buChar char=""/>
            </a:pPr>
            <a:r>
              <a:rPr lang="en-US" sz="1800" b="1" strike="noStrike" spc="-1">
                <a:solidFill>
                  <a:schemeClr val="dk2"/>
                </a:solidFill>
                <a:latin typeface="Segoe U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lumMod val="85000"/>
                    <a:lumOff val="15000"/>
                  </a:schemeClr>
                </a:solidFill>
                <a:latin typeface="Segoe U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lumMod val="85000"/>
                    <a:lumOff val="15000"/>
                  </a:schemeClr>
                </a:solidFill>
                <a:latin typeface="Segoe UI"/>
              </a:rPr>
              <a:t>Fourth Outline Level</a:t>
            </a:r>
          </a:p>
          <a:p>
            <a:pPr marL="2160000" lvl="4" indent="-216000">
              <a:lnSpc>
                <a:spcPct val="90000"/>
              </a:lnSpc>
              <a:spcBef>
                <a:spcPts val="283"/>
              </a:spcBef>
              <a:buClr>
                <a:srgbClr val="000000"/>
              </a:buClr>
              <a:buSzPct val="45000"/>
              <a:buFont typeface="Wingdings" charset="2"/>
              <a:buChar char=""/>
            </a:pPr>
            <a:r>
              <a:rPr lang="en-US" sz="1800" b="0" strike="noStrike" spc="-1">
                <a:solidFill>
                  <a:schemeClr val="dk1">
                    <a:lumMod val="85000"/>
                    <a:lumOff val="15000"/>
                  </a:schemeClr>
                </a:solidFill>
                <a:latin typeface="Segoe UI"/>
              </a:rPr>
              <a:t>Fifth Outline Level</a:t>
            </a:r>
          </a:p>
          <a:p>
            <a:pPr marL="2592000" lvl="5" indent="-216000">
              <a:lnSpc>
                <a:spcPct val="90000"/>
              </a:lnSpc>
              <a:spcBef>
                <a:spcPts val="283"/>
              </a:spcBef>
              <a:buClr>
                <a:srgbClr val="000000"/>
              </a:buClr>
              <a:buSzPct val="45000"/>
              <a:buFont typeface="Wingdings" charset="2"/>
              <a:buChar char=""/>
            </a:pPr>
            <a:r>
              <a:rPr lang="en-US" sz="1800" b="0" strike="noStrike" spc="-1">
                <a:solidFill>
                  <a:schemeClr val="dk1">
                    <a:lumMod val="85000"/>
                    <a:lumOff val="15000"/>
                  </a:schemeClr>
                </a:solidFill>
                <a:latin typeface="Segoe UI"/>
              </a:rPr>
              <a:t>Sixth Outline Level</a:t>
            </a:r>
          </a:p>
          <a:p>
            <a:pPr marL="3024000" lvl="6" indent="-216000">
              <a:lnSpc>
                <a:spcPct val="90000"/>
              </a:lnSpc>
              <a:spcBef>
                <a:spcPts val="283"/>
              </a:spcBef>
              <a:buClr>
                <a:srgbClr val="000000"/>
              </a:buClr>
              <a:buSzPct val="45000"/>
              <a:buFont typeface="Wingdings" charset="2"/>
              <a:buChar char=""/>
            </a:pPr>
            <a:r>
              <a:rPr lang="en-US" sz="1800" b="0" strike="noStrike" spc="-1">
                <a:solidFill>
                  <a:schemeClr val="dk1">
                    <a:lumMod val="85000"/>
                    <a:lumOff val="15000"/>
                  </a:schemeClr>
                </a:solidFill>
                <a:latin typeface="Segoe UI"/>
              </a:rPr>
              <a:t>Seventh Outline Level</a:t>
            </a:r>
          </a:p>
        </p:txBody>
      </p:sp>
      <p:sp>
        <p:nvSpPr>
          <p:cNvPr id="272" name="PlaceHolder 3"/>
          <p:cNvSpPr>
            <a:spLocks noGrp="1"/>
          </p:cNvSpPr>
          <p:nvPr>
            <p:ph type="ftr" idx="37"/>
          </p:nvPr>
        </p:nvSpPr>
        <p:spPr>
          <a:xfrm>
            <a:off x="0" y="0"/>
            <a:ext cx="0" cy="0"/>
          </a:xfrm>
          <a:prstGeom prst="rect">
            <a:avLst/>
          </a:prstGeom>
          <a:noFill/>
          <a:ln w="0">
            <a:noFill/>
          </a:ln>
        </p:spPr>
        <p:txBody>
          <a:bodyPr lIns="0" tIns="0" rIns="0" bIns="0" anchor="t">
            <a:noAutofit/>
          </a:bodyPr>
          <a:lstStyle>
            <a:lvl1pPr indent="0" algn="ctr">
              <a:buNone/>
              <a:defRPr lang="bg-BG" sz="1400" b="0" strike="noStrike" spc="-1">
                <a:solidFill>
                  <a:srgbClr val="000000"/>
                </a:solidFill>
                <a:latin typeface="Times New Roman"/>
              </a:defRPr>
            </a:lvl1pPr>
          </a:lstStyle>
          <a:p>
            <a:pPr indent="0" algn="ctr">
              <a:buNone/>
            </a:pPr>
            <a:r>
              <a:rPr lang="bg-BG" sz="1400" b="0" strike="noStrike" spc="-1">
                <a:solidFill>
                  <a:srgbClr val="000000"/>
                </a:solidFill>
                <a:latin typeface="Times New Roman"/>
              </a:rPr>
              <a:t>&lt;footer&gt;</a:t>
            </a:r>
          </a:p>
        </p:txBody>
      </p:sp>
      <p:sp>
        <p:nvSpPr>
          <p:cNvPr id="273" name="PlaceHolder 4"/>
          <p:cNvSpPr>
            <a:spLocks noGrp="1"/>
          </p:cNvSpPr>
          <p:nvPr>
            <p:ph type="dt" idx="38"/>
          </p:nvPr>
        </p:nvSpPr>
        <p:spPr>
          <a:xfrm>
            <a:off x="0" y="0"/>
            <a:ext cx="0" cy="0"/>
          </a:xfrm>
          <a:prstGeom prst="rect">
            <a:avLst/>
          </a:prstGeom>
          <a:noFill/>
          <a:ln w="0">
            <a:noFill/>
          </a:ln>
        </p:spPr>
        <p:txBody>
          <a:bodyPr lIns="0" tIns="0" rIns="0" bIns="0" anchor="t">
            <a:noAutofit/>
          </a:bodyPr>
          <a:lstStyle>
            <a:lvl1pPr indent="0" defTabSz="914400">
              <a:lnSpc>
                <a:spcPct val="100000"/>
              </a:lnSpc>
              <a:buNone/>
              <a:defRPr lang="en-US" sz="1800" b="0" strike="noStrike" spc="-1">
                <a:solidFill>
                  <a:schemeClr val="dk1">
                    <a:tint val="75000"/>
                  </a:schemeClr>
                </a:solidFill>
                <a:latin typeface="Segoe UI"/>
              </a:defRPr>
            </a:lvl1pPr>
          </a:lstStyle>
          <a:p>
            <a:pPr indent="0" defTabSz="914400">
              <a:lnSpc>
                <a:spcPct val="100000"/>
              </a:lnSpc>
              <a:buNone/>
            </a:pPr>
            <a:r>
              <a:rPr lang="en-US" sz="1800" b="0" strike="noStrike" spc="-1">
                <a:solidFill>
                  <a:schemeClr val="dk1">
                    <a:tint val="75000"/>
                  </a:schemeClr>
                </a:solidFill>
                <a:latin typeface="Segoe UI"/>
              </a:rPr>
              <a:t>&lt;date/time&gt;</a:t>
            </a:r>
            <a:endParaRPr lang="bg-BG" sz="1800" b="0" strike="noStrike" spc="-1">
              <a:solidFill>
                <a:srgbClr val="000000"/>
              </a:solidFill>
              <a:latin typeface="Times New Roman"/>
            </a:endParaRPr>
          </a:p>
        </p:txBody>
      </p:sp>
      <p:sp>
        <p:nvSpPr>
          <p:cNvPr id="274" name="PlaceHolder 5"/>
          <p:cNvSpPr>
            <a:spLocks noGrp="1"/>
          </p:cNvSpPr>
          <p:nvPr>
            <p:ph type="sldNum" idx="39"/>
          </p:nvPr>
        </p:nvSpPr>
        <p:spPr>
          <a:xfrm>
            <a:off x="11668680" y="6485040"/>
            <a:ext cx="523080" cy="364680"/>
          </a:xfrm>
          <a:prstGeom prst="rect">
            <a:avLst/>
          </a:prstGeom>
          <a:noFill/>
          <a:ln w="0">
            <a:noFill/>
          </a:ln>
        </p:spPr>
        <p:txBody>
          <a:bodyPr lIns="0" tIns="0" rIns="0" bIns="0" anchor="ctr">
            <a:noAutofit/>
          </a:bodyPr>
          <a:lstStyle>
            <a:lvl1pPr indent="0" algn="r" defTabSz="914400">
              <a:lnSpc>
                <a:spcPct val="100000"/>
              </a:lnSpc>
              <a:buNone/>
              <a:defRPr lang="en-US" sz="1200" b="0" strike="noStrike" spc="-1">
                <a:solidFill>
                  <a:schemeClr val="dk1">
                    <a:tint val="75000"/>
                  </a:schemeClr>
                </a:solidFill>
                <a:latin typeface="Segoe UI"/>
              </a:defRPr>
            </a:lvl1pPr>
          </a:lstStyle>
          <a:p>
            <a:pPr indent="0" algn="r" defTabSz="914400">
              <a:lnSpc>
                <a:spcPct val="100000"/>
              </a:lnSpc>
              <a:buNone/>
            </a:pPr>
            <a:fld id="{E60C68E1-8055-49E8-965E-1CD4BCA958C7}" type="slidenum">
              <a:rPr lang="en-US" sz="1200" b="0" strike="noStrike" spc="-1">
                <a:solidFill>
                  <a:schemeClr val="dk1">
                    <a:tint val="75000"/>
                  </a:schemeClr>
                </a:solidFill>
                <a:latin typeface="Segoe UI"/>
              </a:rPr>
              <a:t>‹#›</a:t>
            </a:fld>
            <a:endParaRPr lang="bg-BG"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032" name="Picture 2" descr="\\DROBO-FS\QuickDrops\JB\PPTX NG\Droplets\LightingOverlay.png"/>
          <p:cNvPicPr/>
          <p:nvPr/>
        </p:nvPicPr>
        <p:blipFill>
          <a:blip r:embed="rId4">
            <a:alphaModFix amt="30000"/>
          </a:blip>
          <a:stretch/>
        </p:blipFill>
        <p:spPr>
          <a:xfrm>
            <a:off x="0" y="0"/>
            <a:ext cx="12191760" cy="6857640"/>
          </a:xfrm>
          <a:prstGeom prst="rect">
            <a:avLst/>
          </a:prstGeom>
          <a:ln w="0">
            <a:noFill/>
          </a:ln>
        </p:spPr>
      </p:pic>
      <p:grpSp>
        <p:nvGrpSpPr>
          <p:cNvPr id="1033" name="Group 7"/>
          <p:cNvGrpSpPr/>
          <p:nvPr/>
        </p:nvGrpSpPr>
        <p:grpSpPr>
          <a:xfrm>
            <a:off x="-14400" y="0"/>
            <a:ext cx="12053520" cy="6857640"/>
            <a:chOff x="-14400" y="0"/>
            <a:chExt cx="12053520" cy="6857640"/>
          </a:xfrm>
        </p:grpSpPr>
        <p:grpSp>
          <p:nvGrpSpPr>
            <p:cNvPr id="1034" name="Group 8"/>
            <p:cNvGrpSpPr/>
            <p:nvPr/>
          </p:nvGrpSpPr>
          <p:grpSpPr>
            <a:xfrm>
              <a:off x="-14400" y="0"/>
              <a:ext cx="1220760" cy="6857640"/>
              <a:chOff x="-14400" y="0"/>
              <a:chExt cx="1220760" cy="6857640"/>
            </a:xfrm>
          </p:grpSpPr>
          <p:sp>
            <p:nvSpPr>
              <p:cNvPr id="1035" name="Rectangle 5"/>
              <p:cNvSpPr/>
              <p:nvPr/>
            </p:nvSpPr>
            <p:spPr>
              <a:xfrm>
                <a:off x="114480" y="4680"/>
                <a:ext cx="23400" cy="2180880"/>
              </a:xfrm>
              <a:prstGeom prst="rect">
                <a:avLst/>
              </a:pr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36" name="Freeform 6"/>
              <p:cNvSpPr/>
              <p:nvPr/>
            </p:nvSpPr>
            <p:spPr>
              <a:xfrm>
                <a:off x="33480" y="217656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37" name="Freeform 7"/>
              <p:cNvSpPr/>
              <p:nvPr/>
            </p:nvSpPr>
            <p:spPr>
              <a:xfrm>
                <a:off x="28440" y="4021200"/>
                <a:ext cx="190080" cy="188640"/>
              </a:xfrm>
              <a:custGeom>
                <a:avLst/>
                <a:gdLst>
                  <a:gd name="textAreaLeft" fmla="*/ 0 w 190080"/>
                  <a:gd name="textAreaRight" fmla="*/ 190440 w 190080"/>
                  <a:gd name="textAreaTop" fmla="*/ 0 h 188640"/>
                  <a:gd name="textAreaBottom" fmla="*/ 189000 h 18864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38" name="Freeform 8"/>
              <p:cNvSpPr/>
              <p:nvPr/>
            </p:nvSpPr>
            <p:spPr>
              <a:xfrm>
                <a:off x="200160" y="4680"/>
                <a:ext cx="369360" cy="1810800"/>
              </a:xfrm>
              <a:custGeom>
                <a:avLst/>
                <a:gdLst>
                  <a:gd name="textAreaLeft" fmla="*/ 0 w 369360"/>
                  <a:gd name="textAreaRight" fmla="*/ 369720 w 369360"/>
                  <a:gd name="textAreaTop" fmla="*/ 0 h 1810800"/>
                  <a:gd name="textAreaBottom" fmla="*/ 1811160 h 1810800"/>
                </a:gdLst>
                <a:ahLst/>
                <a:cxnLst/>
                <a:rect l="textAreaLeft" t="textAreaTop" r="textAreaRight" b="textAreaBottom"/>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39" name="Freeform 9"/>
              <p:cNvSpPr/>
              <p:nvPr/>
            </p:nvSpPr>
            <p:spPr>
              <a:xfrm>
                <a:off x="503280" y="1801800"/>
                <a:ext cx="190080" cy="188640"/>
              </a:xfrm>
              <a:custGeom>
                <a:avLst/>
                <a:gdLst>
                  <a:gd name="textAreaLeft" fmla="*/ 0 w 190080"/>
                  <a:gd name="textAreaRight" fmla="*/ 190440 w 190080"/>
                  <a:gd name="textAreaTop" fmla="*/ 0 h 188640"/>
                  <a:gd name="textAreaBottom" fmla="*/ 189000 h 188640"/>
                </a:gdLst>
                <a:ahLst/>
                <a:cxnLst/>
                <a:rect l="textAreaLeft" t="textAreaTop" r="textAreaRight" b="textAreaBottom"/>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0" name="Freeform 10"/>
              <p:cNvSpPr/>
              <p:nvPr/>
            </p:nvSpPr>
            <p:spPr>
              <a:xfrm>
                <a:off x="285840" y="4680"/>
                <a:ext cx="369360" cy="1429920"/>
              </a:xfrm>
              <a:custGeom>
                <a:avLst/>
                <a:gdLst>
                  <a:gd name="textAreaLeft" fmla="*/ 0 w 369360"/>
                  <a:gd name="textAreaRight" fmla="*/ 369720 w 369360"/>
                  <a:gd name="textAreaTop" fmla="*/ 0 h 1429920"/>
                  <a:gd name="textAreaBottom" fmla="*/ 1430280 h 1429920"/>
                </a:gdLst>
                <a:ahLst/>
                <a:cxnLst/>
                <a:rect l="textAreaLeft" t="textAreaTop" r="textAreaRight" b="textAreaBottom"/>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1" name="Freeform 11"/>
              <p:cNvSpPr/>
              <p:nvPr/>
            </p:nvSpPr>
            <p:spPr>
              <a:xfrm>
                <a:off x="546120" y="0"/>
                <a:ext cx="151920" cy="912600"/>
              </a:xfrm>
              <a:custGeom>
                <a:avLst/>
                <a:gdLst>
                  <a:gd name="textAreaLeft" fmla="*/ 0 w 151920"/>
                  <a:gd name="textAreaRight" fmla="*/ 152280 w 151920"/>
                  <a:gd name="textAreaTop" fmla="*/ 0 h 912600"/>
                  <a:gd name="textAreaBottom" fmla="*/ 912960 h 912600"/>
                </a:gdLst>
                <a:ahLst/>
                <a:cxnLst/>
                <a:rect l="textAreaLeft" t="textAreaTop" r="textAreaRight" b="textAreaBottom"/>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2" name="Freeform 12"/>
              <p:cNvSpPr/>
              <p:nvPr/>
            </p:nvSpPr>
            <p:spPr>
              <a:xfrm>
                <a:off x="588960" y="142092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3" name="Freeform 13"/>
              <p:cNvSpPr/>
              <p:nvPr/>
            </p:nvSpPr>
            <p:spPr>
              <a:xfrm>
                <a:off x="588960" y="90324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4" name="Freeform 14"/>
              <p:cNvSpPr/>
              <p:nvPr/>
            </p:nvSpPr>
            <p:spPr>
              <a:xfrm>
                <a:off x="641520" y="0"/>
                <a:ext cx="421920" cy="526680"/>
              </a:xfrm>
              <a:custGeom>
                <a:avLst/>
                <a:gdLst>
                  <a:gd name="textAreaLeft" fmla="*/ 0 w 421920"/>
                  <a:gd name="textAreaRight" fmla="*/ 422280 w 421920"/>
                  <a:gd name="textAreaTop" fmla="*/ 0 h 526680"/>
                  <a:gd name="textAreaBottom" fmla="*/ 527040 h 526680"/>
                </a:gdLst>
                <a:ahLst/>
                <a:cxnLst/>
                <a:rect l="textAreaLeft" t="textAreaTop" r="textAreaRight" b="textAreaBottom"/>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5" name="Freeform 15"/>
              <p:cNvSpPr/>
              <p:nvPr/>
            </p:nvSpPr>
            <p:spPr>
              <a:xfrm>
                <a:off x="1020600" y="488880"/>
                <a:ext cx="161640" cy="147240"/>
              </a:xfrm>
              <a:custGeom>
                <a:avLst/>
                <a:gdLst>
                  <a:gd name="textAreaLeft" fmla="*/ 0 w 161640"/>
                  <a:gd name="textAreaRight" fmla="*/ 162000 w 161640"/>
                  <a:gd name="textAreaTop" fmla="*/ 0 h 147240"/>
                  <a:gd name="textAreaBottom" fmla="*/ 147600 h 147240"/>
                </a:gdLst>
                <a:ahLst/>
                <a:cxnLst/>
                <a:rect l="textAreaLeft" t="textAreaTop" r="textAreaRight" b="textAreaBottom"/>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6" name="Line 16"/>
              <p:cNvSpPr/>
              <p:nvPr/>
            </p:nvSpPr>
            <p:spPr>
              <a:xfrm>
                <a:off x="-4680" y="9360"/>
                <a:ext cx="360" cy="360"/>
              </a:xfrm>
              <a:prstGeom prst="line">
                <a:avLst/>
              </a:prstGeom>
              <a:ln w="15">
                <a:solidFill>
                  <a:srgbClr val="FFFFFF"/>
                </a:solidFill>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bg-BG" sz="1800" b="0" strike="noStrike" spc="-1">
                  <a:solidFill>
                    <a:srgbClr val="000000"/>
                  </a:solidFill>
                  <a:latin typeface="Arial"/>
                </a:endParaRPr>
              </a:p>
            </p:txBody>
          </p:sp>
          <p:sp>
            <p:nvSpPr>
              <p:cNvPr id="1047" name="Freeform 17"/>
              <p:cNvSpPr/>
              <p:nvPr/>
            </p:nvSpPr>
            <p:spPr>
              <a:xfrm>
                <a:off x="9360" y="1801800"/>
                <a:ext cx="123480" cy="126720"/>
              </a:xfrm>
              <a:custGeom>
                <a:avLst/>
                <a:gdLst>
                  <a:gd name="textAreaLeft" fmla="*/ 0 w 123480"/>
                  <a:gd name="textAreaRight" fmla="*/ 123840 w 123480"/>
                  <a:gd name="textAreaTop" fmla="*/ 0 h 126720"/>
                  <a:gd name="textAreaBottom" fmla="*/ 127080 h 126720"/>
                </a:gdLst>
                <a:ahLst/>
                <a:cxnLst/>
                <a:rect l="textAreaLeft" t="textAreaTop" r="textAreaRight" b="textAreaBottom"/>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8" name="Freeform 18"/>
              <p:cNvSpPr/>
              <p:nvPr/>
            </p:nvSpPr>
            <p:spPr>
              <a:xfrm>
                <a:off x="-9360" y="3549600"/>
                <a:ext cx="147240" cy="480600"/>
              </a:xfrm>
              <a:custGeom>
                <a:avLst/>
                <a:gdLst>
                  <a:gd name="textAreaLeft" fmla="*/ 0 w 147240"/>
                  <a:gd name="textAreaRight" fmla="*/ 147600 w 147240"/>
                  <a:gd name="textAreaTop" fmla="*/ 0 h 480600"/>
                  <a:gd name="textAreaBottom" fmla="*/ 480960 h 480600"/>
                </a:gdLst>
                <a:ahLst/>
                <a:cxnLst/>
                <a:rect l="textAreaLeft" t="textAreaTop" r="textAreaRight" b="textAreaBottom"/>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49" name="Freeform 19"/>
              <p:cNvSpPr/>
              <p:nvPr/>
            </p:nvSpPr>
            <p:spPr>
              <a:xfrm>
                <a:off x="128520" y="1382760"/>
                <a:ext cx="142560" cy="475920"/>
              </a:xfrm>
              <a:custGeom>
                <a:avLst/>
                <a:gdLst>
                  <a:gd name="textAreaLeft" fmla="*/ 0 w 142560"/>
                  <a:gd name="textAreaRight" fmla="*/ 142920 w 142560"/>
                  <a:gd name="textAreaTop" fmla="*/ 0 h 475920"/>
                  <a:gd name="textAreaBottom" fmla="*/ 476280 h 475920"/>
                </a:gdLst>
                <a:ahLst/>
                <a:cxnLst/>
                <a:rect l="textAreaLeft" t="textAreaTop" r="textAreaRight" b="textAreaBottom"/>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0" name="Freeform 20"/>
              <p:cNvSpPr/>
              <p:nvPr/>
            </p:nvSpPr>
            <p:spPr>
              <a:xfrm>
                <a:off x="204840" y="1849320"/>
                <a:ext cx="114120" cy="107640"/>
              </a:xfrm>
              <a:custGeom>
                <a:avLst/>
                <a:gdLst>
                  <a:gd name="textAreaLeft" fmla="*/ 0 w 114120"/>
                  <a:gd name="textAreaRight" fmla="*/ 114480 w 114120"/>
                  <a:gd name="textAreaTop" fmla="*/ 0 h 107640"/>
                  <a:gd name="textAreaBottom" fmla="*/ 108000 h 107640"/>
                </a:gdLst>
                <a:ahLst/>
                <a:cxnLst/>
                <a:rect l="textAreaLeft" t="textAreaTop" r="textAreaRight" b="textAreaBottom"/>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1" name="Rectangle 21"/>
              <p:cNvSpPr/>
              <p:nvPr/>
            </p:nvSpPr>
            <p:spPr>
              <a:xfrm>
                <a:off x="133200" y="4662360"/>
                <a:ext cx="23400" cy="2180880"/>
              </a:xfrm>
              <a:prstGeom prst="rect">
                <a:avLst/>
              </a:pr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2" name="Freeform 22"/>
              <p:cNvSpPr/>
              <p:nvPr/>
            </p:nvSpPr>
            <p:spPr>
              <a:xfrm>
                <a:off x="223920" y="5041800"/>
                <a:ext cx="369360" cy="1801440"/>
              </a:xfrm>
              <a:custGeom>
                <a:avLst/>
                <a:gdLst>
                  <a:gd name="textAreaLeft" fmla="*/ 0 w 369360"/>
                  <a:gd name="textAreaRight" fmla="*/ 369720 w 369360"/>
                  <a:gd name="textAreaTop" fmla="*/ 0 h 1801440"/>
                  <a:gd name="textAreaBottom" fmla="*/ 1801800 h 1801440"/>
                </a:gdLst>
                <a:ahLst/>
                <a:cxnLst/>
                <a:rect l="textAreaLeft" t="textAreaTop" r="textAreaRight" b="textAreaBottom"/>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3" name="Freeform 23"/>
              <p:cNvSpPr/>
              <p:nvPr/>
            </p:nvSpPr>
            <p:spPr>
              <a:xfrm>
                <a:off x="52560" y="448164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4" name="Freeform 24"/>
              <p:cNvSpPr/>
              <p:nvPr/>
            </p:nvSpPr>
            <p:spPr>
              <a:xfrm>
                <a:off x="-14400" y="5627520"/>
                <a:ext cx="85320" cy="1215720"/>
              </a:xfrm>
              <a:custGeom>
                <a:avLst/>
                <a:gdLst>
                  <a:gd name="textAreaLeft" fmla="*/ 0 w 85320"/>
                  <a:gd name="textAreaRight" fmla="*/ 85680 w 85320"/>
                  <a:gd name="textAreaTop" fmla="*/ 0 h 1215720"/>
                  <a:gd name="textAreaBottom" fmla="*/ 1216080 h 1215720"/>
                </a:gdLst>
                <a:ahLst/>
                <a:cxnLst/>
                <a:rect l="textAreaLeft" t="textAreaTop" r="textAreaRight" b="textAreaBottom"/>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5" name="Freeform 25"/>
              <p:cNvSpPr/>
              <p:nvPr/>
            </p:nvSpPr>
            <p:spPr>
              <a:xfrm>
                <a:off x="527040" y="4867200"/>
                <a:ext cx="190080" cy="188640"/>
              </a:xfrm>
              <a:custGeom>
                <a:avLst/>
                <a:gdLst>
                  <a:gd name="textAreaLeft" fmla="*/ 0 w 190080"/>
                  <a:gd name="textAreaRight" fmla="*/ 190440 w 190080"/>
                  <a:gd name="textAreaTop" fmla="*/ 0 h 188640"/>
                  <a:gd name="textAreaBottom" fmla="*/ 189000 h 18864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6" name="Freeform 26"/>
              <p:cNvSpPr/>
              <p:nvPr/>
            </p:nvSpPr>
            <p:spPr>
              <a:xfrm>
                <a:off x="309600" y="5423040"/>
                <a:ext cx="374400" cy="1425240"/>
              </a:xfrm>
              <a:custGeom>
                <a:avLst/>
                <a:gdLst>
                  <a:gd name="textAreaLeft" fmla="*/ 0 w 374400"/>
                  <a:gd name="textAreaRight" fmla="*/ 374760 w 374400"/>
                  <a:gd name="textAreaTop" fmla="*/ 0 h 1425240"/>
                  <a:gd name="textAreaBottom" fmla="*/ 1425600 h 1425240"/>
                </a:gdLst>
                <a:ahLst/>
                <a:cxnLst/>
                <a:rect l="textAreaLeft" t="textAreaTop" r="textAreaRight" b="textAreaBottom"/>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7" name="Freeform 27"/>
              <p:cNvSpPr/>
              <p:nvPr/>
            </p:nvSpPr>
            <p:spPr>
              <a:xfrm>
                <a:off x="569880" y="5945040"/>
                <a:ext cx="151920" cy="912600"/>
              </a:xfrm>
              <a:custGeom>
                <a:avLst/>
                <a:gdLst>
                  <a:gd name="textAreaLeft" fmla="*/ 0 w 151920"/>
                  <a:gd name="textAreaRight" fmla="*/ 152280 w 151920"/>
                  <a:gd name="textAreaTop" fmla="*/ 0 h 912600"/>
                  <a:gd name="textAreaBottom" fmla="*/ 912960 h 912600"/>
                </a:gdLst>
                <a:ahLst/>
                <a:cxnLst/>
                <a:rect l="textAreaLeft" t="textAreaTop" r="textAreaRight" b="textAreaBottom"/>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8" name="Freeform 28"/>
              <p:cNvSpPr/>
              <p:nvPr/>
            </p:nvSpPr>
            <p:spPr>
              <a:xfrm>
                <a:off x="612720" y="524664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59" name="Freeform 29"/>
              <p:cNvSpPr/>
              <p:nvPr/>
            </p:nvSpPr>
            <p:spPr>
              <a:xfrm>
                <a:off x="612720" y="5764320"/>
                <a:ext cx="190080" cy="190080"/>
              </a:xfrm>
              <a:custGeom>
                <a:avLst/>
                <a:gdLst>
                  <a:gd name="textAreaLeft" fmla="*/ 0 w 190080"/>
                  <a:gd name="textAreaRight" fmla="*/ 190440 w 19008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0" name="Freeform 30"/>
              <p:cNvSpPr/>
              <p:nvPr/>
            </p:nvSpPr>
            <p:spPr>
              <a:xfrm>
                <a:off x="669960" y="6330960"/>
                <a:ext cx="417240" cy="517320"/>
              </a:xfrm>
              <a:custGeom>
                <a:avLst/>
                <a:gdLst>
                  <a:gd name="textAreaLeft" fmla="*/ 0 w 417240"/>
                  <a:gd name="textAreaRight" fmla="*/ 417600 w 417240"/>
                  <a:gd name="textAreaTop" fmla="*/ 0 h 517320"/>
                  <a:gd name="textAreaBottom" fmla="*/ 517680 h 517320"/>
                </a:gdLst>
                <a:ahLst/>
                <a:cxnLst/>
                <a:rect l="textAreaLeft" t="textAreaTop" r="textAreaRight" b="textAreaBottom"/>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1" name="Freeform 31"/>
              <p:cNvSpPr/>
              <p:nvPr/>
            </p:nvSpPr>
            <p:spPr>
              <a:xfrm>
                <a:off x="1049400" y="6221520"/>
                <a:ext cx="156960" cy="147240"/>
              </a:xfrm>
              <a:custGeom>
                <a:avLst/>
                <a:gdLst>
                  <a:gd name="textAreaLeft" fmla="*/ 0 w 156960"/>
                  <a:gd name="textAreaRight" fmla="*/ 157320 w 156960"/>
                  <a:gd name="textAreaTop" fmla="*/ 0 h 147240"/>
                  <a:gd name="textAreaBottom" fmla="*/ 147600 h 147240"/>
                </a:gdLst>
                <a:ahLst/>
                <a:cxnLst/>
                <a:rect l="textAreaLeft" t="textAreaTop" r="textAreaRight" b="textAreaBottom"/>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grpSp>
        <p:grpSp>
          <p:nvGrpSpPr>
            <p:cNvPr id="1062" name="Group 9"/>
            <p:cNvGrpSpPr/>
            <p:nvPr/>
          </p:nvGrpSpPr>
          <p:grpSpPr>
            <a:xfrm>
              <a:off x="11364840" y="0"/>
              <a:ext cx="674280" cy="6848280"/>
              <a:chOff x="11364840" y="0"/>
              <a:chExt cx="674280" cy="6848280"/>
            </a:xfrm>
          </p:grpSpPr>
          <p:sp>
            <p:nvSpPr>
              <p:cNvPr id="1063" name="Freeform 32"/>
              <p:cNvSpPr/>
              <p:nvPr/>
            </p:nvSpPr>
            <p:spPr>
              <a:xfrm>
                <a:off x="11484000" y="0"/>
                <a:ext cx="417240" cy="512280"/>
              </a:xfrm>
              <a:custGeom>
                <a:avLst/>
                <a:gdLst>
                  <a:gd name="textAreaLeft" fmla="*/ 0 w 417240"/>
                  <a:gd name="textAreaRight" fmla="*/ 417600 w 417240"/>
                  <a:gd name="textAreaTop" fmla="*/ 0 h 512280"/>
                  <a:gd name="textAreaBottom" fmla="*/ 512640 h 512280"/>
                </a:gdLst>
                <a:ahLst/>
                <a:cxnLst/>
                <a:rect l="textAreaLeft" t="textAreaTop" r="textAreaRight" b="textAreaBottom"/>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4" name="Freeform 33"/>
              <p:cNvSpPr/>
              <p:nvPr/>
            </p:nvSpPr>
            <p:spPr>
              <a:xfrm>
                <a:off x="11364840" y="474840"/>
                <a:ext cx="156960" cy="151920"/>
              </a:xfrm>
              <a:custGeom>
                <a:avLst/>
                <a:gdLst>
                  <a:gd name="textAreaLeft" fmla="*/ 0 w 156960"/>
                  <a:gd name="textAreaRight" fmla="*/ 157320 w 156960"/>
                  <a:gd name="textAreaTop" fmla="*/ 0 h 151920"/>
                  <a:gd name="textAreaBottom" fmla="*/ 152280 h 151920"/>
                </a:gdLst>
                <a:ahLst/>
                <a:cxnLst/>
                <a:rect l="textAreaLeft" t="textAreaTop" r="textAreaRight" b="textAreaBottom"/>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5" name="Freeform 34"/>
              <p:cNvSpPr/>
              <p:nvPr/>
            </p:nvSpPr>
            <p:spPr>
              <a:xfrm>
                <a:off x="11631600" y="1539720"/>
                <a:ext cx="188640" cy="190080"/>
              </a:xfrm>
              <a:custGeom>
                <a:avLst/>
                <a:gdLst>
                  <a:gd name="textAreaLeft" fmla="*/ 0 w 188640"/>
                  <a:gd name="textAreaRight" fmla="*/ 189000 w 188640"/>
                  <a:gd name="textAreaTop" fmla="*/ 0 h 190080"/>
                  <a:gd name="textAreaBottom" fmla="*/ 190440 h 19008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6" name="Freeform 35"/>
              <p:cNvSpPr/>
              <p:nvPr/>
            </p:nvSpPr>
            <p:spPr>
              <a:xfrm>
                <a:off x="11531520" y="5694480"/>
                <a:ext cx="298080" cy="1153800"/>
              </a:xfrm>
              <a:custGeom>
                <a:avLst/>
                <a:gdLst>
                  <a:gd name="textAreaLeft" fmla="*/ 0 w 298080"/>
                  <a:gd name="textAreaRight" fmla="*/ 298440 w 298080"/>
                  <a:gd name="textAreaTop" fmla="*/ 0 h 1153800"/>
                  <a:gd name="textAreaBottom" fmla="*/ 1154160 h 1153800"/>
                </a:gdLst>
                <a:ahLst/>
                <a:cxnLst/>
                <a:rect l="textAreaLeft" t="textAreaTop" r="textAreaRight" b="textAreaBottom"/>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7" name="Freeform 36"/>
              <p:cNvSpPr/>
              <p:nvPr/>
            </p:nvSpPr>
            <p:spPr>
              <a:xfrm>
                <a:off x="11773080" y="5551560"/>
                <a:ext cx="156960" cy="155160"/>
              </a:xfrm>
              <a:custGeom>
                <a:avLst/>
                <a:gdLst>
                  <a:gd name="textAreaLeft" fmla="*/ 0 w 156960"/>
                  <a:gd name="textAreaRight" fmla="*/ 157320 w 156960"/>
                  <a:gd name="textAreaTop" fmla="*/ 0 h 155160"/>
                  <a:gd name="textAreaBottom" fmla="*/ 155520 h 155160"/>
                </a:gdLst>
                <a:ahLst/>
                <a:cxnLst/>
                <a:rect l="textAreaLeft" t="textAreaTop" r="textAreaRight" b="textAreaBottom"/>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8" name="Freeform 37"/>
              <p:cNvSpPr/>
              <p:nvPr/>
            </p:nvSpPr>
            <p:spPr>
              <a:xfrm>
                <a:off x="11711160" y="4680"/>
                <a:ext cx="304560" cy="1544400"/>
              </a:xfrm>
              <a:custGeom>
                <a:avLst/>
                <a:gdLst>
                  <a:gd name="textAreaLeft" fmla="*/ 0 w 304560"/>
                  <a:gd name="textAreaRight" fmla="*/ 304920 w 304560"/>
                  <a:gd name="textAreaTop" fmla="*/ 0 h 1544400"/>
                  <a:gd name="textAreaBottom" fmla="*/ 1544760 h 1544400"/>
                </a:gdLst>
                <a:ahLst/>
                <a:cxnLst/>
                <a:rect l="textAreaLeft" t="textAreaTop" r="textAreaRight" b="textAreaBottom"/>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69" name="Freeform 38"/>
              <p:cNvSpPr/>
              <p:nvPr/>
            </p:nvSpPr>
            <p:spPr>
              <a:xfrm>
                <a:off x="11636280" y="4867200"/>
                <a:ext cx="188640" cy="188640"/>
              </a:xfrm>
              <a:custGeom>
                <a:avLst/>
                <a:gdLst>
                  <a:gd name="textAreaLeft" fmla="*/ 0 w 188640"/>
                  <a:gd name="textAreaRight" fmla="*/ 189000 w 188640"/>
                  <a:gd name="textAreaTop" fmla="*/ 0 h 188640"/>
                  <a:gd name="textAreaBottom" fmla="*/ 189000 h 18864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70" name="Freeform 39"/>
              <p:cNvSpPr/>
              <p:nvPr/>
            </p:nvSpPr>
            <p:spPr>
              <a:xfrm>
                <a:off x="11441160" y="5046840"/>
                <a:ext cx="307440" cy="1801440"/>
              </a:xfrm>
              <a:custGeom>
                <a:avLst/>
                <a:gdLst>
                  <a:gd name="textAreaLeft" fmla="*/ 0 w 307440"/>
                  <a:gd name="textAreaRight" fmla="*/ 307800 w 307440"/>
                  <a:gd name="textAreaTop" fmla="*/ 0 h 1801440"/>
                  <a:gd name="textAreaBottom" fmla="*/ 1801800 h 1801440"/>
                </a:gdLst>
                <a:ahLst/>
                <a:cxnLst/>
                <a:rect l="textAreaLeft" t="textAreaTop" r="textAreaRight" b="textAreaBottom"/>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71" name="Freeform 40"/>
              <p:cNvSpPr/>
              <p:nvPr/>
            </p:nvSpPr>
            <p:spPr>
              <a:xfrm>
                <a:off x="11849040" y="6416640"/>
                <a:ext cx="190080" cy="188640"/>
              </a:xfrm>
              <a:custGeom>
                <a:avLst/>
                <a:gdLst>
                  <a:gd name="textAreaLeft" fmla="*/ 0 w 190080"/>
                  <a:gd name="textAreaRight" fmla="*/ 190440 w 190080"/>
                  <a:gd name="textAreaTop" fmla="*/ 0 h 188640"/>
                  <a:gd name="textAreaBottom" fmla="*/ 189000 h 188640"/>
                </a:gdLst>
                <a:ahLst/>
                <a:cxnLst/>
                <a:rect l="textAreaLeft" t="textAreaTop" r="textAreaRight" b="textAreaBottom"/>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072" name="Rectangle 41"/>
              <p:cNvSpPr/>
              <p:nvPr/>
            </p:nvSpPr>
            <p:spPr>
              <a:xfrm>
                <a:off x="11939760" y="6595920"/>
                <a:ext cx="23400" cy="252000"/>
              </a:xfrm>
              <a:prstGeom prst="rect">
                <a:avLst/>
              </a:prstGeom>
              <a:gradFill rotWithShape="0">
                <a:gsLst>
                  <a:gs pos="0">
                    <a:srgbClr val="82FFFF">
                      <a:alpha val="80000"/>
                    </a:srgbClr>
                  </a:gs>
                  <a:gs pos="100000">
                    <a:srgbClr val="3D97DE">
                      <a:alpha val="60000"/>
                    </a:srgbClr>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grpSp>
      </p:grpSp>
      <p:sp>
        <p:nvSpPr>
          <p:cNvPr id="1073" name="PlaceHolder 1"/>
          <p:cNvSpPr>
            <a:spLocks noGrp="1"/>
          </p:cNvSpPr>
          <p:nvPr>
            <p:ph type="dt" idx="84"/>
          </p:nvPr>
        </p:nvSpPr>
        <p:spPr>
          <a:xfrm>
            <a:off x="7457040" y="58831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050" b="0" strike="noStrike" spc="-1">
                <a:solidFill>
                  <a:schemeClr val="dk1">
                    <a:tint val="75000"/>
                  </a:schemeClr>
                </a:solidFill>
                <a:latin typeface="Tw Cen MT"/>
              </a:defRPr>
            </a:lvl1pPr>
          </a:lstStyle>
          <a:p>
            <a:pPr indent="0" algn="r" defTabSz="914400">
              <a:lnSpc>
                <a:spcPct val="100000"/>
              </a:lnSpc>
              <a:buNone/>
            </a:pPr>
            <a:r>
              <a:rPr lang="en-US" sz="1050" b="0" strike="noStrike" spc="-1">
                <a:solidFill>
                  <a:schemeClr val="dk1">
                    <a:tint val="75000"/>
                  </a:schemeClr>
                </a:solidFill>
                <a:latin typeface="Tw Cen MT"/>
              </a:rPr>
              <a:t>&lt;date/time&gt;</a:t>
            </a:r>
            <a:endParaRPr lang="bg-BG" sz="1050" b="0" strike="noStrike" spc="-1">
              <a:solidFill>
                <a:srgbClr val="FFFFFF"/>
              </a:solidFill>
              <a:latin typeface="Times New Roman"/>
            </a:endParaRPr>
          </a:p>
        </p:txBody>
      </p:sp>
      <p:sp>
        <p:nvSpPr>
          <p:cNvPr id="1074" name="PlaceHolder 2"/>
          <p:cNvSpPr>
            <a:spLocks noGrp="1"/>
          </p:cNvSpPr>
          <p:nvPr>
            <p:ph type="ftr" idx="85"/>
          </p:nvPr>
        </p:nvSpPr>
        <p:spPr>
          <a:xfrm>
            <a:off x="1141560" y="5883120"/>
            <a:ext cx="6238800" cy="364680"/>
          </a:xfrm>
          <a:prstGeom prst="rect">
            <a:avLst/>
          </a:prstGeom>
          <a:noFill/>
          <a:ln w="0">
            <a:noFill/>
          </a:ln>
        </p:spPr>
        <p:txBody>
          <a:bodyPr lIns="91440" tIns="45720" rIns="91440" bIns="45720" anchor="ctr">
            <a:noAutofit/>
          </a:bodyPr>
          <a:lstStyle>
            <a:lvl1pPr indent="0" algn="ctr">
              <a:buNone/>
              <a:defRPr lang="bg-BG" sz="1400" b="0" strike="noStrike" spc="-1">
                <a:solidFill>
                  <a:srgbClr val="FFFFFF"/>
                </a:solidFill>
                <a:latin typeface="Times New Roman"/>
              </a:defRPr>
            </a:lvl1pPr>
          </a:lstStyle>
          <a:p>
            <a:pPr indent="0" algn="ctr">
              <a:buNone/>
            </a:pPr>
            <a:r>
              <a:rPr lang="bg-BG" sz="1400" b="0" strike="noStrike" spc="-1">
                <a:solidFill>
                  <a:srgbClr val="FFFFFF"/>
                </a:solidFill>
                <a:latin typeface="Times New Roman"/>
              </a:rPr>
              <a:t>&lt;footer&gt;</a:t>
            </a:r>
          </a:p>
        </p:txBody>
      </p:sp>
      <p:sp>
        <p:nvSpPr>
          <p:cNvPr id="1075" name="PlaceHolder 3"/>
          <p:cNvSpPr>
            <a:spLocks noGrp="1"/>
          </p:cNvSpPr>
          <p:nvPr>
            <p:ph type="sldNum" idx="86"/>
          </p:nvPr>
        </p:nvSpPr>
        <p:spPr>
          <a:xfrm>
            <a:off x="10276200" y="5883120"/>
            <a:ext cx="7707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050" b="0" strike="noStrike" spc="-1">
                <a:solidFill>
                  <a:schemeClr val="dk1">
                    <a:tint val="75000"/>
                  </a:schemeClr>
                </a:solidFill>
                <a:latin typeface="Tw Cen MT"/>
              </a:defRPr>
            </a:lvl1pPr>
          </a:lstStyle>
          <a:p>
            <a:pPr indent="0" algn="r" defTabSz="914400">
              <a:lnSpc>
                <a:spcPct val="100000"/>
              </a:lnSpc>
              <a:buNone/>
            </a:pPr>
            <a:fld id="{989B1E37-FF97-4AB8-9B32-974801E77BA2}" type="slidenum">
              <a:rPr lang="en-US" sz="1050" b="0" strike="noStrike" spc="-1">
                <a:solidFill>
                  <a:schemeClr val="dk1">
                    <a:tint val="75000"/>
                  </a:schemeClr>
                </a:solidFill>
                <a:latin typeface="Tw Cen MT"/>
              </a:rPr>
              <a:t>‹#›</a:t>
            </a:fld>
            <a:endParaRPr lang="bg-BG" sz="1050" b="0" strike="noStrike" spc="-1">
              <a:solidFill>
                <a:srgbClr val="FFFFFF"/>
              </a:solidFill>
              <a:latin typeface="Times New Roman"/>
            </a:endParaRPr>
          </a:p>
        </p:txBody>
      </p:sp>
      <p:sp>
        <p:nvSpPr>
          <p:cNvPr id="1076"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Tw Cen MT"/>
              </a:rPr>
              <a:t>Click to edit the title text format</a:t>
            </a:r>
          </a:p>
        </p:txBody>
      </p:sp>
      <p:sp>
        <p:nvSpPr>
          <p:cNvPr id="107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FFFFFF"/>
              </a:buClr>
              <a:buSzPct val="45000"/>
              <a:buFont typeface="Wingdings" charset="2"/>
              <a:buChar char=""/>
            </a:pPr>
            <a:r>
              <a:rPr lang="en-US" sz="2400" b="0" strike="noStrike" spc="-1">
                <a:solidFill>
                  <a:schemeClr val="dk1"/>
                </a:solidFill>
                <a:latin typeface="Tw Cen MT"/>
              </a:rPr>
              <a:t>Click to edit the outline text format</a:t>
            </a:r>
          </a:p>
          <a:p>
            <a:pPr marL="864000" lvl="1" indent="-324000">
              <a:lnSpc>
                <a:spcPct val="120000"/>
              </a:lnSpc>
              <a:spcBef>
                <a:spcPts val="1134"/>
              </a:spcBef>
              <a:buClr>
                <a:srgbClr val="FFFFFF"/>
              </a:buClr>
              <a:buSzPct val="75000"/>
              <a:buFont typeface="Symbol" charset="2"/>
              <a:buChar char=""/>
            </a:pPr>
            <a:r>
              <a:rPr lang="en-US" sz="1800" b="0" strike="noStrike" spc="-1">
                <a:solidFill>
                  <a:schemeClr val="dk1"/>
                </a:solidFill>
                <a:latin typeface="Tw Cen MT"/>
              </a:rPr>
              <a:t>Second Outline Level</a:t>
            </a:r>
          </a:p>
          <a:p>
            <a:pPr marL="1296000" lvl="2" indent="-288000">
              <a:lnSpc>
                <a:spcPct val="120000"/>
              </a:lnSpc>
              <a:spcBef>
                <a:spcPts val="850"/>
              </a:spcBef>
              <a:buClr>
                <a:srgbClr val="FFFFFF"/>
              </a:buClr>
              <a:buSzPct val="45000"/>
              <a:buFont typeface="Wingdings" charset="2"/>
              <a:buChar char=""/>
            </a:pPr>
            <a:r>
              <a:rPr lang="en-US" sz="1600" b="0" strike="noStrike" spc="-1">
                <a:solidFill>
                  <a:schemeClr val="dk1"/>
                </a:solidFill>
                <a:latin typeface="Tw Cen MT"/>
              </a:rPr>
              <a:t>Third Outline Level</a:t>
            </a:r>
          </a:p>
          <a:p>
            <a:pPr marL="1728000" lvl="3" indent="-216000">
              <a:lnSpc>
                <a:spcPct val="120000"/>
              </a:lnSpc>
              <a:spcBef>
                <a:spcPts val="567"/>
              </a:spcBef>
              <a:buClr>
                <a:srgbClr val="FFFFFF"/>
              </a:buClr>
              <a:buSzPct val="75000"/>
              <a:buFont typeface="Symbol" charset="2"/>
              <a:buChar char=""/>
            </a:pPr>
            <a:r>
              <a:rPr lang="en-US" sz="1600" b="0" strike="noStrike" spc="-1">
                <a:solidFill>
                  <a:schemeClr val="dk1"/>
                </a:solidFill>
                <a:latin typeface="Tw Cen MT"/>
              </a:rPr>
              <a:t>Fourth Outline Level</a:t>
            </a:r>
          </a:p>
          <a:p>
            <a:pPr marL="2160000" lvl="4" indent="-216000">
              <a:lnSpc>
                <a:spcPct val="120000"/>
              </a:lnSpc>
              <a:spcBef>
                <a:spcPts val="283"/>
              </a:spcBef>
              <a:buClr>
                <a:srgbClr val="FFFFFF"/>
              </a:buClr>
              <a:buSzPct val="45000"/>
              <a:buFont typeface="Wingdings" charset="2"/>
              <a:buChar char=""/>
            </a:pPr>
            <a:r>
              <a:rPr lang="en-US" sz="2000" b="0" strike="noStrike" spc="-1">
                <a:solidFill>
                  <a:schemeClr val="dk1"/>
                </a:solidFill>
                <a:latin typeface="Tw Cen MT"/>
              </a:rPr>
              <a:t>Fifth Outline Level</a:t>
            </a:r>
          </a:p>
          <a:p>
            <a:pPr marL="2592000" lvl="5" indent="-216000">
              <a:lnSpc>
                <a:spcPct val="120000"/>
              </a:lnSpc>
              <a:spcBef>
                <a:spcPts val="283"/>
              </a:spcBef>
              <a:buClr>
                <a:srgbClr val="FFFFFF"/>
              </a:buClr>
              <a:buSzPct val="45000"/>
              <a:buFont typeface="Wingdings" charset="2"/>
              <a:buChar char=""/>
            </a:pPr>
            <a:r>
              <a:rPr lang="en-US" sz="2000" b="0" strike="noStrike" spc="-1">
                <a:solidFill>
                  <a:schemeClr val="dk1"/>
                </a:solidFill>
                <a:latin typeface="Tw Cen MT"/>
              </a:rPr>
              <a:t>Sixth Outline Level</a:t>
            </a:r>
          </a:p>
          <a:p>
            <a:pPr marL="3024000" lvl="6" indent="-216000">
              <a:lnSpc>
                <a:spcPct val="120000"/>
              </a:lnSpc>
              <a:spcBef>
                <a:spcPts val="283"/>
              </a:spcBef>
              <a:buClr>
                <a:srgbClr val="FFFFFF"/>
              </a:buClr>
              <a:buSzPct val="45000"/>
              <a:buFont typeface="Wingdings" charset="2"/>
              <a:buChar char=""/>
            </a:pPr>
            <a:r>
              <a:rPr lang="en-US" sz="2000" b="0" strike="noStrike" spc="-1">
                <a:solidFill>
                  <a:schemeClr val="dk1"/>
                </a:solidFill>
                <a:latin typeface="Tw Cen MT"/>
              </a:rPr>
              <a:t>Seventh Outline Level</a:t>
            </a: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2.xml"/><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8" name="Picture 2"/>
          <p:cNvPicPr/>
          <p:nvPr/>
        </p:nvPicPr>
        <p:blipFill>
          <a:blip r:embed="rId3"/>
          <a:stretch/>
        </p:blipFill>
        <p:spPr>
          <a:xfrm>
            <a:off x="0" y="-62640"/>
            <a:ext cx="5094000" cy="1668960"/>
          </a:xfrm>
          <a:prstGeom prst="rect">
            <a:avLst/>
          </a:prstGeom>
          <a:ln w="0">
            <a:noFill/>
          </a:ln>
        </p:spPr>
      </p:pic>
      <p:pic>
        <p:nvPicPr>
          <p:cNvPr id="1179" name="Picture 1"/>
          <p:cNvPicPr/>
          <p:nvPr/>
        </p:nvPicPr>
        <p:blipFill>
          <a:blip r:embed="rId4"/>
          <a:stretch/>
        </p:blipFill>
        <p:spPr>
          <a:xfrm>
            <a:off x="7940160" y="-205560"/>
            <a:ext cx="4433400" cy="5361840"/>
          </a:xfrm>
          <a:prstGeom prst="rect">
            <a:avLst/>
          </a:prstGeom>
          <a:ln w="0">
            <a:noFill/>
          </a:ln>
        </p:spPr>
      </p:pic>
      <p:sp>
        <p:nvSpPr>
          <p:cNvPr id="1180" name="Rectangle 4"/>
          <p:cNvSpPr/>
          <p:nvPr/>
        </p:nvSpPr>
        <p:spPr>
          <a:xfrm>
            <a:off x="7251120" y="5755680"/>
            <a:ext cx="60955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50000"/>
              </a:lnSpc>
            </a:pPr>
            <a:r>
              <a:rPr lang="bg-BG" sz="1800" b="1" i="1" strike="noStrike" spc="-1">
                <a:solidFill>
                  <a:srgbClr val="0E4194"/>
                </a:solidFill>
                <a:latin typeface="Segoe UI"/>
              </a:rPr>
              <a:t>Информационен ден</a:t>
            </a:r>
            <a:endParaRPr lang="bg-BG" sz="1800" b="0" strike="noStrike" spc="-1">
              <a:solidFill>
                <a:srgbClr val="000000"/>
              </a:solidFill>
              <a:latin typeface="Arial"/>
            </a:endParaRPr>
          </a:p>
          <a:p>
            <a:pPr algn="ctr" defTabSz="914400">
              <a:lnSpc>
                <a:spcPct val="150000"/>
              </a:lnSpc>
            </a:pPr>
            <a:r>
              <a:rPr lang="en-US" sz="1800" b="1" i="1" strike="noStrike" spc="-1">
                <a:solidFill>
                  <a:srgbClr val="0E4194"/>
                </a:solidFill>
                <a:latin typeface="Segoe UI"/>
              </a:rPr>
              <a:t>K</a:t>
            </a:r>
            <a:r>
              <a:rPr lang="bg-BG" sz="1800" b="1" i="1" strike="noStrike" spc="-1">
                <a:solidFill>
                  <a:srgbClr val="0E4194"/>
                </a:solidFill>
                <a:latin typeface="Segoe UI"/>
              </a:rPr>
              <a:t>юстендил</a:t>
            </a:r>
            <a:r>
              <a:rPr lang="en-US" sz="1800" b="1" i="1" strike="noStrike" spc="-1">
                <a:solidFill>
                  <a:srgbClr val="0E4194"/>
                </a:solidFill>
                <a:latin typeface="Segoe UI"/>
              </a:rPr>
              <a:t>, 2</a:t>
            </a:r>
            <a:r>
              <a:rPr lang="bg-BG" sz="1800" b="1" i="1" strike="noStrike" spc="-1">
                <a:solidFill>
                  <a:srgbClr val="0E4194"/>
                </a:solidFill>
                <a:latin typeface="Segoe UI"/>
              </a:rPr>
              <a:t>4</a:t>
            </a:r>
            <a:r>
              <a:rPr lang="en-US" sz="1800" b="1" i="1" strike="noStrike" spc="-1">
                <a:solidFill>
                  <a:srgbClr val="0E4194"/>
                </a:solidFill>
                <a:latin typeface="Segoe UI"/>
              </a:rPr>
              <a:t>.0</a:t>
            </a:r>
            <a:r>
              <a:rPr lang="bg-BG" sz="1800" b="1" i="1" strike="noStrike" spc="-1">
                <a:solidFill>
                  <a:srgbClr val="0E4194"/>
                </a:solidFill>
                <a:latin typeface="Segoe UI"/>
              </a:rPr>
              <a:t>4</a:t>
            </a:r>
            <a:r>
              <a:rPr lang="en-US" sz="1800" b="1" i="1" strike="noStrike" spc="-1">
                <a:solidFill>
                  <a:srgbClr val="0E4194"/>
                </a:solidFill>
                <a:latin typeface="Segoe UI"/>
              </a:rPr>
              <a:t>.2025</a:t>
            </a:r>
            <a:endParaRPr lang="bg-BG" sz="1800" b="0" strike="noStrike" spc="-1">
              <a:solidFill>
                <a:srgbClr val="000000"/>
              </a:solidFill>
              <a:latin typeface="Arial"/>
            </a:endParaRPr>
          </a:p>
        </p:txBody>
      </p:sp>
      <p:sp>
        <p:nvSpPr>
          <p:cNvPr id="1181" name="Rectangle 7"/>
          <p:cNvSpPr/>
          <p:nvPr/>
        </p:nvSpPr>
        <p:spPr>
          <a:xfrm>
            <a:off x="483577" y="1776046"/>
            <a:ext cx="6876291" cy="489223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p:style>
        <p:txBody>
          <a:bodyPr lIns="90000" tIns="45000" rIns="90000" bIns="45000" anchor="ctr">
            <a:noAutofit/>
          </a:bodyPr>
          <a:lstStyle/>
          <a:p>
            <a:pPr algn="ctr" defTabSz="914400">
              <a:lnSpc>
                <a:spcPct val="150000"/>
              </a:lnSpc>
            </a:pPr>
            <a:r>
              <a:rPr lang="ru-RU" sz="2000" b="1" strike="noStrike" spc="-1" dirty="0">
                <a:solidFill>
                  <a:srgbClr val="0E4194"/>
                </a:solidFill>
                <a:latin typeface="Segoe UI"/>
              </a:rPr>
              <a:t>Приоритет 1: Конкурентоспособен пограничен регион</a:t>
            </a:r>
            <a:endParaRPr lang="bg-BG" sz="2000" b="0" strike="noStrike" spc="-1" dirty="0">
              <a:solidFill>
                <a:srgbClr val="000000"/>
              </a:solidFill>
              <a:latin typeface="Arial"/>
            </a:endParaRPr>
          </a:p>
          <a:p>
            <a:pPr algn="ctr" defTabSz="914400">
              <a:lnSpc>
                <a:spcPct val="150000"/>
              </a:lnSpc>
            </a:pPr>
            <a:endParaRPr lang="bg-BG" sz="2000" b="0" strike="noStrike" spc="-1" dirty="0">
              <a:solidFill>
                <a:srgbClr val="000000"/>
              </a:solidFill>
              <a:latin typeface="Arial"/>
            </a:endParaRPr>
          </a:p>
          <a:p>
            <a:pPr algn="ctr" defTabSz="914400">
              <a:lnSpc>
                <a:spcPct val="150000"/>
              </a:lnSpc>
            </a:pPr>
            <a:endParaRPr lang="bg-BG" sz="1800" b="0" strike="noStrike" spc="-1" dirty="0">
              <a:solidFill>
                <a:srgbClr val="000000"/>
              </a:solidFill>
              <a:latin typeface="Arial"/>
            </a:endParaRPr>
          </a:p>
          <a:p>
            <a:pPr algn="ctr" defTabSz="914400">
              <a:lnSpc>
                <a:spcPct val="150000"/>
              </a:lnSpc>
            </a:pPr>
            <a:r>
              <a:rPr lang="bg-BG" sz="1800" b="1" i="1" strike="noStrike" spc="-1" dirty="0">
                <a:solidFill>
                  <a:srgbClr val="0E4194"/>
                </a:solidFill>
                <a:latin typeface="Segoe UI"/>
              </a:rPr>
              <a:t>С</a:t>
            </a:r>
            <a:r>
              <a:rPr lang="ru-RU" sz="1800" b="1" i="1" strike="noStrike" spc="-1" dirty="0">
                <a:solidFill>
                  <a:srgbClr val="0E4194"/>
                </a:solidFill>
                <a:latin typeface="Segoe UI"/>
              </a:rPr>
              <a:t>пецифична цел 1.3. „Насърчаване на устойчивия растеж и конкурентоспособността на МСП и създаването на работни места в МСП, включително чрез продуктивни инвестиции</a:t>
            </a:r>
            <a:r>
              <a:rPr lang="ru-RU" sz="1800" b="0" i="1" strike="noStrike" spc="-1" dirty="0">
                <a:solidFill>
                  <a:srgbClr val="0E4194"/>
                </a:solidFill>
                <a:latin typeface="Segoe UI"/>
              </a:rPr>
              <a:t>“</a:t>
            </a:r>
            <a:endParaRPr lang="bg-BG" sz="1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Text Placeholder 2"/>
          <p:cNvSpPr/>
          <p:nvPr/>
        </p:nvSpPr>
        <p:spPr>
          <a:xfrm>
            <a:off x="4527360" y="419400"/>
            <a:ext cx="464580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tabLst>
                <a:tab pos="0" algn="l"/>
              </a:tabLst>
            </a:pPr>
            <a:r>
              <a:rPr lang="bg-BG" sz="2800" b="1" strike="noStrike" spc="-1">
                <a:solidFill>
                  <a:srgbClr val="0E4194"/>
                </a:solidFill>
                <a:latin typeface="Calibri"/>
                <a:ea typeface="Open Sans"/>
              </a:rPr>
              <a:t>Допустими дейности</a:t>
            </a:r>
            <a:endParaRPr lang="bg-BG" sz="2800" b="0" strike="noStrike" spc="-1">
              <a:solidFill>
                <a:srgbClr val="000000"/>
              </a:solidFill>
              <a:latin typeface="Arial"/>
            </a:endParaRPr>
          </a:p>
        </p:txBody>
      </p:sp>
      <p:sp>
        <p:nvSpPr>
          <p:cNvPr id="1241" name="Text 1"/>
          <p:cNvSpPr/>
          <p:nvPr/>
        </p:nvSpPr>
        <p:spPr>
          <a:xfrm>
            <a:off x="625320" y="1669680"/>
            <a:ext cx="10916280" cy="916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2849"/>
              </a:lnSpc>
              <a:tabLst>
                <a:tab pos="0" algn="l"/>
              </a:tabLst>
            </a:pPr>
            <a:r>
              <a:rPr lang="en-US" sz="1750" b="0" strike="noStrike" spc="-1">
                <a:solidFill>
                  <a:schemeClr val="dk1"/>
                </a:solidFill>
                <a:latin typeface="Heebo"/>
                <a:ea typeface="Heebo"/>
              </a:rPr>
              <a:t>Инвестиционният проект се структурира с акцент върху инвестиционни компоненти</a:t>
            </a:r>
            <a:r>
              <a:rPr lang="en-US" sz="1750" b="1" strike="noStrike" spc="-1">
                <a:solidFill>
                  <a:schemeClr val="dk1"/>
                </a:solidFill>
                <a:latin typeface="Heebo"/>
                <a:ea typeface="Heebo"/>
              </a:rPr>
              <a:t> (минимум 60% от разходите) и меки мерки (максимум 40% от разходите)</a:t>
            </a:r>
            <a:r>
              <a:rPr lang="en-US" sz="1750" b="0" strike="noStrike" spc="-1">
                <a:solidFill>
                  <a:schemeClr val="dk1"/>
                </a:solidFill>
                <a:latin typeface="Heebo"/>
                <a:ea typeface="Heebo"/>
              </a:rPr>
              <a:t>, включващи иновации, цифровизация и бизнес развитие.</a:t>
            </a:r>
            <a:endParaRPr lang="bg-BG" sz="1750" b="0" strike="noStrike" spc="-1">
              <a:solidFill>
                <a:srgbClr val="000000"/>
              </a:solidFill>
              <a:latin typeface="Arial"/>
            </a:endParaRPr>
          </a:p>
        </p:txBody>
      </p:sp>
      <p:sp>
        <p:nvSpPr>
          <p:cNvPr id="1242" name="Text 3"/>
          <p:cNvSpPr/>
          <p:nvPr/>
        </p:nvSpPr>
        <p:spPr>
          <a:xfrm>
            <a:off x="1256040" y="3369600"/>
            <a:ext cx="381348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750"/>
              </a:lnSpc>
              <a:tabLst>
                <a:tab pos="0" algn="l"/>
              </a:tabLst>
            </a:pPr>
            <a:r>
              <a:rPr lang="en-US" sz="2400" b="1" strike="noStrike" spc="-1">
                <a:solidFill>
                  <a:srgbClr val="0E4194"/>
                </a:solidFill>
                <a:latin typeface="Calibri"/>
                <a:ea typeface="Open Sans"/>
              </a:rPr>
              <a:t>Инвестиционен Компонент</a:t>
            </a:r>
            <a:endParaRPr lang="bg-BG" sz="2400" b="0" strike="noStrike" spc="-1">
              <a:solidFill>
                <a:srgbClr val="000000"/>
              </a:solidFill>
              <a:latin typeface="Arial"/>
            </a:endParaRPr>
          </a:p>
        </p:txBody>
      </p:sp>
      <p:sp>
        <p:nvSpPr>
          <p:cNvPr id="1243" name="Text 5"/>
          <p:cNvSpPr/>
          <p:nvPr/>
        </p:nvSpPr>
        <p:spPr>
          <a:xfrm>
            <a:off x="1256040" y="396036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Иновации и технологии</a:t>
            </a:r>
            <a:endParaRPr lang="bg-BG" sz="1750" b="0" strike="noStrike" spc="-1">
              <a:solidFill>
                <a:srgbClr val="000000"/>
              </a:solidFill>
              <a:latin typeface="Arial"/>
            </a:endParaRPr>
          </a:p>
        </p:txBody>
      </p:sp>
      <p:sp>
        <p:nvSpPr>
          <p:cNvPr id="1244" name="Text 6"/>
          <p:cNvSpPr/>
          <p:nvPr/>
        </p:nvSpPr>
        <p:spPr>
          <a:xfrm>
            <a:off x="1256040" y="447480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Цифровизация и ИТ решения</a:t>
            </a:r>
            <a:endParaRPr lang="bg-BG" sz="1750" b="0" strike="noStrike" spc="-1">
              <a:solidFill>
                <a:srgbClr val="000000"/>
              </a:solidFill>
              <a:latin typeface="Arial"/>
            </a:endParaRPr>
          </a:p>
        </p:txBody>
      </p:sp>
      <p:sp>
        <p:nvSpPr>
          <p:cNvPr id="1245" name="Text 7"/>
          <p:cNvSpPr/>
          <p:nvPr/>
        </p:nvSpPr>
        <p:spPr>
          <a:xfrm>
            <a:off x="1256040" y="503316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Производствена ефективност</a:t>
            </a:r>
            <a:endParaRPr lang="bg-BG" sz="1750" b="0" strike="noStrike" spc="-1">
              <a:solidFill>
                <a:srgbClr val="000000"/>
              </a:solidFill>
              <a:latin typeface="Arial"/>
            </a:endParaRPr>
          </a:p>
        </p:txBody>
      </p:sp>
      <p:sp>
        <p:nvSpPr>
          <p:cNvPr id="1246" name="Text 8"/>
          <p:cNvSpPr/>
          <p:nvPr/>
        </p:nvSpPr>
        <p:spPr>
          <a:xfrm>
            <a:off x="1256040" y="5493240"/>
            <a:ext cx="3977640" cy="72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Устойчивост и зелени инициативи</a:t>
            </a:r>
            <a:endParaRPr lang="bg-BG" sz="1750" b="0" strike="noStrike" spc="-1">
              <a:solidFill>
                <a:srgbClr val="000000"/>
              </a:solidFill>
              <a:latin typeface="Arial"/>
            </a:endParaRPr>
          </a:p>
        </p:txBody>
      </p:sp>
      <p:sp>
        <p:nvSpPr>
          <p:cNvPr id="1247" name="Text 10"/>
          <p:cNvSpPr/>
          <p:nvPr/>
        </p:nvSpPr>
        <p:spPr>
          <a:xfrm>
            <a:off x="7089840" y="329184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750"/>
              </a:lnSpc>
              <a:tabLst>
                <a:tab pos="0" algn="l"/>
              </a:tabLst>
            </a:pPr>
            <a:r>
              <a:rPr lang="en-US" sz="2400" b="1" strike="noStrike" spc="-1">
                <a:solidFill>
                  <a:srgbClr val="0E4194"/>
                </a:solidFill>
                <a:latin typeface="Calibri"/>
                <a:ea typeface="Open Sans"/>
              </a:rPr>
              <a:t>Меки Мерки</a:t>
            </a:r>
            <a:endParaRPr lang="bg-BG" sz="2400" b="0" strike="noStrike" spc="-1">
              <a:solidFill>
                <a:srgbClr val="000000"/>
              </a:solidFill>
              <a:latin typeface="Arial"/>
            </a:endParaRPr>
          </a:p>
        </p:txBody>
      </p:sp>
      <p:sp>
        <p:nvSpPr>
          <p:cNvPr id="1248" name="Text 12"/>
          <p:cNvSpPr/>
          <p:nvPr/>
        </p:nvSpPr>
        <p:spPr>
          <a:xfrm>
            <a:off x="7089840" y="381060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Бизнес сътрудничество</a:t>
            </a:r>
            <a:endParaRPr lang="bg-BG" sz="1750" b="0" strike="noStrike" spc="-1">
              <a:solidFill>
                <a:srgbClr val="000000"/>
              </a:solidFill>
              <a:latin typeface="Arial"/>
            </a:endParaRPr>
          </a:p>
        </p:txBody>
      </p:sp>
      <p:sp>
        <p:nvSpPr>
          <p:cNvPr id="1249" name="Text 13"/>
          <p:cNvSpPr/>
          <p:nvPr/>
        </p:nvSpPr>
        <p:spPr>
          <a:xfrm>
            <a:off x="7089840" y="437256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Маркетинг и промоци</a:t>
            </a:r>
            <a:r>
              <a:rPr lang="bg-BG" sz="1750" b="0" strike="noStrike" spc="-1">
                <a:solidFill>
                  <a:schemeClr val="dk1"/>
                </a:solidFill>
                <a:latin typeface="Heebo"/>
                <a:ea typeface="Heebo"/>
              </a:rPr>
              <a:t>онални кампании</a:t>
            </a:r>
            <a:endParaRPr lang="bg-BG" sz="1750" b="0" strike="noStrike" spc="-1">
              <a:solidFill>
                <a:srgbClr val="000000"/>
              </a:solidFill>
              <a:latin typeface="Arial"/>
            </a:endParaRPr>
          </a:p>
        </p:txBody>
      </p:sp>
      <p:sp>
        <p:nvSpPr>
          <p:cNvPr id="1250" name="Text 14"/>
          <p:cNvSpPr/>
          <p:nvPr/>
        </p:nvSpPr>
        <p:spPr>
          <a:xfrm>
            <a:off x="7089840" y="493128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Интернационализация</a:t>
            </a:r>
            <a:endParaRPr lang="bg-BG" sz="1750" b="0" strike="noStrike" spc="-1">
              <a:solidFill>
                <a:srgbClr val="000000"/>
              </a:solidFill>
              <a:latin typeface="Arial"/>
            </a:endParaRPr>
          </a:p>
        </p:txBody>
      </p:sp>
      <p:sp>
        <p:nvSpPr>
          <p:cNvPr id="1251" name="Text 15"/>
          <p:cNvSpPr/>
          <p:nvPr/>
        </p:nvSpPr>
        <p:spPr>
          <a:xfrm>
            <a:off x="7089840" y="5493240"/>
            <a:ext cx="3977640" cy="362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000000"/>
              </a:buClr>
              <a:buFont typeface="Symbol" charset="2"/>
              <a:buChar char=""/>
            </a:pPr>
            <a:r>
              <a:rPr lang="en-US" sz="1750" b="0" strike="noStrike" spc="-1">
                <a:solidFill>
                  <a:schemeClr val="dk1"/>
                </a:solidFill>
                <a:latin typeface="Heebo"/>
                <a:ea typeface="Heebo"/>
              </a:rPr>
              <a:t>Развитие на умения</a:t>
            </a:r>
            <a:endParaRPr lang="bg-BG" sz="1750" b="0" strike="noStrike" spc="-1">
              <a:solidFill>
                <a:srgbClr val="000000"/>
              </a:solidFill>
              <a:latin typeface="Arial"/>
            </a:endParaRPr>
          </a:p>
        </p:txBody>
      </p:sp>
      <p:pic>
        <p:nvPicPr>
          <p:cNvPr id="1252" name="Picture 25"/>
          <p:cNvPicPr/>
          <p:nvPr/>
        </p:nvPicPr>
        <p:blipFill>
          <a:blip r:embed="rId3"/>
          <a:stretch/>
        </p:blipFill>
        <p:spPr>
          <a:xfrm>
            <a:off x="-8280" y="-19800"/>
            <a:ext cx="3731760" cy="1125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Rectangle 15"/>
          <p:cNvSpPr/>
          <p:nvPr/>
        </p:nvSpPr>
        <p:spPr>
          <a:xfrm>
            <a:off x="10590120" y="6391440"/>
            <a:ext cx="1601280" cy="466200"/>
          </a:xfrm>
          <a:prstGeom prst="rect">
            <a:avLst/>
          </a:prstGeom>
          <a:solidFill>
            <a:srgbClr val="FFFFFF"/>
          </a:solidFill>
          <a:ln>
            <a:noFill/>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Segoe UI"/>
            </a:endParaRPr>
          </a:p>
        </p:txBody>
      </p:sp>
      <p:pic>
        <p:nvPicPr>
          <p:cNvPr id="1254" name="Picture 26"/>
          <p:cNvPicPr/>
          <p:nvPr/>
        </p:nvPicPr>
        <p:blipFill>
          <a:blip r:embed="rId3"/>
          <a:stretch/>
        </p:blipFill>
        <p:spPr>
          <a:xfrm>
            <a:off x="1615680" y="158040"/>
            <a:ext cx="8814960" cy="6609600"/>
          </a:xfrm>
          <a:prstGeom prst="rect">
            <a:avLst/>
          </a:prstGeom>
          <a:ln w="0">
            <a:noFill/>
          </a:ln>
        </p:spPr>
      </p:pic>
      <p:pic>
        <p:nvPicPr>
          <p:cNvPr id="1255" name="Picture 27"/>
          <p:cNvPicPr/>
          <p:nvPr/>
        </p:nvPicPr>
        <p:blipFill>
          <a:blip r:embed="rId4"/>
          <a:stretch/>
        </p:blipFill>
        <p:spPr>
          <a:xfrm>
            <a:off x="348840" y="5389200"/>
            <a:ext cx="4868640" cy="1468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Text Placeholder 2"/>
          <p:cNvSpPr/>
          <p:nvPr/>
        </p:nvSpPr>
        <p:spPr>
          <a:xfrm>
            <a:off x="4527360" y="419400"/>
            <a:ext cx="5575320" cy="81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ru-RU" sz="2800" b="1" strike="noStrike" spc="-1">
                <a:solidFill>
                  <a:srgbClr val="0E4194"/>
                </a:solidFill>
                <a:latin typeface="Calibri"/>
                <a:ea typeface="Open Sans"/>
              </a:rPr>
              <a:t>Общи изисквания за допустимост на разходите</a:t>
            </a:r>
            <a:endParaRPr lang="bg-BG" sz="2800" b="0" strike="noStrike" spc="-1">
              <a:solidFill>
                <a:srgbClr val="000000"/>
              </a:solidFill>
              <a:latin typeface="Arial"/>
            </a:endParaRPr>
          </a:p>
        </p:txBody>
      </p:sp>
      <p:pic>
        <p:nvPicPr>
          <p:cNvPr id="1257" name="Picture 25"/>
          <p:cNvPicPr/>
          <p:nvPr/>
        </p:nvPicPr>
        <p:blipFill>
          <a:blip r:embed="rId3"/>
          <a:stretch/>
        </p:blipFill>
        <p:spPr>
          <a:xfrm>
            <a:off x="-8280" y="-19800"/>
            <a:ext cx="3731760" cy="1125360"/>
          </a:xfrm>
          <a:prstGeom prst="rect">
            <a:avLst/>
          </a:prstGeom>
          <a:ln w="0">
            <a:noFill/>
          </a:ln>
        </p:spPr>
      </p:pic>
      <p:sp>
        <p:nvSpPr>
          <p:cNvPr id="1258" name="TextBox 17"/>
          <p:cNvSpPr/>
          <p:nvPr/>
        </p:nvSpPr>
        <p:spPr>
          <a:xfrm>
            <a:off x="360000" y="2739600"/>
            <a:ext cx="8739360" cy="2742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304920">
              <a:lnSpc>
                <a:spcPct val="150000"/>
              </a:lnSpc>
            </a:pPr>
            <a:r>
              <a:rPr lang="ru-RU" sz="2000" b="1" strike="noStrike" spc="-1">
                <a:solidFill>
                  <a:srgbClr val="002060"/>
                </a:solidFill>
                <a:latin typeface="Inter"/>
                <a:ea typeface="Inter"/>
              </a:rPr>
              <a:t>•	Включени са в бюджета на проекта</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Реално са извършени и отчетени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Проверени са от контролиращите органи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Спазват законодателството на ЕС и </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националните правила</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Не са финансирани от други публични фондове</a:t>
            </a:r>
            <a:endParaRPr lang="bg-BG" sz="2000" b="0" strike="noStrike" spc="-1">
              <a:solidFill>
                <a:srgbClr val="000000"/>
              </a:solidFill>
              <a:latin typeface="Arial"/>
            </a:endParaRPr>
          </a:p>
        </p:txBody>
      </p:sp>
      <p:pic>
        <p:nvPicPr>
          <p:cNvPr id="1259" name="Picture 27"/>
          <p:cNvPicPr/>
          <p:nvPr/>
        </p:nvPicPr>
        <p:blipFill>
          <a:blip r:embed="rId4"/>
          <a:stretch/>
        </p:blipFill>
        <p:spPr>
          <a:xfrm>
            <a:off x="8439120" y="1247400"/>
            <a:ext cx="3606840" cy="5203440"/>
          </a:xfrm>
          <a:prstGeom prst="rect">
            <a:avLst/>
          </a:prstGeom>
          <a:ln w="0">
            <a:noFill/>
          </a:ln>
          <a:effectLst>
            <a:softEdge rad="31752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Text Placeholder 2"/>
          <p:cNvSpPr/>
          <p:nvPr/>
        </p:nvSpPr>
        <p:spPr>
          <a:xfrm>
            <a:off x="4527360" y="419400"/>
            <a:ext cx="557532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ru-RU" sz="2800" b="1" strike="noStrike" spc="-1">
                <a:solidFill>
                  <a:srgbClr val="0E4194"/>
                </a:solidFill>
                <a:latin typeface="Calibri"/>
                <a:ea typeface="Open Sans"/>
              </a:rPr>
              <a:t>Категории допустими разходи</a:t>
            </a:r>
            <a:endParaRPr lang="bg-BG" sz="2800" b="0" strike="noStrike" spc="-1">
              <a:solidFill>
                <a:srgbClr val="000000"/>
              </a:solidFill>
              <a:latin typeface="Arial"/>
            </a:endParaRPr>
          </a:p>
        </p:txBody>
      </p:sp>
      <p:pic>
        <p:nvPicPr>
          <p:cNvPr id="1261" name="Picture 25"/>
          <p:cNvPicPr/>
          <p:nvPr/>
        </p:nvPicPr>
        <p:blipFill>
          <a:blip r:embed="rId3"/>
          <a:stretch/>
        </p:blipFill>
        <p:spPr>
          <a:xfrm>
            <a:off x="-8280" y="-19800"/>
            <a:ext cx="3731760" cy="1125360"/>
          </a:xfrm>
          <a:prstGeom prst="rect">
            <a:avLst/>
          </a:prstGeom>
          <a:ln w="0">
            <a:noFill/>
          </a:ln>
        </p:spPr>
      </p:pic>
      <p:sp>
        <p:nvSpPr>
          <p:cNvPr id="1262" name="Google Shape;549;p73"/>
          <p:cNvSpPr/>
          <p:nvPr/>
        </p:nvSpPr>
        <p:spPr>
          <a:xfrm>
            <a:off x="282600" y="175032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14023"/>
                </a:solidFill>
                <a:latin typeface="Open Sans"/>
                <a:ea typeface="Open Sans"/>
              </a:rPr>
              <a:t>#1</a:t>
            </a:r>
            <a:endParaRPr lang="bg-BG" sz="2400" b="0" strike="noStrike" spc="-1">
              <a:solidFill>
                <a:srgbClr val="000000"/>
              </a:solidFill>
              <a:latin typeface="Arial"/>
            </a:endParaRPr>
          </a:p>
        </p:txBody>
      </p:sp>
      <p:sp>
        <p:nvSpPr>
          <p:cNvPr id="1263" name="Google Shape;477;p57"/>
          <p:cNvSpPr/>
          <p:nvPr/>
        </p:nvSpPr>
        <p:spPr>
          <a:xfrm>
            <a:off x="1070280" y="1750320"/>
            <a:ext cx="389952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bg-BG" sz="2400" b="1" strike="noStrike" spc="-1">
                <a:solidFill>
                  <a:srgbClr val="0E4194"/>
                </a:solidFill>
                <a:latin typeface="Segoe UI"/>
                <a:ea typeface="Open Sans"/>
              </a:rPr>
              <a:t>Разходи за персонал</a:t>
            </a:r>
            <a:endParaRPr lang="bg-BG" sz="2400" b="0" strike="noStrike" spc="-1">
              <a:solidFill>
                <a:srgbClr val="000000"/>
              </a:solidFill>
              <a:latin typeface="Arial"/>
            </a:endParaRPr>
          </a:p>
        </p:txBody>
      </p:sp>
      <p:sp>
        <p:nvSpPr>
          <p:cNvPr id="1264" name="Google Shape;549;p73"/>
          <p:cNvSpPr/>
          <p:nvPr/>
        </p:nvSpPr>
        <p:spPr>
          <a:xfrm>
            <a:off x="282600" y="324072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#2</a:t>
            </a:r>
            <a:endParaRPr lang="bg-BG" sz="2400" b="0" strike="noStrike" spc="-1">
              <a:solidFill>
                <a:srgbClr val="000000"/>
              </a:solidFill>
              <a:latin typeface="Arial"/>
            </a:endParaRPr>
          </a:p>
        </p:txBody>
      </p:sp>
      <p:sp>
        <p:nvSpPr>
          <p:cNvPr id="1265" name="Google Shape;477;p57"/>
          <p:cNvSpPr/>
          <p:nvPr/>
        </p:nvSpPr>
        <p:spPr>
          <a:xfrm>
            <a:off x="1070280" y="3240720"/>
            <a:ext cx="433584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bg-BG" sz="2400" b="1" strike="noStrike" spc="-1">
                <a:solidFill>
                  <a:srgbClr val="0E4194"/>
                </a:solidFill>
                <a:latin typeface="Segoe UI"/>
                <a:ea typeface="Open Sans"/>
              </a:rPr>
              <a:t>Офис и административни разходи</a:t>
            </a:r>
            <a:endParaRPr lang="bg-BG" sz="2400" b="0" strike="noStrike" spc="-1">
              <a:solidFill>
                <a:srgbClr val="000000"/>
              </a:solidFill>
              <a:latin typeface="Arial"/>
            </a:endParaRPr>
          </a:p>
        </p:txBody>
      </p:sp>
      <p:sp>
        <p:nvSpPr>
          <p:cNvPr id="1266" name="Google Shape;549;p73"/>
          <p:cNvSpPr/>
          <p:nvPr/>
        </p:nvSpPr>
        <p:spPr>
          <a:xfrm>
            <a:off x="282600" y="473148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#3</a:t>
            </a:r>
            <a:endParaRPr lang="bg-BG" sz="2400" b="0" strike="noStrike" spc="-1">
              <a:solidFill>
                <a:srgbClr val="000000"/>
              </a:solidFill>
              <a:latin typeface="Arial"/>
            </a:endParaRPr>
          </a:p>
        </p:txBody>
      </p:sp>
      <p:sp>
        <p:nvSpPr>
          <p:cNvPr id="1267" name="Google Shape;477;p57"/>
          <p:cNvSpPr/>
          <p:nvPr/>
        </p:nvSpPr>
        <p:spPr>
          <a:xfrm>
            <a:off x="1070280" y="4731480"/>
            <a:ext cx="474444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bg-BG" sz="2400" b="1" strike="noStrike" spc="-1">
                <a:solidFill>
                  <a:srgbClr val="0E4194"/>
                </a:solidFill>
                <a:latin typeface="Segoe UI"/>
                <a:ea typeface="Open Sans"/>
              </a:rPr>
              <a:t>Пътни и квартирни разходи</a:t>
            </a:r>
            <a:endParaRPr lang="bg-BG" sz="2400" b="0" strike="noStrike" spc="-1">
              <a:solidFill>
                <a:srgbClr val="000000"/>
              </a:solidFill>
              <a:latin typeface="Arial"/>
            </a:endParaRPr>
          </a:p>
        </p:txBody>
      </p:sp>
      <p:sp>
        <p:nvSpPr>
          <p:cNvPr id="1268" name="Google Shape;549;p73"/>
          <p:cNvSpPr/>
          <p:nvPr/>
        </p:nvSpPr>
        <p:spPr>
          <a:xfrm>
            <a:off x="6384960" y="175032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#4</a:t>
            </a:r>
            <a:endParaRPr lang="bg-BG" sz="2400" b="0" strike="noStrike" spc="-1">
              <a:solidFill>
                <a:srgbClr val="000000"/>
              </a:solidFill>
              <a:latin typeface="Arial"/>
            </a:endParaRPr>
          </a:p>
        </p:txBody>
      </p:sp>
      <p:sp>
        <p:nvSpPr>
          <p:cNvPr id="1269" name="Google Shape;477;p57"/>
          <p:cNvSpPr/>
          <p:nvPr/>
        </p:nvSpPr>
        <p:spPr>
          <a:xfrm>
            <a:off x="7172640" y="1764360"/>
            <a:ext cx="429696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bg-BG" sz="2400" b="1" strike="noStrike" spc="-1">
                <a:solidFill>
                  <a:srgbClr val="0E4194"/>
                </a:solidFill>
                <a:latin typeface="Segoe UI"/>
                <a:ea typeface="Open Sans"/>
              </a:rPr>
              <a:t>Разходи за външни услуги</a:t>
            </a:r>
            <a:endParaRPr lang="bg-BG" sz="2400" b="0" strike="noStrike" spc="-1">
              <a:solidFill>
                <a:srgbClr val="000000"/>
              </a:solidFill>
              <a:latin typeface="Arial"/>
            </a:endParaRPr>
          </a:p>
        </p:txBody>
      </p:sp>
      <p:sp>
        <p:nvSpPr>
          <p:cNvPr id="1270" name="Google Shape;549;p73"/>
          <p:cNvSpPr/>
          <p:nvPr/>
        </p:nvSpPr>
        <p:spPr>
          <a:xfrm>
            <a:off x="6384960" y="321264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#5</a:t>
            </a:r>
            <a:endParaRPr lang="bg-BG" sz="2400" b="0" strike="noStrike" spc="-1">
              <a:solidFill>
                <a:srgbClr val="000000"/>
              </a:solidFill>
              <a:latin typeface="Arial"/>
            </a:endParaRPr>
          </a:p>
        </p:txBody>
      </p:sp>
      <p:sp>
        <p:nvSpPr>
          <p:cNvPr id="1271" name="Google Shape;477;p57"/>
          <p:cNvSpPr/>
          <p:nvPr/>
        </p:nvSpPr>
        <p:spPr>
          <a:xfrm>
            <a:off x="7172640" y="3212640"/>
            <a:ext cx="389952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bg-BG" sz="2400" b="1" strike="noStrike" spc="-1">
                <a:solidFill>
                  <a:srgbClr val="0E4194"/>
                </a:solidFill>
                <a:latin typeface="Segoe UI"/>
                <a:ea typeface="Open Sans"/>
              </a:rPr>
              <a:t>Разходи за оборудване</a:t>
            </a:r>
            <a:endParaRPr lang="bg-BG" sz="2400" b="0" strike="noStrike" spc="-1">
              <a:solidFill>
                <a:srgbClr val="000000"/>
              </a:solidFill>
              <a:latin typeface="Arial"/>
            </a:endParaRPr>
          </a:p>
        </p:txBody>
      </p:sp>
      <p:sp>
        <p:nvSpPr>
          <p:cNvPr id="1272" name="Google Shape;549;p73"/>
          <p:cNvSpPr/>
          <p:nvPr/>
        </p:nvSpPr>
        <p:spPr>
          <a:xfrm>
            <a:off x="6384960" y="473148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#6</a:t>
            </a:r>
            <a:endParaRPr lang="bg-BG" sz="2400" b="0" strike="noStrike" spc="-1">
              <a:solidFill>
                <a:srgbClr val="000000"/>
              </a:solidFill>
              <a:latin typeface="Arial"/>
            </a:endParaRPr>
          </a:p>
        </p:txBody>
      </p:sp>
      <p:sp>
        <p:nvSpPr>
          <p:cNvPr id="1273" name="Google Shape;477;p57"/>
          <p:cNvSpPr/>
          <p:nvPr/>
        </p:nvSpPr>
        <p:spPr>
          <a:xfrm>
            <a:off x="7172640" y="4731480"/>
            <a:ext cx="453672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ru-RU" sz="2400" b="1" strike="noStrike" spc="-1">
                <a:solidFill>
                  <a:srgbClr val="0E4194"/>
                </a:solidFill>
                <a:latin typeface="Segoe UI"/>
                <a:ea typeface="Open Sans"/>
              </a:rPr>
              <a:t>Разходи за инфраструктура и строителни дейности</a:t>
            </a:r>
            <a:endParaRPr lang="bg-BG" sz="2400" b="0" strike="noStrike" spc="-1">
              <a:solidFill>
                <a:srgbClr val="000000"/>
              </a:solidFill>
              <a:latin typeface="Arial"/>
            </a:endParaRPr>
          </a:p>
        </p:txBody>
      </p:sp>
      <p:sp>
        <p:nvSpPr>
          <p:cNvPr id="1274" name="Google Shape;549;p73"/>
          <p:cNvSpPr/>
          <p:nvPr/>
        </p:nvSpPr>
        <p:spPr>
          <a:xfrm>
            <a:off x="2121840" y="6015960"/>
            <a:ext cx="589680" cy="589680"/>
          </a:xfrm>
          <a:prstGeom prst="rect">
            <a:avLst/>
          </a:prstGeom>
          <a:solidFill>
            <a:srgbClr val="FFFFFF"/>
          </a:solidFill>
          <a:ln w="19050">
            <a:solidFill>
              <a:srgbClr val="A6BFA5"/>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14023"/>
                </a:solidFill>
                <a:latin typeface="Open Sans"/>
                <a:ea typeface="Open Sans"/>
              </a:rPr>
              <a:t>#7</a:t>
            </a:r>
            <a:endParaRPr lang="bg-BG" sz="2400" b="0" strike="noStrike" spc="-1">
              <a:solidFill>
                <a:srgbClr val="000000"/>
              </a:solidFill>
              <a:latin typeface="Arial"/>
            </a:endParaRPr>
          </a:p>
        </p:txBody>
      </p:sp>
      <p:sp>
        <p:nvSpPr>
          <p:cNvPr id="1275" name="Google Shape;477;p57"/>
          <p:cNvSpPr/>
          <p:nvPr/>
        </p:nvSpPr>
        <p:spPr>
          <a:xfrm>
            <a:off x="2909160" y="6015960"/>
            <a:ext cx="389952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r>
              <a:rPr lang="ru-RU" sz="2400" b="1" strike="noStrike" spc="-1">
                <a:solidFill>
                  <a:srgbClr val="0E4194"/>
                </a:solidFill>
                <a:latin typeface="Segoe UI"/>
                <a:ea typeface="Open Sans"/>
              </a:rPr>
              <a:t>Разходи за подготовка на проекта</a:t>
            </a:r>
            <a:endParaRPr lang="bg-BG" sz="2400" b="0" strike="noStrike" spc="-1">
              <a:solidFill>
                <a:srgbClr val="000000"/>
              </a:solidFill>
              <a:latin typeface="Arial"/>
            </a:endParaRPr>
          </a:p>
        </p:txBody>
      </p:sp>
      <p:sp>
        <p:nvSpPr>
          <p:cNvPr id="1276" name="Double Bracket 1"/>
          <p:cNvSpPr/>
          <p:nvPr/>
        </p:nvSpPr>
        <p:spPr>
          <a:xfrm>
            <a:off x="1624680" y="1370520"/>
            <a:ext cx="172188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До 20% от ∑</a:t>
            </a:r>
            <a:r>
              <a:rPr lang="en-US" sz="1600" b="1" strike="noStrike" spc="-1">
                <a:solidFill>
                  <a:srgbClr val="00B050"/>
                </a:solidFill>
                <a:latin typeface="Segoe UI"/>
              </a:rPr>
              <a:t> </a:t>
            </a:r>
            <a:r>
              <a:rPr lang="bg-BG" sz="1600" b="1" strike="noStrike" spc="-1">
                <a:solidFill>
                  <a:srgbClr val="00B050"/>
                </a:solidFill>
                <a:latin typeface="Segoe UI"/>
              </a:rPr>
              <a:t>БК</a:t>
            </a:r>
            <a:r>
              <a:rPr lang="en-US" sz="1600" b="1" strike="noStrike" spc="-1">
                <a:solidFill>
                  <a:srgbClr val="00B050"/>
                </a:solidFill>
                <a:latin typeface="Segoe UI"/>
              </a:rPr>
              <a:t>4,</a:t>
            </a:r>
            <a:r>
              <a:rPr lang="bg-BG" sz="1600" b="1" strike="noStrike" spc="-1">
                <a:solidFill>
                  <a:srgbClr val="00B050"/>
                </a:solidFill>
                <a:latin typeface="Segoe UI"/>
              </a:rPr>
              <a:t>БК</a:t>
            </a:r>
            <a:r>
              <a:rPr lang="en-US" sz="1600" b="1" strike="noStrike" spc="-1">
                <a:solidFill>
                  <a:srgbClr val="00B050"/>
                </a:solidFill>
                <a:latin typeface="Segoe UI"/>
              </a:rPr>
              <a:t>5 </a:t>
            </a:r>
            <a:r>
              <a:rPr lang="bg-BG" sz="1600" b="1" strike="noStrike" spc="-1">
                <a:solidFill>
                  <a:srgbClr val="00B050"/>
                </a:solidFill>
                <a:latin typeface="Segoe UI"/>
              </a:rPr>
              <a:t>и БК</a:t>
            </a:r>
            <a:r>
              <a:rPr lang="en-US" sz="1600" b="1" strike="noStrike" spc="-1">
                <a:solidFill>
                  <a:srgbClr val="00B050"/>
                </a:solidFill>
                <a:latin typeface="Segoe UI"/>
              </a:rPr>
              <a:t>6</a:t>
            </a:r>
            <a:endParaRPr lang="bg-BG" sz="1600" b="0" strike="noStrike" spc="-1">
              <a:solidFill>
                <a:srgbClr val="000000"/>
              </a:solidFill>
              <a:latin typeface="Arial"/>
            </a:endParaRPr>
          </a:p>
        </p:txBody>
      </p:sp>
      <p:sp>
        <p:nvSpPr>
          <p:cNvPr id="1277" name="Double Bracket 20"/>
          <p:cNvSpPr/>
          <p:nvPr/>
        </p:nvSpPr>
        <p:spPr>
          <a:xfrm>
            <a:off x="1760040" y="2658240"/>
            <a:ext cx="176616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До 15% от БК</a:t>
            </a:r>
            <a:r>
              <a:rPr lang="en-US" sz="1600" b="1" strike="noStrike" spc="-1">
                <a:solidFill>
                  <a:srgbClr val="00B050"/>
                </a:solidFill>
                <a:latin typeface="Segoe UI"/>
              </a:rPr>
              <a:t>1</a:t>
            </a:r>
            <a:endParaRPr lang="bg-BG" sz="1600" b="0" strike="noStrike" spc="-1">
              <a:solidFill>
                <a:srgbClr val="000000"/>
              </a:solidFill>
              <a:latin typeface="Arial"/>
            </a:endParaRPr>
          </a:p>
        </p:txBody>
      </p:sp>
      <p:sp>
        <p:nvSpPr>
          <p:cNvPr id="1278" name="Double Bracket 21"/>
          <p:cNvSpPr/>
          <p:nvPr/>
        </p:nvSpPr>
        <p:spPr>
          <a:xfrm>
            <a:off x="1695240" y="4269600"/>
            <a:ext cx="176616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До </a:t>
            </a:r>
            <a:r>
              <a:rPr lang="en-US" sz="1600" b="1" strike="noStrike" spc="-1">
                <a:solidFill>
                  <a:srgbClr val="00B050"/>
                </a:solidFill>
                <a:latin typeface="Segoe UI"/>
              </a:rPr>
              <a:t>15</a:t>
            </a:r>
            <a:r>
              <a:rPr lang="bg-BG" sz="1600" b="1" strike="noStrike" spc="-1">
                <a:solidFill>
                  <a:srgbClr val="00B050"/>
                </a:solidFill>
                <a:latin typeface="Segoe UI"/>
              </a:rPr>
              <a:t>% от БК</a:t>
            </a:r>
            <a:r>
              <a:rPr lang="en-US" sz="1600" b="1" strike="noStrike" spc="-1">
                <a:solidFill>
                  <a:srgbClr val="00B050"/>
                </a:solidFill>
                <a:latin typeface="Segoe UI"/>
              </a:rPr>
              <a:t>1</a:t>
            </a:r>
            <a:endParaRPr lang="bg-BG" sz="1600" b="0" strike="noStrike" spc="-1">
              <a:solidFill>
                <a:srgbClr val="000000"/>
              </a:solidFill>
              <a:latin typeface="Arial"/>
            </a:endParaRPr>
          </a:p>
        </p:txBody>
      </p:sp>
      <p:sp>
        <p:nvSpPr>
          <p:cNvPr id="1279" name="Double Bracket 22"/>
          <p:cNvSpPr/>
          <p:nvPr/>
        </p:nvSpPr>
        <p:spPr>
          <a:xfrm>
            <a:off x="7862400" y="1198800"/>
            <a:ext cx="205344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Реални разходи</a:t>
            </a:r>
            <a:endParaRPr lang="bg-BG" sz="1600" b="0" strike="noStrike" spc="-1">
              <a:solidFill>
                <a:srgbClr val="000000"/>
              </a:solidFill>
              <a:latin typeface="Arial"/>
            </a:endParaRPr>
          </a:p>
        </p:txBody>
      </p:sp>
      <p:sp>
        <p:nvSpPr>
          <p:cNvPr id="1280" name="Double Bracket 23"/>
          <p:cNvSpPr/>
          <p:nvPr/>
        </p:nvSpPr>
        <p:spPr>
          <a:xfrm>
            <a:off x="7862400" y="2825280"/>
            <a:ext cx="205344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Реални разходи</a:t>
            </a:r>
            <a:endParaRPr lang="bg-BG" sz="1600" b="0" strike="noStrike" spc="-1">
              <a:solidFill>
                <a:srgbClr val="000000"/>
              </a:solidFill>
              <a:latin typeface="Arial"/>
            </a:endParaRPr>
          </a:p>
        </p:txBody>
      </p:sp>
      <p:sp>
        <p:nvSpPr>
          <p:cNvPr id="1281" name="Double Bracket 24"/>
          <p:cNvSpPr/>
          <p:nvPr/>
        </p:nvSpPr>
        <p:spPr>
          <a:xfrm>
            <a:off x="7862400" y="4187880"/>
            <a:ext cx="205344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Реални разходи</a:t>
            </a:r>
            <a:endParaRPr lang="bg-BG" sz="1600" b="0" strike="noStrike" spc="-1">
              <a:solidFill>
                <a:srgbClr val="000000"/>
              </a:solidFill>
              <a:latin typeface="Arial"/>
            </a:endParaRPr>
          </a:p>
        </p:txBody>
      </p:sp>
      <p:sp>
        <p:nvSpPr>
          <p:cNvPr id="1282" name="Double Bracket 26"/>
          <p:cNvSpPr/>
          <p:nvPr/>
        </p:nvSpPr>
        <p:spPr>
          <a:xfrm>
            <a:off x="6637320" y="6015960"/>
            <a:ext cx="2058480" cy="484560"/>
          </a:xfrm>
          <a:prstGeom prst="bracketPair">
            <a:avLst>
              <a:gd name="adj" fmla="val 16667"/>
            </a:avLst>
          </a:prstGeom>
          <a:noFill/>
          <a:ln>
            <a:solidFill>
              <a:srgbClr val="000000"/>
            </a:solidFill>
          </a:ln>
        </p:spPr>
        <p:style>
          <a:lnRef idx="3">
            <a:schemeClr val="dk1"/>
          </a:lnRef>
          <a:fillRef idx="0">
            <a:schemeClr val="dk1"/>
          </a:fillRef>
          <a:effectRef idx="2">
            <a:schemeClr val="dk1"/>
          </a:effectRef>
          <a:fontRef idx="minor"/>
        </p:style>
        <p:txBody>
          <a:bodyPr lIns="90000" tIns="45000" rIns="90000" bIns="45000" anchor="ctr">
            <a:noAutofit/>
          </a:bodyPr>
          <a:lstStyle/>
          <a:p>
            <a:pPr algn="ctr" defTabSz="914400">
              <a:lnSpc>
                <a:spcPct val="100000"/>
              </a:lnSpc>
            </a:pPr>
            <a:r>
              <a:rPr lang="bg-BG" sz="1600" b="1" strike="noStrike" spc="-1">
                <a:solidFill>
                  <a:srgbClr val="00B050"/>
                </a:solidFill>
                <a:latin typeface="Segoe UI"/>
              </a:rPr>
              <a:t>Еднократна сума от 12 000 евро</a:t>
            </a:r>
            <a:endParaRPr lang="bg-BG" sz="1600" b="0" strike="noStrike" spc="-1">
              <a:solidFill>
                <a:srgbClr val="000000"/>
              </a:solidFill>
              <a:latin typeface="Arial"/>
            </a:endParaRPr>
          </a:p>
        </p:txBody>
      </p:sp>
      <p:pic>
        <p:nvPicPr>
          <p:cNvPr id="1283" name="Picture 2" descr="Staff symbol - Free people icons"/>
          <p:cNvPicPr/>
          <p:nvPr/>
        </p:nvPicPr>
        <p:blipFill>
          <a:blip r:embed="rId4"/>
          <a:stretch/>
        </p:blipFill>
        <p:spPr>
          <a:xfrm>
            <a:off x="3526560" y="1174320"/>
            <a:ext cx="694080" cy="694080"/>
          </a:xfrm>
          <a:prstGeom prst="rect">
            <a:avLst/>
          </a:prstGeom>
          <a:ln w="0">
            <a:noFill/>
          </a:ln>
        </p:spPr>
      </p:pic>
      <p:pic>
        <p:nvPicPr>
          <p:cNvPr id="1284" name="Picture 6" descr="Computer Icons, administration icons, angle, logo, silhouette png | PNGWing"/>
          <p:cNvPicPr/>
          <p:nvPr/>
        </p:nvPicPr>
        <p:blipFill>
          <a:blip r:embed="rId5"/>
          <a:stretch/>
        </p:blipFill>
        <p:spPr>
          <a:xfrm>
            <a:off x="3416040" y="2531160"/>
            <a:ext cx="1041480" cy="611640"/>
          </a:xfrm>
          <a:prstGeom prst="rect">
            <a:avLst/>
          </a:prstGeom>
          <a:ln w="0">
            <a:noFill/>
          </a:ln>
        </p:spPr>
      </p:pic>
      <p:pic>
        <p:nvPicPr>
          <p:cNvPr id="1285" name="Picture 12" descr="Airplane - Free travel icons"/>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p:blipFill>
        <p:spPr>
          <a:xfrm>
            <a:off x="3526560" y="4125600"/>
            <a:ext cx="855720" cy="855720"/>
          </a:xfrm>
          <a:prstGeom prst="rect">
            <a:avLst/>
          </a:prstGeom>
          <a:ln w="0">
            <a:noFill/>
          </a:ln>
        </p:spPr>
      </p:pic>
      <p:pic>
        <p:nvPicPr>
          <p:cNvPr id="1286" name="Picture 14" descr="Document icon logo vector design template | Premium Vector"/>
          <p:cNvPicPr/>
          <p:nvPr/>
        </p:nvPicPr>
        <p:blipFill>
          <a:blip r:embed="rId8"/>
          <a:stretch/>
        </p:blipFill>
        <p:spPr>
          <a:xfrm>
            <a:off x="10102680" y="1039680"/>
            <a:ext cx="766440" cy="766440"/>
          </a:xfrm>
          <a:prstGeom prst="rect">
            <a:avLst/>
          </a:prstGeom>
          <a:ln w="0">
            <a:noFill/>
          </a:ln>
        </p:spPr>
      </p:pic>
      <p:pic>
        <p:nvPicPr>
          <p:cNvPr id="1287" name="Picture 20" descr="Logo Computer PNG – Free Download"/>
          <p:cNvPicPr/>
          <p:nvPr/>
        </p:nvPicPr>
        <p:blipFill>
          <a:blip r:embed="rId9"/>
          <a:stretch/>
        </p:blipFill>
        <p:spPr>
          <a:xfrm>
            <a:off x="10048320" y="2531160"/>
            <a:ext cx="873360" cy="873360"/>
          </a:xfrm>
          <a:prstGeom prst="rect">
            <a:avLst/>
          </a:prstGeom>
          <a:ln w="0">
            <a:noFill/>
          </a:ln>
        </p:spPr>
      </p:pic>
      <p:pic>
        <p:nvPicPr>
          <p:cNvPr id="1288" name="Picture 22" descr="Crane - Free construction and tools icons"/>
          <p:cNvPicPr/>
          <p:nvPr/>
        </p:nvPicPr>
        <p:blipFill>
          <a:blip r:embed="rId10"/>
          <a:stretch/>
        </p:blipFill>
        <p:spPr>
          <a:xfrm>
            <a:off x="10048320" y="3967920"/>
            <a:ext cx="737640" cy="704520"/>
          </a:xfrm>
          <a:prstGeom prst="rect">
            <a:avLst/>
          </a:prstGeom>
          <a:ln w="0">
            <a:noFill/>
          </a:ln>
        </p:spPr>
      </p:pic>
      <p:pic>
        <p:nvPicPr>
          <p:cNvPr id="1289" name="Picture 24" descr="Download Free Skills Generic color lineal-color icon Icons in PNG &amp; SVG"/>
          <p:cNvPicPr/>
          <p:nvPr/>
        </p:nvPicPr>
        <p:blipFill>
          <a:blip r:embed="rId11"/>
          <a:stretch/>
        </p:blipFill>
        <p:spPr>
          <a:xfrm>
            <a:off x="8791200" y="5704200"/>
            <a:ext cx="972720" cy="972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 name="Freeform 2"/>
          <p:cNvSpPr/>
          <p:nvPr/>
        </p:nvSpPr>
        <p:spPr>
          <a:xfrm>
            <a:off x="0" y="0"/>
            <a:ext cx="12197160" cy="6904800"/>
          </a:xfrm>
          <a:custGeom>
            <a:avLst/>
            <a:gdLst>
              <a:gd name="textAreaLeft" fmla="*/ 0 w 12197160"/>
              <a:gd name="textAreaRight" fmla="*/ 12197520 w 12197160"/>
              <a:gd name="textAreaTop" fmla="*/ 0 h 6904800"/>
              <a:gd name="textAreaBottom" fmla="*/ 6905160 h 6904800"/>
            </a:gdLst>
            <a:ahLst/>
            <a:cxnLst/>
            <a:rect l="textAreaLeft" t="textAreaTop" r="textAreaRight" b="textAreaBottom"/>
            <a:pathLst>
              <a:path w="18288000" h="10287000">
                <a:moveTo>
                  <a:pt x="0" y="0"/>
                </a:moveTo>
                <a:lnTo>
                  <a:pt x="18288000" y="0"/>
                </a:lnTo>
                <a:lnTo>
                  <a:pt x="18288000" y="10287000"/>
                </a:lnTo>
                <a:lnTo>
                  <a:pt x="0" y="10287000"/>
                </a:lnTo>
                <a:lnTo>
                  <a:pt x="0" y="0"/>
                </a:lnTo>
                <a:close/>
              </a:path>
            </a:pathLst>
          </a:cu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grpSp>
        <p:nvGrpSpPr>
          <p:cNvPr id="1291" name="Group 6"/>
          <p:cNvGrpSpPr/>
          <p:nvPr/>
        </p:nvGrpSpPr>
        <p:grpSpPr>
          <a:xfrm>
            <a:off x="6818040" y="2800800"/>
            <a:ext cx="4713480" cy="1161720"/>
            <a:chOff x="6818040" y="2800800"/>
            <a:chExt cx="4713480" cy="1161720"/>
          </a:xfrm>
        </p:grpSpPr>
        <p:sp>
          <p:nvSpPr>
            <p:cNvPr id="1292" name="TextBox 13"/>
            <p:cNvSpPr/>
            <p:nvPr/>
          </p:nvSpPr>
          <p:spPr>
            <a:xfrm>
              <a:off x="6818040" y="2800800"/>
              <a:ext cx="4713480" cy="7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6 </a:t>
              </a:r>
              <a:r>
                <a:rPr lang="ru-RU" sz="1400" b="1" strike="noStrike" spc="-1">
                  <a:solidFill>
                    <a:schemeClr val="lt1"/>
                  </a:solidFill>
                  <a:latin typeface="Arial"/>
                  <a:ea typeface="맑은 고딕"/>
                </a:rPr>
                <a:t>Разходи за инфраструктура и строителни дейности</a:t>
              </a:r>
              <a:endParaRPr lang="bg-BG" sz="1400" b="0" strike="noStrike" spc="-1">
                <a:solidFill>
                  <a:srgbClr val="FFFFFF"/>
                </a:solidFill>
                <a:latin typeface="Arial"/>
              </a:endParaRPr>
            </a:p>
            <a:p>
              <a:pPr defTabSz="914400">
                <a:lnSpc>
                  <a:spcPct val="100000"/>
                </a:lnSpc>
                <a:tabLst>
                  <a:tab pos="0" algn="l"/>
                </a:tabLst>
              </a:pPr>
              <a:endParaRPr lang="bg-BG" sz="1400" b="0" strike="noStrike" spc="-1">
                <a:solidFill>
                  <a:srgbClr val="FFFFFF"/>
                </a:solidFill>
                <a:latin typeface="Arial"/>
              </a:endParaRPr>
            </a:p>
          </p:txBody>
        </p:sp>
        <p:sp>
          <p:nvSpPr>
            <p:cNvPr id="1293" name="TextBox 14"/>
            <p:cNvSpPr/>
            <p:nvPr/>
          </p:nvSpPr>
          <p:spPr>
            <a:xfrm>
              <a:off x="6818040" y="3507120"/>
              <a:ext cx="4713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200" b="0" strike="noStrike" spc="-1">
                  <a:solidFill>
                    <a:schemeClr val="lt1"/>
                  </a:solidFill>
                  <a:latin typeface="Arial"/>
                  <a:ea typeface="맑은 고딕"/>
                </a:rPr>
                <a:t>Строителни материали, Труд, Специализирани интервенции Строителни работи, </a:t>
              </a:r>
              <a:endParaRPr lang="bg-BG" sz="1200" b="0" strike="noStrike" spc="-1">
                <a:solidFill>
                  <a:srgbClr val="FFFFFF"/>
                </a:solidFill>
                <a:latin typeface="Arial"/>
              </a:endParaRPr>
            </a:p>
          </p:txBody>
        </p:sp>
      </p:grpSp>
      <p:grpSp>
        <p:nvGrpSpPr>
          <p:cNvPr id="1294" name="Group 3"/>
          <p:cNvGrpSpPr/>
          <p:nvPr/>
        </p:nvGrpSpPr>
        <p:grpSpPr>
          <a:xfrm>
            <a:off x="122400" y="3512520"/>
            <a:ext cx="5780520" cy="765720"/>
            <a:chOff x="122400" y="3512520"/>
            <a:chExt cx="5780520" cy="765720"/>
          </a:xfrm>
        </p:grpSpPr>
        <p:sp>
          <p:nvSpPr>
            <p:cNvPr id="1295" name="TextBox 16"/>
            <p:cNvSpPr/>
            <p:nvPr/>
          </p:nvSpPr>
          <p:spPr>
            <a:xfrm>
              <a:off x="122400" y="3512520"/>
              <a:ext cx="57801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3 </a:t>
              </a:r>
              <a:r>
                <a:rPr lang="ru-RU" sz="1400" b="1" strike="noStrike" spc="-1">
                  <a:solidFill>
                    <a:schemeClr val="lt1"/>
                  </a:solidFill>
                  <a:latin typeface="Arial"/>
                  <a:ea typeface="맑은 고딕"/>
                </a:rPr>
                <a:t>Пътни и квартирни разходи</a:t>
              </a:r>
              <a:endParaRPr lang="bg-BG" sz="1400" b="0" strike="noStrike" spc="-1">
                <a:solidFill>
                  <a:srgbClr val="FFFFFF"/>
                </a:solidFill>
                <a:latin typeface="Arial"/>
              </a:endParaRPr>
            </a:p>
          </p:txBody>
        </p:sp>
        <p:sp>
          <p:nvSpPr>
            <p:cNvPr id="1296" name="TextBox 17"/>
            <p:cNvSpPr/>
            <p:nvPr/>
          </p:nvSpPr>
          <p:spPr>
            <a:xfrm>
              <a:off x="122760" y="3822840"/>
              <a:ext cx="57801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200" b="0" strike="noStrike" spc="-1">
                  <a:solidFill>
                    <a:schemeClr val="lt1"/>
                  </a:solidFill>
                  <a:latin typeface="Arial"/>
                  <a:ea typeface="맑은 고딕"/>
                </a:rPr>
                <a:t>Транспорт, нощувки, дневни и визови разходи, медицинска застраховка при пътуване на проектния екип</a:t>
              </a:r>
              <a:endParaRPr lang="bg-BG" sz="1200" b="0" strike="noStrike" spc="-1">
                <a:solidFill>
                  <a:srgbClr val="FFFFFF"/>
                </a:solidFill>
                <a:latin typeface="Arial"/>
              </a:endParaRPr>
            </a:p>
          </p:txBody>
        </p:sp>
      </p:grpSp>
      <p:grpSp>
        <p:nvGrpSpPr>
          <p:cNvPr id="1297" name="Group 7"/>
          <p:cNvGrpSpPr/>
          <p:nvPr/>
        </p:nvGrpSpPr>
        <p:grpSpPr>
          <a:xfrm>
            <a:off x="6751080" y="1296360"/>
            <a:ext cx="4780800" cy="1168200"/>
            <a:chOff x="6751080" y="1296360"/>
            <a:chExt cx="4780800" cy="1168200"/>
          </a:xfrm>
        </p:grpSpPr>
        <p:sp>
          <p:nvSpPr>
            <p:cNvPr id="1298" name="TextBox 29"/>
            <p:cNvSpPr/>
            <p:nvPr/>
          </p:nvSpPr>
          <p:spPr>
            <a:xfrm>
              <a:off x="6751080" y="1296360"/>
              <a:ext cx="474984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5 Разходи за оборудване</a:t>
              </a:r>
              <a:endParaRPr lang="bg-BG" sz="1400" b="0" strike="noStrike" spc="-1">
                <a:solidFill>
                  <a:srgbClr val="FFFFFF"/>
                </a:solidFill>
                <a:latin typeface="Arial"/>
              </a:endParaRPr>
            </a:p>
          </p:txBody>
        </p:sp>
        <p:sp>
          <p:nvSpPr>
            <p:cNvPr id="1299" name="TextBox 30"/>
            <p:cNvSpPr/>
            <p:nvPr/>
          </p:nvSpPr>
          <p:spPr>
            <a:xfrm>
              <a:off x="6751080" y="1643400"/>
              <a:ext cx="478080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200" b="0" strike="noStrike" spc="-1">
                  <a:solidFill>
                    <a:schemeClr val="lt1"/>
                  </a:solidFill>
                  <a:latin typeface="Arial"/>
                  <a:ea typeface="맑은 고딕"/>
                </a:rPr>
                <a:t>IT хардуер и софтуер, Мебели и обзавеждане, Лабораторно оборудване, Машини и инструменти, Инструменти и устройства, Друго специфично оборудване, необходимо за дейностите по проекта.</a:t>
              </a:r>
              <a:endParaRPr lang="bg-BG" sz="1200" b="0" strike="noStrike" spc="-1">
                <a:solidFill>
                  <a:srgbClr val="FFFFFF"/>
                </a:solidFill>
                <a:latin typeface="Arial"/>
              </a:endParaRPr>
            </a:p>
          </p:txBody>
        </p:sp>
      </p:grpSp>
      <p:grpSp>
        <p:nvGrpSpPr>
          <p:cNvPr id="1300" name="Group 2"/>
          <p:cNvGrpSpPr/>
          <p:nvPr/>
        </p:nvGrpSpPr>
        <p:grpSpPr>
          <a:xfrm>
            <a:off x="224280" y="1321200"/>
            <a:ext cx="5489640" cy="765720"/>
            <a:chOff x="224280" y="1321200"/>
            <a:chExt cx="5489640" cy="765720"/>
          </a:xfrm>
        </p:grpSpPr>
        <p:sp>
          <p:nvSpPr>
            <p:cNvPr id="1301" name="TextBox 32"/>
            <p:cNvSpPr/>
            <p:nvPr/>
          </p:nvSpPr>
          <p:spPr>
            <a:xfrm>
              <a:off x="224280" y="1321200"/>
              <a:ext cx="548964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1 </a:t>
              </a:r>
              <a:r>
                <a:rPr lang="bg-BG" sz="1400" b="1" strike="noStrike" spc="-1">
                  <a:solidFill>
                    <a:schemeClr val="lt1"/>
                  </a:solidFill>
                  <a:latin typeface="Arial"/>
                  <a:ea typeface="맑은 고딕"/>
                </a:rPr>
                <a:t>Разходи за персонал</a:t>
              </a:r>
              <a:endParaRPr lang="bg-BG" sz="1400" b="0" strike="noStrike" spc="-1">
                <a:solidFill>
                  <a:srgbClr val="FFFFFF"/>
                </a:solidFill>
                <a:latin typeface="Arial"/>
              </a:endParaRPr>
            </a:p>
          </p:txBody>
        </p:sp>
        <p:sp>
          <p:nvSpPr>
            <p:cNvPr id="1302" name="TextBox 33"/>
            <p:cNvSpPr/>
            <p:nvPr/>
          </p:nvSpPr>
          <p:spPr>
            <a:xfrm>
              <a:off x="224280" y="1631520"/>
              <a:ext cx="5489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200" b="0" strike="noStrike" spc="-1">
                  <a:solidFill>
                    <a:schemeClr val="lt1"/>
                  </a:solidFill>
                  <a:latin typeface="Arial"/>
                  <a:ea typeface="맑은 고딕"/>
                </a:rPr>
                <a:t>Възнаграждения и социални осигуровки на служителите, ангажирани с управлението и изпълнението на проекта</a:t>
              </a:r>
              <a:r>
                <a:rPr lang="en-US" sz="1200" b="0" strike="noStrike" spc="-1">
                  <a:solidFill>
                    <a:schemeClr val="lt1"/>
                  </a:solidFill>
                  <a:latin typeface="Arial"/>
                  <a:ea typeface="맑은 고딕"/>
                </a:rPr>
                <a:t>.</a:t>
              </a:r>
              <a:endParaRPr lang="bg-BG" sz="1200" b="0" strike="noStrike" spc="-1">
                <a:solidFill>
                  <a:srgbClr val="FFFFFF"/>
                </a:solidFill>
                <a:latin typeface="Arial"/>
              </a:endParaRPr>
            </a:p>
          </p:txBody>
        </p:sp>
      </p:grpSp>
      <p:grpSp>
        <p:nvGrpSpPr>
          <p:cNvPr id="1303" name="Group 4"/>
          <p:cNvGrpSpPr/>
          <p:nvPr/>
        </p:nvGrpSpPr>
        <p:grpSpPr>
          <a:xfrm>
            <a:off x="61920" y="4793760"/>
            <a:ext cx="5859000" cy="1858320"/>
            <a:chOff x="61920" y="4793760"/>
            <a:chExt cx="5859000" cy="1858320"/>
          </a:xfrm>
        </p:grpSpPr>
        <p:sp>
          <p:nvSpPr>
            <p:cNvPr id="1304" name="TextBox 35"/>
            <p:cNvSpPr/>
            <p:nvPr/>
          </p:nvSpPr>
          <p:spPr>
            <a:xfrm>
              <a:off x="68040" y="4793760"/>
              <a:ext cx="58345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4 </a:t>
              </a:r>
              <a:r>
                <a:rPr lang="ru-RU" sz="1400" b="1" strike="noStrike" spc="-1">
                  <a:solidFill>
                    <a:schemeClr val="lt1"/>
                  </a:solidFill>
                  <a:latin typeface="Arial"/>
                  <a:ea typeface="맑은 고딕"/>
                </a:rPr>
                <a:t>Разходи за външни услуги</a:t>
              </a:r>
              <a:endParaRPr lang="bg-BG" sz="1400" b="0" strike="noStrike" spc="-1">
                <a:solidFill>
                  <a:srgbClr val="FFFFFF"/>
                </a:solidFill>
                <a:latin typeface="Arial"/>
              </a:endParaRPr>
            </a:p>
          </p:txBody>
        </p:sp>
        <p:sp>
          <p:nvSpPr>
            <p:cNvPr id="1305" name="TextBox 36"/>
            <p:cNvSpPr/>
            <p:nvPr/>
          </p:nvSpPr>
          <p:spPr>
            <a:xfrm>
              <a:off x="61920" y="5099400"/>
              <a:ext cx="585900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200" b="0" strike="noStrike" spc="-1">
                  <a:solidFill>
                    <a:schemeClr val="lt1"/>
                  </a:solidFill>
                  <a:latin typeface="Arial"/>
                  <a:ea typeface="맑은 고딕"/>
                </a:rPr>
                <a:t>Проучвания, стратегии, планове, наръчници, Преводи, Разработване и актуализация на IT системи и уебсайтове, Реклама и комуникация, Авторски права, Възнаграждения за външни експерти, лектори, модератори, Пътни и нощувки за външни експерти и др.</a:t>
              </a:r>
              <a:endParaRPr lang="bg-BG" sz="1200" b="0" strike="noStrike" spc="-1">
                <a:solidFill>
                  <a:srgbClr val="FFFFFF"/>
                </a:solidFill>
                <a:latin typeface="Arial"/>
              </a:endParaRPr>
            </a:p>
            <a:p>
              <a:pPr algn="just" defTabSz="914400">
                <a:lnSpc>
                  <a:spcPct val="100000"/>
                </a:lnSpc>
              </a:pPr>
              <a:endParaRPr lang="bg-BG" sz="1200" b="0" strike="noStrike" spc="-1">
                <a:solidFill>
                  <a:srgbClr val="FFFFFF"/>
                </a:solidFill>
                <a:latin typeface="Arial"/>
              </a:endParaRPr>
            </a:p>
            <a:p>
              <a:pPr algn="just" defTabSz="914400">
                <a:lnSpc>
                  <a:spcPct val="100000"/>
                </a:lnSpc>
              </a:pPr>
              <a:r>
                <a:rPr lang="ru-RU" sz="1200" b="0" strike="noStrike" spc="-1">
                  <a:solidFill>
                    <a:schemeClr val="lt1"/>
                  </a:solidFill>
                  <a:latin typeface="Arial"/>
                  <a:ea typeface="맑은 고딕"/>
                </a:rPr>
                <a:t>Наем на зали и оборудване (преводаческо, аудио, IT), Транспорт за участниците (автомобили, автобуси и др.), Кафе-паузи, храна, настаняване, Материали за събития (хартия, папки, покани, др.).</a:t>
              </a:r>
              <a:endParaRPr lang="bg-BG" sz="1200" b="0" strike="noStrike" spc="-1">
                <a:solidFill>
                  <a:srgbClr val="FFFFFF"/>
                </a:solidFill>
                <a:latin typeface="Arial"/>
              </a:endParaRPr>
            </a:p>
          </p:txBody>
        </p:sp>
      </p:grpSp>
      <p:grpSp>
        <p:nvGrpSpPr>
          <p:cNvPr id="1306" name="Group 5"/>
          <p:cNvGrpSpPr/>
          <p:nvPr/>
        </p:nvGrpSpPr>
        <p:grpSpPr>
          <a:xfrm>
            <a:off x="6818040" y="4850280"/>
            <a:ext cx="4784760" cy="1131840"/>
            <a:chOff x="6818040" y="4850280"/>
            <a:chExt cx="4784760" cy="1131840"/>
          </a:xfrm>
        </p:grpSpPr>
        <p:sp>
          <p:nvSpPr>
            <p:cNvPr id="1307" name="TextBox 48"/>
            <p:cNvSpPr/>
            <p:nvPr/>
          </p:nvSpPr>
          <p:spPr>
            <a:xfrm>
              <a:off x="6818040" y="4850280"/>
              <a:ext cx="47847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7 </a:t>
              </a:r>
              <a:r>
                <a:rPr lang="ru-RU" sz="1400" b="1" strike="noStrike" spc="-1">
                  <a:solidFill>
                    <a:schemeClr val="lt1"/>
                  </a:solidFill>
                  <a:latin typeface="Arial"/>
                  <a:ea typeface="맑은 고딕"/>
                </a:rPr>
                <a:t>Разходи за подготовка на проекта</a:t>
              </a:r>
              <a:endParaRPr lang="bg-BG" sz="1400" b="0" strike="noStrike" spc="-1">
                <a:solidFill>
                  <a:srgbClr val="FFFFFF"/>
                </a:solidFill>
                <a:latin typeface="Arial"/>
              </a:endParaRPr>
            </a:p>
          </p:txBody>
        </p:sp>
        <p:sp>
          <p:nvSpPr>
            <p:cNvPr id="1308" name="TextBox 49"/>
            <p:cNvSpPr/>
            <p:nvPr/>
          </p:nvSpPr>
          <p:spPr>
            <a:xfrm>
              <a:off x="6818040" y="5160960"/>
              <a:ext cx="47847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ru-RU" sz="1200" b="0" strike="noStrike" spc="-1">
                  <a:solidFill>
                    <a:schemeClr val="lt1"/>
                  </a:solidFill>
                  <a:latin typeface="Arial"/>
                  <a:ea typeface="맑은 고딕"/>
                </a:rPr>
                <a:t>Включват консултации, изготвяне на техническа документация, преводи, такси</a:t>
              </a:r>
              <a:endParaRPr lang="bg-BG" sz="1200" b="0" strike="noStrike" spc="-1">
                <a:solidFill>
                  <a:srgbClr val="FFFFFF"/>
                </a:solidFill>
                <a:latin typeface="Arial"/>
              </a:endParaRPr>
            </a:p>
            <a:p>
              <a:pPr defTabSz="914400">
                <a:lnSpc>
                  <a:spcPct val="100000"/>
                </a:lnSpc>
                <a:tabLst>
                  <a:tab pos="0" algn="l"/>
                </a:tabLst>
              </a:pPr>
              <a:r>
                <a:rPr lang="ru-RU" sz="1200" b="1" i="1" strike="noStrike" spc="-1">
                  <a:solidFill>
                    <a:schemeClr val="lt1"/>
                  </a:solidFill>
                  <a:latin typeface="Arial"/>
                  <a:ea typeface="맑은 고딕"/>
                </a:rPr>
                <a:t>Възстановяване: (еднократна сума) от 12 000 евро за одобрени проекти</a:t>
              </a:r>
              <a:endParaRPr lang="bg-BG" sz="1200" b="0" strike="noStrike" spc="-1">
                <a:solidFill>
                  <a:srgbClr val="FFFFFF"/>
                </a:solidFill>
                <a:latin typeface="Arial"/>
              </a:endParaRPr>
            </a:p>
          </p:txBody>
        </p:sp>
      </p:grpSp>
      <p:grpSp>
        <p:nvGrpSpPr>
          <p:cNvPr id="1309" name="Group 3"/>
          <p:cNvGrpSpPr/>
          <p:nvPr/>
        </p:nvGrpSpPr>
        <p:grpSpPr>
          <a:xfrm>
            <a:off x="224280" y="2340720"/>
            <a:ext cx="5599080" cy="766080"/>
            <a:chOff x="224280" y="2340720"/>
            <a:chExt cx="5599080" cy="766080"/>
          </a:xfrm>
        </p:grpSpPr>
        <p:sp>
          <p:nvSpPr>
            <p:cNvPr id="1310" name="TextBox 51"/>
            <p:cNvSpPr/>
            <p:nvPr/>
          </p:nvSpPr>
          <p:spPr>
            <a:xfrm>
              <a:off x="224280" y="2340720"/>
              <a:ext cx="559908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defTabSz="914400">
                <a:lnSpc>
                  <a:spcPct val="100000"/>
                </a:lnSpc>
                <a:tabLst>
                  <a:tab pos="0" algn="l"/>
                </a:tabLst>
              </a:pPr>
              <a:r>
                <a:rPr lang="bg-BG" sz="1400" b="1" strike="noStrike" spc="-1">
                  <a:solidFill>
                    <a:schemeClr val="lt1"/>
                  </a:solidFill>
                  <a:latin typeface="Arial"/>
                  <a:ea typeface="맑은 고딕"/>
                </a:rPr>
                <a:t>БК</a:t>
              </a:r>
              <a:r>
                <a:rPr lang="en-US" sz="1400" b="1" strike="noStrike" spc="-1">
                  <a:solidFill>
                    <a:schemeClr val="lt1"/>
                  </a:solidFill>
                  <a:latin typeface="Arial"/>
                  <a:ea typeface="맑은 고딕"/>
                </a:rPr>
                <a:t> </a:t>
              </a:r>
              <a:r>
                <a:rPr lang="bg-BG" sz="1400" b="1" strike="noStrike" spc="-1">
                  <a:solidFill>
                    <a:schemeClr val="lt1"/>
                  </a:solidFill>
                  <a:latin typeface="Arial"/>
                  <a:ea typeface="맑은 고딕"/>
                </a:rPr>
                <a:t>2</a:t>
              </a:r>
              <a:r>
                <a:rPr lang="en-US" sz="1400" b="1" strike="noStrike" spc="-1">
                  <a:solidFill>
                    <a:schemeClr val="lt1"/>
                  </a:solidFill>
                  <a:latin typeface="Arial"/>
                  <a:ea typeface="맑은 고딕"/>
                </a:rPr>
                <a:t> </a:t>
              </a:r>
              <a:r>
                <a:rPr lang="ru-RU" sz="1400" b="1" strike="noStrike" spc="-1">
                  <a:solidFill>
                    <a:schemeClr val="lt1"/>
                  </a:solidFill>
                  <a:latin typeface="Arial"/>
                  <a:ea typeface="맑은 고딕"/>
                </a:rPr>
                <a:t>Офис и административни разходи</a:t>
              </a:r>
              <a:endParaRPr lang="bg-BG" sz="1400" b="0" strike="noStrike" spc="-1">
                <a:solidFill>
                  <a:srgbClr val="FFFFFF"/>
                </a:solidFill>
                <a:latin typeface="Arial"/>
              </a:endParaRPr>
            </a:p>
          </p:txBody>
        </p:sp>
        <p:sp>
          <p:nvSpPr>
            <p:cNvPr id="1311" name="TextBox 52"/>
            <p:cNvSpPr/>
            <p:nvPr/>
          </p:nvSpPr>
          <p:spPr>
            <a:xfrm>
              <a:off x="224280" y="2651400"/>
              <a:ext cx="5489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ru-RU" sz="1200" b="0" strike="noStrike" spc="-1">
                  <a:solidFill>
                    <a:schemeClr val="lt1"/>
                  </a:solidFill>
                  <a:latin typeface="Arial"/>
                  <a:ea typeface="맑은 고딕"/>
                </a:rPr>
                <a:t>Наем, комунални услуги, консумативи, архиви, счетоводство, ИТ системи, комуникация и банкови такси</a:t>
              </a:r>
              <a:endParaRPr lang="bg-BG" sz="1200" b="0" strike="noStrike" spc="-1">
                <a:solidFill>
                  <a:srgbClr val="FFFFFF"/>
                </a:solidFill>
                <a:latin typeface="Arial"/>
              </a:endParaRPr>
            </a:p>
          </p:txBody>
        </p:sp>
      </p:grpSp>
      <p:sp>
        <p:nvSpPr>
          <p:cNvPr id="1312" name="TextBox 4"/>
          <p:cNvSpPr/>
          <p:nvPr/>
        </p:nvSpPr>
        <p:spPr>
          <a:xfrm>
            <a:off x="39960" y="323640"/>
            <a:ext cx="12270240" cy="640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304920">
              <a:lnSpc>
                <a:spcPct val="150000"/>
              </a:lnSpc>
              <a:tabLst>
                <a:tab pos="0" algn="l"/>
              </a:tabLst>
            </a:pPr>
            <a:r>
              <a:rPr lang="bg-BG" sz="2800" b="1" strike="noStrike" spc="-1">
                <a:solidFill>
                  <a:srgbClr val="0E4194"/>
                </a:solidFill>
                <a:latin typeface="Calibri"/>
                <a:ea typeface="Open Sans"/>
              </a:rPr>
              <a:t>Категории допустими разходи</a:t>
            </a:r>
            <a:endParaRPr lang="bg-BG" sz="2800" b="0" strike="noStrike" spc="-1">
              <a:solidFill>
                <a:srgbClr val="FFFFFF"/>
              </a:solidFill>
              <a:latin typeface="Arial"/>
            </a:endParaRPr>
          </a:p>
        </p:txBody>
      </p:sp>
      <p:sp>
        <p:nvSpPr>
          <p:cNvPr id="1313" name="TextBox 59"/>
          <p:cNvSpPr/>
          <p:nvPr/>
        </p:nvSpPr>
        <p:spPr>
          <a:xfrm>
            <a:off x="6564240" y="2620440"/>
            <a:ext cx="862560" cy="455400"/>
          </a:xfrm>
          <a:prstGeom prst="rect">
            <a:avLst/>
          </a:prstGeom>
          <a:noFill/>
          <a:ln w="0">
            <a:noFill/>
          </a:ln>
          <a:scene3d>
            <a:camera prst="orthographicFront"/>
            <a:lightRig rig="threePt" dir="t"/>
          </a:scene3d>
          <a:sp3d>
            <a:bevelT prst="angle"/>
          </a:sp3d>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200" b="1" strike="noStrike" spc="-1">
                <a:solidFill>
                  <a:srgbClr val="FFFFFF"/>
                </a:solidFill>
                <a:latin typeface="Tw Cen MT"/>
              </a:rPr>
              <a:t>Real costs</a:t>
            </a:r>
            <a:endParaRPr lang="bg-BG" sz="1200" b="0" strike="noStrike" spc="-1">
              <a:solidFill>
                <a:srgbClr val="FFFFFF"/>
              </a:solidFill>
              <a:latin typeface="Arial"/>
            </a:endParaRPr>
          </a:p>
        </p:txBody>
      </p:sp>
      <p:pic>
        <p:nvPicPr>
          <p:cNvPr id="1314" name="Picture 61"/>
          <p:cNvPicPr/>
          <p:nvPr/>
        </p:nvPicPr>
        <p:blipFill>
          <a:blip r:embed="rId3"/>
          <a:stretch/>
        </p:blipFill>
        <p:spPr>
          <a:xfrm>
            <a:off x="0" y="-122400"/>
            <a:ext cx="3731760" cy="1125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Text Placeholder 2"/>
          <p:cNvSpPr/>
          <p:nvPr/>
        </p:nvSpPr>
        <p:spPr>
          <a:xfrm>
            <a:off x="4527360" y="419400"/>
            <a:ext cx="557532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ru-RU" sz="2800" b="1" strike="noStrike" spc="-1">
                <a:solidFill>
                  <a:srgbClr val="0E4194"/>
                </a:solidFill>
                <a:latin typeface="Calibri"/>
                <a:ea typeface="Open Sans"/>
              </a:rPr>
              <a:t>Недопустимоси разходи</a:t>
            </a:r>
            <a:endParaRPr lang="bg-BG" sz="2800" b="0" strike="noStrike" spc="-1">
              <a:solidFill>
                <a:srgbClr val="000000"/>
              </a:solidFill>
              <a:latin typeface="Arial"/>
            </a:endParaRPr>
          </a:p>
        </p:txBody>
      </p:sp>
      <p:pic>
        <p:nvPicPr>
          <p:cNvPr id="1316" name="Picture 25"/>
          <p:cNvPicPr/>
          <p:nvPr/>
        </p:nvPicPr>
        <p:blipFill>
          <a:blip r:embed="rId3"/>
          <a:stretch/>
        </p:blipFill>
        <p:spPr>
          <a:xfrm>
            <a:off x="-8280" y="-19800"/>
            <a:ext cx="3731760" cy="1125360"/>
          </a:xfrm>
          <a:prstGeom prst="rect">
            <a:avLst/>
          </a:prstGeom>
          <a:ln w="0">
            <a:noFill/>
          </a:ln>
        </p:spPr>
      </p:pic>
      <p:sp>
        <p:nvSpPr>
          <p:cNvPr id="1317" name="TextBox 17"/>
          <p:cNvSpPr/>
          <p:nvPr/>
        </p:nvSpPr>
        <p:spPr>
          <a:xfrm>
            <a:off x="1398600" y="1775520"/>
            <a:ext cx="7018920" cy="4572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304920">
              <a:lnSpc>
                <a:spcPct val="150000"/>
              </a:lnSpc>
            </a:pPr>
            <a:r>
              <a:rPr lang="ru-RU" sz="2000" b="1" strike="noStrike" spc="-1">
                <a:solidFill>
                  <a:srgbClr val="002060"/>
                </a:solidFill>
                <a:latin typeface="Inter"/>
                <a:ea typeface="Inter"/>
              </a:rPr>
              <a:t>Категории разходи, които не могат да бъдат финансирани: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Лихви по дългове</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Закупуване на земя и сгради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Употребявано оборудване</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Глоби и съдебни разходи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Подаръци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Доброволен труд</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Консултантски хонорари между партньори</a:t>
            </a:r>
            <a:endParaRPr lang="bg-BG" sz="2000" b="0" strike="noStrike" spc="-1">
              <a:solidFill>
                <a:srgbClr val="000000"/>
              </a:solidFill>
              <a:latin typeface="Arial"/>
            </a:endParaRPr>
          </a:p>
          <a:p>
            <a:pPr algn="just" defTabSz="304920">
              <a:lnSpc>
                <a:spcPct val="150000"/>
              </a:lnSpc>
            </a:pPr>
            <a:r>
              <a:rPr lang="ru-RU" sz="2000" b="1" strike="noStrike" spc="-1">
                <a:solidFill>
                  <a:srgbClr val="002060"/>
                </a:solidFill>
                <a:latin typeface="Inter"/>
                <a:ea typeface="Inter"/>
              </a:rPr>
              <a:t>•	Вътрешнофирмени разплащания</a:t>
            </a:r>
            <a:endParaRPr lang="bg-BG" sz="2000" b="0" strike="noStrike" spc="-1">
              <a:solidFill>
                <a:srgbClr val="000000"/>
              </a:solidFill>
              <a:latin typeface="Arial"/>
            </a:endParaRPr>
          </a:p>
        </p:txBody>
      </p:sp>
      <p:pic>
        <p:nvPicPr>
          <p:cNvPr id="1318" name="Picture 5"/>
          <p:cNvPicPr/>
          <p:nvPr/>
        </p:nvPicPr>
        <p:blipFill>
          <a:blip r:embed="rId4"/>
          <a:stretch/>
        </p:blipFill>
        <p:spPr>
          <a:xfrm>
            <a:off x="8526600" y="2367000"/>
            <a:ext cx="3427200" cy="3828240"/>
          </a:xfrm>
          <a:prstGeom prst="rect">
            <a:avLst/>
          </a:prstGeom>
          <a:ln w="0">
            <a:noFill/>
          </a:ln>
          <a:effectLst>
            <a:softEdge rad="31752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9" name="Picture 88"/>
          <p:cNvPicPr/>
          <p:nvPr/>
        </p:nvPicPr>
        <p:blipFill>
          <a:blip r:embed="rId3"/>
          <a:stretch/>
        </p:blipFill>
        <p:spPr>
          <a:xfrm>
            <a:off x="268200" y="113760"/>
            <a:ext cx="4577760" cy="1380600"/>
          </a:xfrm>
          <a:prstGeom prst="rect">
            <a:avLst/>
          </a:prstGeom>
          <a:ln w="0">
            <a:noFill/>
          </a:ln>
        </p:spPr>
      </p:pic>
      <p:sp>
        <p:nvSpPr>
          <p:cNvPr id="1320" name="Rectangle 3"/>
          <p:cNvSpPr/>
          <p:nvPr/>
        </p:nvSpPr>
        <p:spPr>
          <a:xfrm>
            <a:off x="3892680" y="1274760"/>
            <a:ext cx="11744280" cy="75672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endParaRPr lang="en-US" sz="1800" b="0" strike="noStrike" spc="-1">
              <a:solidFill>
                <a:srgbClr val="000000"/>
              </a:solidFill>
              <a:latin typeface="Segoe UI"/>
            </a:endParaRPr>
          </a:p>
        </p:txBody>
      </p:sp>
      <p:pic>
        <p:nvPicPr>
          <p:cNvPr id="1321" name="Picture 1"/>
          <p:cNvPicPr/>
          <p:nvPr/>
        </p:nvPicPr>
        <p:blipFill>
          <a:blip r:embed="rId4"/>
          <a:srcRect t="2190" b="3021"/>
          <a:stretch/>
        </p:blipFill>
        <p:spPr>
          <a:xfrm>
            <a:off x="5957280" y="1947240"/>
            <a:ext cx="6022800" cy="4666320"/>
          </a:xfrm>
          <a:prstGeom prst="rect">
            <a:avLst/>
          </a:prstGeom>
          <a:ln w="0">
            <a:noFill/>
          </a:ln>
        </p:spPr>
      </p:pic>
      <p:pic>
        <p:nvPicPr>
          <p:cNvPr id="1322" name="Picture 3"/>
          <p:cNvPicPr/>
          <p:nvPr/>
        </p:nvPicPr>
        <p:blipFill>
          <a:blip r:embed="rId5"/>
          <a:stretch/>
        </p:blipFill>
        <p:spPr>
          <a:xfrm>
            <a:off x="450720" y="1944360"/>
            <a:ext cx="5072400" cy="4669200"/>
          </a:xfrm>
          <a:prstGeom prst="rect">
            <a:avLst/>
          </a:prstGeom>
          <a:ln w="0">
            <a:noFill/>
          </a:ln>
        </p:spPr>
      </p:pic>
      <p:sp>
        <p:nvSpPr>
          <p:cNvPr id="1323" name="TextBox 4"/>
          <p:cNvSpPr/>
          <p:nvPr/>
        </p:nvSpPr>
        <p:spPr>
          <a:xfrm>
            <a:off x="698400" y="1527480"/>
            <a:ext cx="5172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2400" b="1" strike="noStrike" spc="-1">
                <a:solidFill>
                  <a:srgbClr val="0E4194"/>
                </a:solidFill>
                <a:latin typeface="Calibri"/>
                <a:ea typeface="Open Sans"/>
              </a:rPr>
              <a:t>Самостоятелно предприятие</a:t>
            </a:r>
            <a:endParaRPr lang="bg-BG" sz="2400" b="0" strike="noStrike" spc="-1">
              <a:solidFill>
                <a:srgbClr val="000000"/>
              </a:solidFill>
              <a:latin typeface="Arial"/>
            </a:endParaRPr>
          </a:p>
        </p:txBody>
      </p:sp>
      <p:sp>
        <p:nvSpPr>
          <p:cNvPr id="1324" name="TextBox 5"/>
          <p:cNvSpPr/>
          <p:nvPr/>
        </p:nvSpPr>
        <p:spPr>
          <a:xfrm>
            <a:off x="6580800" y="1488600"/>
            <a:ext cx="4768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2400" b="1" strike="noStrike" spc="-1">
                <a:solidFill>
                  <a:srgbClr val="0E4194"/>
                </a:solidFill>
                <a:latin typeface="Calibri"/>
                <a:ea typeface="Open Sans"/>
              </a:rPr>
              <a:t>Предприятия партньори</a:t>
            </a:r>
            <a:endParaRPr lang="bg-BG"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5" name="Picture 88"/>
          <p:cNvPicPr/>
          <p:nvPr/>
        </p:nvPicPr>
        <p:blipFill>
          <a:blip r:embed="rId3"/>
          <a:stretch/>
        </p:blipFill>
        <p:spPr>
          <a:xfrm>
            <a:off x="7637040" y="107640"/>
            <a:ext cx="4427640" cy="1335240"/>
          </a:xfrm>
          <a:prstGeom prst="rect">
            <a:avLst/>
          </a:prstGeom>
          <a:ln w="0">
            <a:noFill/>
          </a:ln>
        </p:spPr>
      </p:pic>
      <p:sp>
        <p:nvSpPr>
          <p:cNvPr id="1326" name="Rectangle 3"/>
          <p:cNvSpPr/>
          <p:nvPr/>
        </p:nvSpPr>
        <p:spPr>
          <a:xfrm>
            <a:off x="3892680" y="1274760"/>
            <a:ext cx="11744280" cy="75672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endParaRPr lang="en-US" sz="1800" b="0" strike="noStrike" spc="-1">
              <a:solidFill>
                <a:srgbClr val="000000"/>
              </a:solidFill>
              <a:latin typeface="Segoe UI"/>
            </a:endParaRPr>
          </a:p>
        </p:txBody>
      </p:sp>
      <p:pic>
        <p:nvPicPr>
          <p:cNvPr id="1327" name="Picture 3"/>
          <p:cNvPicPr/>
          <p:nvPr/>
        </p:nvPicPr>
        <p:blipFill>
          <a:blip r:embed="rId4"/>
          <a:stretch/>
        </p:blipFill>
        <p:spPr>
          <a:xfrm>
            <a:off x="-22680" y="0"/>
            <a:ext cx="5727600" cy="3198960"/>
          </a:xfrm>
          <a:prstGeom prst="rect">
            <a:avLst/>
          </a:prstGeom>
          <a:ln w="0">
            <a:noFill/>
          </a:ln>
        </p:spPr>
      </p:pic>
      <p:pic>
        <p:nvPicPr>
          <p:cNvPr id="1328" name="Picture 4"/>
          <p:cNvPicPr/>
          <p:nvPr/>
        </p:nvPicPr>
        <p:blipFill>
          <a:blip r:embed="rId5"/>
          <a:stretch/>
        </p:blipFill>
        <p:spPr>
          <a:xfrm>
            <a:off x="0" y="3220920"/>
            <a:ext cx="5704920" cy="3636720"/>
          </a:xfrm>
          <a:prstGeom prst="rect">
            <a:avLst/>
          </a:prstGeom>
          <a:ln w="0">
            <a:noFill/>
          </a:ln>
        </p:spPr>
      </p:pic>
      <p:sp>
        <p:nvSpPr>
          <p:cNvPr id="1329" name="Rectangle 1"/>
          <p:cNvSpPr/>
          <p:nvPr/>
        </p:nvSpPr>
        <p:spPr>
          <a:xfrm>
            <a:off x="7039440" y="2990160"/>
            <a:ext cx="457560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bg-BG" sz="3200" b="1" strike="noStrike" spc="-1">
                <a:solidFill>
                  <a:srgbClr val="0E4194"/>
                </a:solidFill>
                <a:latin typeface="Calibri"/>
                <a:ea typeface="Open Sans"/>
              </a:rPr>
              <a:t>Свързани предприятия</a:t>
            </a:r>
            <a:endParaRPr lang="bg-BG" sz="3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Text Placeholder 2"/>
          <p:cNvSpPr/>
          <p:nvPr/>
        </p:nvSpPr>
        <p:spPr>
          <a:xfrm>
            <a:off x="6755400" y="115200"/>
            <a:ext cx="4645800" cy="76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tabLst>
                <a:tab pos="0" algn="l"/>
              </a:tabLst>
            </a:pPr>
            <a:r>
              <a:rPr lang="en-US" sz="2400" b="1" strike="noStrike" spc="-1">
                <a:solidFill>
                  <a:srgbClr val="0E4194"/>
                </a:solidFill>
                <a:latin typeface="Calibri"/>
                <a:ea typeface="Open Sans"/>
              </a:rPr>
              <a:t>De minimis </a:t>
            </a:r>
            <a:r>
              <a:rPr lang="bg-BG" sz="2400" b="1" strike="noStrike" spc="-1">
                <a:solidFill>
                  <a:srgbClr val="0E4194"/>
                </a:solidFill>
                <a:latin typeface="Calibri"/>
                <a:ea typeface="Open Sans"/>
              </a:rPr>
              <a:t>Регламент</a:t>
            </a:r>
            <a:r>
              <a:rPr lang="en-US" sz="2400" b="1" strike="noStrike" spc="-1">
                <a:solidFill>
                  <a:srgbClr val="0E4194"/>
                </a:solidFill>
                <a:latin typeface="Calibri"/>
                <a:ea typeface="Open Sans"/>
              </a:rPr>
              <a:t> 2023/2831 </a:t>
            </a:r>
            <a:endParaRPr lang="bg-BG" sz="2400" b="0" strike="noStrike" spc="-1">
              <a:solidFill>
                <a:srgbClr val="000000"/>
              </a:solidFill>
              <a:latin typeface="Arial"/>
            </a:endParaRPr>
          </a:p>
          <a:p>
            <a:pPr defTabSz="914400">
              <a:lnSpc>
                <a:spcPct val="85000"/>
              </a:lnSpc>
              <a:tabLst>
                <a:tab pos="0" algn="l"/>
              </a:tabLst>
            </a:pPr>
            <a:r>
              <a:rPr lang="en-US" sz="2800" b="1" strike="noStrike" spc="-1">
                <a:solidFill>
                  <a:srgbClr val="0E4194"/>
                </a:solidFill>
                <a:latin typeface="Calibri"/>
                <a:ea typeface="Open Sans"/>
              </a:rPr>
              <a:t> </a:t>
            </a:r>
            <a:endParaRPr lang="bg-BG" sz="2800" b="0" strike="noStrike" spc="-1">
              <a:solidFill>
                <a:srgbClr val="000000"/>
              </a:solidFill>
              <a:latin typeface="Arial"/>
            </a:endParaRPr>
          </a:p>
        </p:txBody>
      </p:sp>
      <p:pic>
        <p:nvPicPr>
          <p:cNvPr id="1331" name="Picture 88"/>
          <p:cNvPicPr/>
          <p:nvPr/>
        </p:nvPicPr>
        <p:blipFill>
          <a:blip r:embed="rId3"/>
          <a:stretch/>
        </p:blipFill>
        <p:spPr>
          <a:xfrm>
            <a:off x="316440" y="-4320"/>
            <a:ext cx="3353040" cy="1011240"/>
          </a:xfrm>
          <a:prstGeom prst="rect">
            <a:avLst/>
          </a:prstGeom>
          <a:ln w="0">
            <a:noFill/>
          </a:ln>
        </p:spPr>
      </p:pic>
      <p:sp>
        <p:nvSpPr>
          <p:cNvPr id="1332" name="Shape 1"/>
          <p:cNvSpPr/>
          <p:nvPr/>
        </p:nvSpPr>
        <p:spPr>
          <a:xfrm>
            <a:off x="1152360" y="887760"/>
            <a:ext cx="22680" cy="5452920"/>
          </a:xfrm>
          <a:prstGeom prst="roundRect">
            <a:avLst>
              <a:gd name="adj" fmla="val 384687"/>
            </a:avLst>
          </a:prstGeom>
          <a:solidFill>
            <a:srgbClr val="C0C1D7"/>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333" name="Shape 2"/>
          <p:cNvSpPr/>
          <p:nvPr/>
        </p:nvSpPr>
        <p:spPr>
          <a:xfrm>
            <a:off x="1365120" y="1347480"/>
            <a:ext cx="627840" cy="22680"/>
          </a:xfrm>
          <a:prstGeom prst="roundRect">
            <a:avLst>
              <a:gd name="adj" fmla="val 384687"/>
            </a:avLst>
          </a:prstGeom>
          <a:solidFill>
            <a:srgbClr val="C0C1D7"/>
          </a:solidFill>
          <a:ln w="0">
            <a:noFill/>
          </a:ln>
        </p:spPr>
        <p:style>
          <a:lnRef idx="0">
            <a:scrgbClr r="0" g="0" b="0"/>
          </a:lnRef>
          <a:fillRef idx="0">
            <a:scrgbClr r="0" g="0" b="0"/>
          </a:fillRef>
          <a:effectRef idx="0">
            <a:scrgbClr r="0" g="0" b="0"/>
          </a:effectRef>
          <a:fontRef idx="minor"/>
        </p:style>
        <p:txBody>
          <a:bodyPr lIns="90000" tIns="-28800" rIns="90000" bIns="-28800" anchor="t">
            <a:noAutofit/>
          </a:bodyPr>
          <a:lstStyle/>
          <a:p>
            <a:endParaRPr lang="bg-BG" sz="1800" b="0" strike="noStrike" spc="-1">
              <a:solidFill>
                <a:srgbClr val="000000"/>
              </a:solidFill>
              <a:latin typeface="Arial"/>
            </a:endParaRPr>
          </a:p>
        </p:txBody>
      </p:sp>
      <p:sp>
        <p:nvSpPr>
          <p:cNvPr id="1334" name="Shape 3"/>
          <p:cNvSpPr/>
          <p:nvPr/>
        </p:nvSpPr>
        <p:spPr>
          <a:xfrm>
            <a:off x="916920" y="1123200"/>
            <a:ext cx="470520" cy="470520"/>
          </a:xfrm>
          <a:prstGeom prst="roundRect">
            <a:avLst>
              <a:gd name="adj" fmla="val 18670"/>
            </a:avLst>
          </a:prstGeom>
          <a:solidFill>
            <a:srgbClr val="DADBF1"/>
          </a:solidFill>
          <a:ln w="7620">
            <a:solidFill>
              <a:srgbClr val="C0C1D7"/>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335" name="Text 4"/>
          <p:cNvSpPr/>
          <p:nvPr/>
        </p:nvSpPr>
        <p:spPr>
          <a:xfrm>
            <a:off x="995400" y="1162440"/>
            <a:ext cx="313560" cy="392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defTabSz="914400">
              <a:lnSpc>
                <a:spcPts val="2449"/>
              </a:lnSpc>
              <a:tabLst>
                <a:tab pos="0" algn="l"/>
              </a:tabLst>
            </a:pPr>
            <a:r>
              <a:rPr lang="en-US" sz="2450" b="1" strike="noStrike" spc="-75">
                <a:solidFill>
                  <a:srgbClr val="272525"/>
                </a:solidFill>
                <a:latin typeface="Inter Bold"/>
                <a:ea typeface="Inter Bold"/>
              </a:rPr>
              <a:t>1</a:t>
            </a:r>
            <a:endParaRPr lang="bg-BG" sz="2450" b="0" strike="noStrike" spc="-1">
              <a:solidFill>
                <a:srgbClr val="000000"/>
              </a:solidFill>
              <a:latin typeface="Arial"/>
            </a:endParaRPr>
          </a:p>
        </p:txBody>
      </p:sp>
      <p:sp>
        <p:nvSpPr>
          <p:cNvPr id="1336" name="Text 5"/>
          <p:cNvSpPr/>
          <p:nvPr/>
        </p:nvSpPr>
        <p:spPr>
          <a:xfrm>
            <a:off x="2199240" y="1097280"/>
            <a:ext cx="2616840" cy="326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51"/>
              </a:lnSpc>
              <a:tabLst>
                <a:tab pos="0" algn="l"/>
              </a:tabLst>
            </a:pPr>
            <a:r>
              <a:rPr lang="en-US" sz="2050" b="1" strike="noStrike" spc="-63">
                <a:solidFill>
                  <a:srgbClr val="0E4194"/>
                </a:solidFill>
                <a:latin typeface="Inter Bold"/>
                <a:ea typeface="Inter Bold"/>
              </a:rPr>
              <a:t>Какво е de minimis?</a:t>
            </a:r>
            <a:endParaRPr lang="bg-BG" sz="2050" b="0" strike="noStrike" spc="-1">
              <a:solidFill>
                <a:srgbClr val="000000"/>
              </a:solidFill>
              <a:latin typeface="Arial"/>
            </a:endParaRPr>
          </a:p>
        </p:txBody>
      </p:sp>
      <p:sp>
        <p:nvSpPr>
          <p:cNvPr id="1337" name="Shape 7"/>
          <p:cNvSpPr/>
          <p:nvPr/>
        </p:nvSpPr>
        <p:spPr>
          <a:xfrm>
            <a:off x="1365120" y="2763000"/>
            <a:ext cx="627840" cy="22680"/>
          </a:xfrm>
          <a:prstGeom prst="roundRect">
            <a:avLst>
              <a:gd name="adj" fmla="val 384687"/>
            </a:avLst>
          </a:prstGeom>
          <a:solidFill>
            <a:srgbClr val="C0C1D7"/>
          </a:solidFill>
          <a:ln w="0">
            <a:noFill/>
          </a:ln>
        </p:spPr>
        <p:style>
          <a:lnRef idx="0">
            <a:scrgbClr r="0" g="0" b="0"/>
          </a:lnRef>
          <a:fillRef idx="0">
            <a:scrgbClr r="0" g="0" b="0"/>
          </a:fillRef>
          <a:effectRef idx="0">
            <a:scrgbClr r="0" g="0" b="0"/>
          </a:effectRef>
          <a:fontRef idx="minor"/>
        </p:style>
        <p:txBody>
          <a:bodyPr lIns="90000" tIns="-28800" rIns="90000" bIns="-28800" anchor="t">
            <a:noAutofit/>
          </a:bodyPr>
          <a:lstStyle/>
          <a:p>
            <a:endParaRPr lang="bg-BG" sz="1800" b="0" strike="noStrike" spc="-1">
              <a:solidFill>
                <a:srgbClr val="000000"/>
              </a:solidFill>
              <a:latin typeface="Arial"/>
            </a:endParaRPr>
          </a:p>
        </p:txBody>
      </p:sp>
      <p:sp>
        <p:nvSpPr>
          <p:cNvPr id="1338" name="Shape 8"/>
          <p:cNvSpPr/>
          <p:nvPr/>
        </p:nvSpPr>
        <p:spPr>
          <a:xfrm>
            <a:off x="916920" y="2539080"/>
            <a:ext cx="470520" cy="470520"/>
          </a:xfrm>
          <a:prstGeom prst="roundRect">
            <a:avLst>
              <a:gd name="adj" fmla="val 18670"/>
            </a:avLst>
          </a:prstGeom>
          <a:solidFill>
            <a:srgbClr val="DADBF1"/>
          </a:solidFill>
          <a:ln w="7620">
            <a:solidFill>
              <a:srgbClr val="C0C1D7"/>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339" name="Text 9"/>
          <p:cNvSpPr/>
          <p:nvPr/>
        </p:nvSpPr>
        <p:spPr>
          <a:xfrm>
            <a:off x="995400" y="2578320"/>
            <a:ext cx="313560" cy="392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defTabSz="914400">
              <a:lnSpc>
                <a:spcPts val="2449"/>
              </a:lnSpc>
              <a:tabLst>
                <a:tab pos="0" algn="l"/>
              </a:tabLst>
            </a:pPr>
            <a:r>
              <a:rPr lang="en-US" sz="2450" b="1" strike="noStrike" spc="-75">
                <a:solidFill>
                  <a:srgbClr val="272525"/>
                </a:solidFill>
                <a:latin typeface="Inter Bold"/>
                <a:ea typeface="Inter Bold"/>
              </a:rPr>
              <a:t>2</a:t>
            </a:r>
            <a:endParaRPr lang="bg-BG" sz="2450" b="0" strike="noStrike" spc="-1">
              <a:solidFill>
                <a:srgbClr val="000000"/>
              </a:solidFill>
              <a:latin typeface="Arial"/>
            </a:endParaRPr>
          </a:p>
        </p:txBody>
      </p:sp>
      <p:sp>
        <p:nvSpPr>
          <p:cNvPr id="1340" name="Text 10"/>
          <p:cNvSpPr/>
          <p:nvPr/>
        </p:nvSpPr>
        <p:spPr>
          <a:xfrm>
            <a:off x="2199240" y="2512800"/>
            <a:ext cx="2616840" cy="326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51"/>
              </a:lnSpc>
              <a:tabLst>
                <a:tab pos="0" algn="l"/>
              </a:tabLst>
            </a:pPr>
            <a:r>
              <a:rPr lang="en-US" sz="2050" b="1" strike="noStrike" spc="-63">
                <a:solidFill>
                  <a:srgbClr val="0E4194"/>
                </a:solidFill>
                <a:latin typeface="Inter Bold"/>
                <a:ea typeface="Inter Bold"/>
              </a:rPr>
              <a:t>Дата на помощта</a:t>
            </a:r>
            <a:endParaRPr lang="bg-BG" sz="2050" b="0" strike="noStrike" spc="-1">
              <a:solidFill>
                <a:srgbClr val="000000"/>
              </a:solidFill>
              <a:latin typeface="Arial"/>
            </a:endParaRPr>
          </a:p>
        </p:txBody>
      </p:sp>
      <p:sp>
        <p:nvSpPr>
          <p:cNvPr id="1341" name="Shape 12"/>
          <p:cNvSpPr/>
          <p:nvPr/>
        </p:nvSpPr>
        <p:spPr>
          <a:xfrm>
            <a:off x="1365120" y="4178520"/>
            <a:ext cx="627840" cy="22680"/>
          </a:xfrm>
          <a:prstGeom prst="roundRect">
            <a:avLst>
              <a:gd name="adj" fmla="val 384687"/>
            </a:avLst>
          </a:prstGeom>
          <a:solidFill>
            <a:srgbClr val="C0C1D7"/>
          </a:solidFill>
          <a:ln w="0">
            <a:noFill/>
          </a:ln>
        </p:spPr>
        <p:style>
          <a:lnRef idx="0">
            <a:scrgbClr r="0" g="0" b="0"/>
          </a:lnRef>
          <a:fillRef idx="0">
            <a:scrgbClr r="0" g="0" b="0"/>
          </a:fillRef>
          <a:effectRef idx="0">
            <a:scrgbClr r="0" g="0" b="0"/>
          </a:effectRef>
          <a:fontRef idx="minor"/>
        </p:style>
        <p:txBody>
          <a:bodyPr lIns="90000" tIns="-28800" rIns="90000" bIns="-28800" anchor="t">
            <a:noAutofit/>
          </a:bodyPr>
          <a:lstStyle/>
          <a:p>
            <a:endParaRPr lang="bg-BG" sz="1800" b="0" strike="noStrike" spc="-1">
              <a:solidFill>
                <a:srgbClr val="000000"/>
              </a:solidFill>
              <a:latin typeface="Arial"/>
            </a:endParaRPr>
          </a:p>
        </p:txBody>
      </p:sp>
      <p:sp>
        <p:nvSpPr>
          <p:cNvPr id="1342" name="Shape 13"/>
          <p:cNvSpPr/>
          <p:nvPr/>
        </p:nvSpPr>
        <p:spPr>
          <a:xfrm>
            <a:off x="916920" y="3954600"/>
            <a:ext cx="470520" cy="470520"/>
          </a:xfrm>
          <a:prstGeom prst="roundRect">
            <a:avLst>
              <a:gd name="adj" fmla="val 18670"/>
            </a:avLst>
          </a:prstGeom>
          <a:solidFill>
            <a:srgbClr val="DADBF1"/>
          </a:solidFill>
          <a:ln w="7620">
            <a:solidFill>
              <a:srgbClr val="C0C1D7"/>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343" name="Text 14"/>
          <p:cNvSpPr/>
          <p:nvPr/>
        </p:nvSpPr>
        <p:spPr>
          <a:xfrm>
            <a:off x="995400" y="3993840"/>
            <a:ext cx="313560" cy="392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defTabSz="914400">
              <a:lnSpc>
                <a:spcPts val="2449"/>
              </a:lnSpc>
              <a:tabLst>
                <a:tab pos="0" algn="l"/>
              </a:tabLst>
            </a:pPr>
            <a:r>
              <a:rPr lang="en-US" sz="2450" b="1" strike="noStrike" spc="-75">
                <a:solidFill>
                  <a:srgbClr val="272525"/>
                </a:solidFill>
                <a:latin typeface="Inter Bold"/>
                <a:ea typeface="Inter Bold"/>
              </a:rPr>
              <a:t>3</a:t>
            </a:r>
            <a:endParaRPr lang="bg-BG" sz="2450" b="0" strike="noStrike" spc="-1">
              <a:solidFill>
                <a:srgbClr val="000000"/>
              </a:solidFill>
              <a:latin typeface="Arial"/>
            </a:endParaRPr>
          </a:p>
        </p:txBody>
      </p:sp>
      <p:sp>
        <p:nvSpPr>
          <p:cNvPr id="1344" name="Text 15"/>
          <p:cNvSpPr/>
          <p:nvPr/>
        </p:nvSpPr>
        <p:spPr>
          <a:xfrm>
            <a:off x="2199240" y="3928320"/>
            <a:ext cx="2616840" cy="326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51"/>
              </a:lnSpc>
              <a:tabLst>
                <a:tab pos="0" algn="l"/>
              </a:tabLst>
            </a:pPr>
            <a:r>
              <a:rPr lang="en-US" sz="2050" b="1" strike="noStrike" spc="-63">
                <a:solidFill>
                  <a:srgbClr val="0E4194"/>
                </a:solidFill>
                <a:latin typeface="Inter Bold"/>
                <a:ea typeface="Inter Bold"/>
              </a:rPr>
              <a:t>Прагове</a:t>
            </a:r>
            <a:endParaRPr lang="bg-BG" sz="2050" b="0" strike="noStrike" spc="-1">
              <a:solidFill>
                <a:srgbClr val="000000"/>
              </a:solidFill>
              <a:latin typeface="Arial"/>
            </a:endParaRPr>
          </a:p>
        </p:txBody>
      </p:sp>
      <p:sp>
        <p:nvSpPr>
          <p:cNvPr id="1345" name="Shape 17"/>
          <p:cNvSpPr/>
          <p:nvPr/>
        </p:nvSpPr>
        <p:spPr>
          <a:xfrm>
            <a:off x="1365120" y="5594400"/>
            <a:ext cx="627840" cy="22680"/>
          </a:xfrm>
          <a:prstGeom prst="roundRect">
            <a:avLst>
              <a:gd name="adj" fmla="val 384687"/>
            </a:avLst>
          </a:prstGeom>
          <a:solidFill>
            <a:srgbClr val="C0C1D7"/>
          </a:solidFill>
          <a:ln w="0">
            <a:noFill/>
          </a:ln>
        </p:spPr>
        <p:style>
          <a:lnRef idx="0">
            <a:scrgbClr r="0" g="0" b="0"/>
          </a:lnRef>
          <a:fillRef idx="0">
            <a:scrgbClr r="0" g="0" b="0"/>
          </a:fillRef>
          <a:effectRef idx="0">
            <a:scrgbClr r="0" g="0" b="0"/>
          </a:effectRef>
          <a:fontRef idx="minor"/>
        </p:style>
        <p:txBody>
          <a:bodyPr lIns="90000" tIns="-28800" rIns="90000" bIns="-28800" anchor="t">
            <a:noAutofit/>
          </a:bodyPr>
          <a:lstStyle/>
          <a:p>
            <a:endParaRPr lang="bg-BG" sz="1800" b="0" strike="noStrike" spc="-1">
              <a:solidFill>
                <a:srgbClr val="000000"/>
              </a:solidFill>
              <a:latin typeface="Arial"/>
            </a:endParaRPr>
          </a:p>
        </p:txBody>
      </p:sp>
      <p:sp>
        <p:nvSpPr>
          <p:cNvPr id="1346" name="Shape 18"/>
          <p:cNvSpPr/>
          <p:nvPr/>
        </p:nvSpPr>
        <p:spPr>
          <a:xfrm>
            <a:off x="916920" y="5370120"/>
            <a:ext cx="470520" cy="470520"/>
          </a:xfrm>
          <a:prstGeom prst="roundRect">
            <a:avLst>
              <a:gd name="adj" fmla="val 18670"/>
            </a:avLst>
          </a:prstGeom>
          <a:solidFill>
            <a:srgbClr val="DADBF1"/>
          </a:solidFill>
          <a:ln w="7620">
            <a:solidFill>
              <a:srgbClr val="C0C1D7"/>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000000"/>
              </a:solidFill>
              <a:latin typeface="Arial"/>
            </a:endParaRPr>
          </a:p>
        </p:txBody>
      </p:sp>
      <p:sp>
        <p:nvSpPr>
          <p:cNvPr id="1347" name="Text 19"/>
          <p:cNvSpPr/>
          <p:nvPr/>
        </p:nvSpPr>
        <p:spPr>
          <a:xfrm>
            <a:off x="995400" y="5409360"/>
            <a:ext cx="313560" cy="392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defTabSz="914400">
              <a:lnSpc>
                <a:spcPts val="2449"/>
              </a:lnSpc>
              <a:tabLst>
                <a:tab pos="0" algn="l"/>
              </a:tabLst>
            </a:pPr>
            <a:r>
              <a:rPr lang="en-US" sz="2450" b="1" strike="noStrike" spc="-75">
                <a:solidFill>
                  <a:srgbClr val="272525"/>
                </a:solidFill>
                <a:latin typeface="Inter Bold"/>
                <a:ea typeface="Inter Bold"/>
              </a:rPr>
              <a:t>4</a:t>
            </a:r>
            <a:endParaRPr lang="bg-BG" sz="2450" b="0" strike="noStrike" spc="-1">
              <a:solidFill>
                <a:srgbClr val="000000"/>
              </a:solidFill>
              <a:latin typeface="Arial"/>
            </a:endParaRPr>
          </a:p>
        </p:txBody>
      </p:sp>
      <p:sp>
        <p:nvSpPr>
          <p:cNvPr id="1348" name="Text 20"/>
          <p:cNvSpPr/>
          <p:nvPr/>
        </p:nvSpPr>
        <p:spPr>
          <a:xfrm>
            <a:off x="2199240" y="5344200"/>
            <a:ext cx="2616840" cy="326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51"/>
              </a:lnSpc>
              <a:tabLst>
                <a:tab pos="0" algn="l"/>
              </a:tabLst>
            </a:pPr>
            <a:r>
              <a:rPr lang="en-US" sz="2050" b="1" strike="noStrike" spc="-63">
                <a:solidFill>
                  <a:srgbClr val="0E4194"/>
                </a:solidFill>
                <a:latin typeface="Inter Bold"/>
                <a:ea typeface="Inter Bold"/>
              </a:rPr>
              <a:t>Пример</a:t>
            </a:r>
            <a:endParaRPr lang="bg-BG" sz="2050" b="0" strike="noStrike" spc="-1">
              <a:solidFill>
                <a:srgbClr val="000000"/>
              </a:solidFill>
              <a:latin typeface="Arial"/>
            </a:endParaRPr>
          </a:p>
        </p:txBody>
      </p:sp>
      <p:sp>
        <p:nvSpPr>
          <p:cNvPr id="1349" name="Text 6"/>
          <p:cNvSpPr/>
          <p:nvPr/>
        </p:nvSpPr>
        <p:spPr>
          <a:xfrm>
            <a:off x="2199240" y="1770840"/>
            <a:ext cx="6395760" cy="334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99"/>
              </a:lnSpc>
              <a:tabLst>
                <a:tab pos="0" algn="l"/>
              </a:tabLst>
            </a:pPr>
            <a:r>
              <a:rPr lang="en-US" sz="1600" b="0" strike="noStrike" spc="-35">
                <a:solidFill>
                  <a:srgbClr val="272525"/>
                </a:solidFill>
                <a:latin typeface="Inter"/>
                <a:ea typeface="Inter"/>
              </a:rPr>
              <a:t>Малка помощ, не засяга конкуренцията.</a:t>
            </a:r>
            <a:endParaRPr lang="bg-BG" sz="1600" b="0" strike="noStrike" spc="-1">
              <a:solidFill>
                <a:srgbClr val="000000"/>
              </a:solidFill>
              <a:latin typeface="Arial"/>
            </a:endParaRPr>
          </a:p>
        </p:txBody>
      </p:sp>
      <p:sp>
        <p:nvSpPr>
          <p:cNvPr id="1350" name="Rectangle 1"/>
          <p:cNvSpPr/>
          <p:nvPr/>
        </p:nvSpPr>
        <p:spPr>
          <a:xfrm>
            <a:off x="2238840" y="3137760"/>
            <a:ext cx="32486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600" b="0" strike="noStrike" spc="-35">
                <a:solidFill>
                  <a:srgbClr val="272525"/>
                </a:solidFill>
                <a:latin typeface="Inter"/>
                <a:ea typeface="Inter"/>
              </a:rPr>
              <a:t>Дата</a:t>
            </a:r>
            <a:r>
              <a:rPr lang="bg-BG" sz="1600" b="0" strike="noStrike" spc="-35">
                <a:solidFill>
                  <a:srgbClr val="272525"/>
                </a:solidFill>
                <a:latin typeface="Inter"/>
                <a:ea typeface="Inter"/>
              </a:rPr>
              <a:t>та</a:t>
            </a:r>
            <a:r>
              <a:rPr lang="en-US" sz="1600" b="0" strike="noStrike" spc="-35">
                <a:solidFill>
                  <a:srgbClr val="272525"/>
                </a:solidFill>
                <a:latin typeface="Inter"/>
                <a:ea typeface="Inter"/>
              </a:rPr>
              <a:t> на сключване на договора</a:t>
            </a:r>
            <a:endParaRPr lang="bg-BG" sz="1600" b="0" strike="noStrike" spc="-1">
              <a:solidFill>
                <a:srgbClr val="000000"/>
              </a:solidFill>
              <a:latin typeface="Arial"/>
            </a:endParaRPr>
          </a:p>
        </p:txBody>
      </p:sp>
      <p:sp>
        <p:nvSpPr>
          <p:cNvPr id="1351" name="Text 16"/>
          <p:cNvSpPr/>
          <p:nvPr/>
        </p:nvSpPr>
        <p:spPr>
          <a:xfrm>
            <a:off x="2199240" y="4570200"/>
            <a:ext cx="6395760" cy="334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599"/>
              </a:lnSpc>
              <a:tabLst>
                <a:tab pos="0" algn="l"/>
              </a:tabLst>
            </a:pPr>
            <a:r>
              <a:rPr lang="en-US" sz="1600" b="0" strike="noStrike" spc="-35">
                <a:solidFill>
                  <a:srgbClr val="272525"/>
                </a:solidFill>
                <a:latin typeface="Inter"/>
                <a:ea typeface="Inter"/>
              </a:rPr>
              <a:t>До €300 000 за</a:t>
            </a:r>
            <a:r>
              <a:rPr lang="bg-BG" sz="1600" b="0" strike="noStrike" spc="-35">
                <a:solidFill>
                  <a:srgbClr val="272525"/>
                </a:solidFill>
                <a:latin typeface="Inter"/>
                <a:ea typeface="Inter"/>
              </a:rPr>
              <a:t> всеки период от </a:t>
            </a:r>
            <a:r>
              <a:rPr lang="en-US" sz="1600" b="0" strike="noStrike" spc="-35">
                <a:solidFill>
                  <a:srgbClr val="272525"/>
                </a:solidFill>
                <a:latin typeface="Inter"/>
                <a:ea typeface="Inter"/>
              </a:rPr>
              <a:t> 3 години.</a:t>
            </a:r>
            <a:endParaRPr lang="bg-BG" sz="1600" b="0" strike="noStrike" spc="-1">
              <a:solidFill>
                <a:srgbClr val="000000"/>
              </a:solidFill>
              <a:latin typeface="Arial"/>
            </a:endParaRPr>
          </a:p>
        </p:txBody>
      </p:sp>
      <p:sp>
        <p:nvSpPr>
          <p:cNvPr id="1352" name="Rectangle 2"/>
          <p:cNvSpPr/>
          <p:nvPr/>
        </p:nvSpPr>
        <p:spPr>
          <a:xfrm>
            <a:off x="2151360" y="5940720"/>
            <a:ext cx="3840840" cy="419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ts val="2599"/>
              </a:lnSpc>
            </a:pPr>
            <a:r>
              <a:rPr lang="en-US" sz="1600" b="0" strike="noStrike" spc="-35">
                <a:solidFill>
                  <a:srgbClr val="272525"/>
                </a:solidFill>
                <a:latin typeface="Inter"/>
                <a:ea typeface="Inter"/>
              </a:rPr>
              <a:t>От 9 април 2022 г. до 9 февруари 2025 г.</a:t>
            </a:r>
            <a:endParaRPr lang="bg-BG" sz="1600" b="0" strike="noStrike" spc="-1">
              <a:solidFill>
                <a:srgbClr val="000000"/>
              </a:solidFill>
              <a:latin typeface="Arial"/>
            </a:endParaRPr>
          </a:p>
        </p:txBody>
      </p:sp>
      <p:sp>
        <p:nvSpPr>
          <p:cNvPr id="1353" name="TextBox 3"/>
          <p:cNvSpPr/>
          <p:nvPr/>
        </p:nvSpPr>
        <p:spPr>
          <a:xfrm>
            <a:off x="6918480" y="1116360"/>
            <a:ext cx="431928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1600" b="1" strike="noStrike" spc="-1">
                <a:solidFill>
                  <a:srgbClr val="0E4194"/>
                </a:solidFill>
                <a:latin typeface="Calibri"/>
                <a:ea typeface="Open Sans"/>
              </a:rPr>
              <a:t>Едно и също предприятие/</a:t>
            </a:r>
            <a:r>
              <a:rPr lang="en-US" sz="1600" b="1" strike="noStrike" spc="-1">
                <a:solidFill>
                  <a:srgbClr val="0E4194"/>
                </a:solidFill>
                <a:latin typeface="Calibri"/>
                <a:ea typeface="Open Sans"/>
              </a:rPr>
              <a:t>Single undertaking /</a:t>
            </a:r>
            <a:endParaRPr lang="bg-BG" sz="1600" b="0" strike="noStrike" spc="-1">
              <a:solidFill>
                <a:srgbClr val="000000"/>
              </a:solidFill>
              <a:latin typeface="Arial"/>
            </a:endParaRPr>
          </a:p>
        </p:txBody>
      </p:sp>
      <p:sp>
        <p:nvSpPr>
          <p:cNvPr id="1354" name="TextBox 4"/>
          <p:cNvSpPr/>
          <p:nvPr/>
        </p:nvSpPr>
        <p:spPr>
          <a:xfrm>
            <a:off x="6551280" y="1507680"/>
            <a:ext cx="5468760" cy="457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400" b="0" strike="noStrike" spc="-1">
                <a:solidFill>
                  <a:schemeClr val="dk1"/>
                </a:solidFill>
                <a:latin typeface="Segoe UI"/>
              </a:rPr>
              <a:t>O</a:t>
            </a:r>
            <a:r>
              <a:rPr lang="ru-RU" sz="1400" b="0" strike="noStrike" spc="-1">
                <a:solidFill>
                  <a:schemeClr val="dk1"/>
                </a:solidFill>
                <a:latin typeface="Segoe UI"/>
              </a:rPr>
              <a:t>значава всички предприятия, които поддържат помежду си поне един вид от следните взаимоотношения:</a:t>
            </a:r>
            <a:endParaRPr lang="bg-BG" sz="1400" b="0" strike="noStrike" spc="-1">
              <a:solidFill>
                <a:srgbClr val="000000"/>
              </a:solidFill>
              <a:latin typeface="Arial"/>
            </a:endParaRPr>
          </a:p>
          <a:p>
            <a:pPr defTabSz="914400">
              <a:lnSpc>
                <a:spcPct val="100000"/>
              </a:lnSpc>
            </a:pPr>
            <a:endParaRPr lang="bg-BG" sz="1400" b="0" strike="noStrike" spc="-1">
              <a:solidFill>
                <a:srgbClr val="000000"/>
              </a:solidFill>
              <a:latin typeface="Arial"/>
            </a:endParaRPr>
          </a:p>
          <a:p>
            <a:pPr defTabSz="914400">
              <a:lnSpc>
                <a:spcPct val="100000"/>
              </a:lnSpc>
            </a:pPr>
            <a:r>
              <a:rPr lang="ru-RU" sz="1400" b="1" strike="noStrike" spc="-1">
                <a:solidFill>
                  <a:srgbClr val="0E4194"/>
                </a:solidFill>
                <a:latin typeface="Segoe UI"/>
              </a:rPr>
              <a:t>а)</a:t>
            </a:r>
            <a:r>
              <a:rPr lang="ru-RU" sz="1400" b="0" strike="noStrike" spc="-1">
                <a:solidFill>
                  <a:schemeClr val="dk1"/>
                </a:solidFill>
                <a:latin typeface="Segoe UI"/>
              </a:rPr>
              <a:t>дадено предприятие притежава мнозинството от гласовете на акционерите или съдружниците в друго предприятие;</a:t>
            </a:r>
            <a:endParaRPr lang="bg-BG" sz="1400" b="0" strike="noStrike" spc="-1">
              <a:solidFill>
                <a:srgbClr val="000000"/>
              </a:solidFill>
              <a:latin typeface="Arial"/>
            </a:endParaRPr>
          </a:p>
          <a:p>
            <a:pPr defTabSz="914400">
              <a:lnSpc>
                <a:spcPct val="100000"/>
              </a:lnSpc>
            </a:pPr>
            <a:endParaRPr lang="bg-BG" sz="1400" b="0" strike="noStrike" spc="-1">
              <a:solidFill>
                <a:srgbClr val="000000"/>
              </a:solidFill>
              <a:latin typeface="Arial"/>
            </a:endParaRPr>
          </a:p>
          <a:p>
            <a:pPr defTabSz="914400">
              <a:lnSpc>
                <a:spcPct val="100000"/>
              </a:lnSpc>
            </a:pPr>
            <a:r>
              <a:rPr lang="ru-RU" sz="1400" b="1" strike="noStrike" spc="-1">
                <a:solidFill>
                  <a:srgbClr val="0E4194"/>
                </a:solidFill>
                <a:latin typeface="Segoe UI"/>
              </a:rPr>
              <a:t>б)</a:t>
            </a:r>
            <a:r>
              <a:rPr lang="en-US" sz="1400" b="1" strike="noStrike" spc="-1">
                <a:solidFill>
                  <a:srgbClr val="0E4194"/>
                </a:solidFill>
                <a:latin typeface="Segoe UI"/>
              </a:rPr>
              <a:t> </a:t>
            </a:r>
            <a:r>
              <a:rPr lang="ru-RU" sz="1400" b="0" strike="noStrike" spc="-1">
                <a:solidFill>
                  <a:schemeClr val="dk1"/>
                </a:solidFill>
                <a:latin typeface="Segoe UI"/>
              </a:rPr>
              <a:t>дадено предприятие има право да назначава или отстранява мнозинството от членовете на административния, управителния или надзорния орган на друго предприятие;</a:t>
            </a:r>
            <a:endParaRPr lang="bg-BG" sz="1400" b="0" strike="noStrike" spc="-1">
              <a:solidFill>
                <a:srgbClr val="000000"/>
              </a:solidFill>
              <a:latin typeface="Arial"/>
            </a:endParaRPr>
          </a:p>
          <a:p>
            <a:pPr defTabSz="914400">
              <a:lnSpc>
                <a:spcPct val="100000"/>
              </a:lnSpc>
            </a:pPr>
            <a:endParaRPr lang="bg-BG" sz="1400" b="0" strike="noStrike" spc="-1">
              <a:solidFill>
                <a:srgbClr val="000000"/>
              </a:solidFill>
              <a:latin typeface="Arial"/>
            </a:endParaRPr>
          </a:p>
          <a:p>
            <a:pPr defTabSz="914400">
              <a:lnSpc>
                <a:spcPct val="100000"/>
              </a:lnSpc>
            </a:pPr>
            <a:r>
              <a:rPr lang="ru-RU" sz="1400" b="1" strike="noStrike" spc="-1">
                <a:solidFill>
                  <a:srgbClr val="0E4194"/>
                </a:solidFill>
                <a:latin typeface="Segoe UI"/>
              </a:rPr>
              <a:t>в)</a:t>
            </a:r>
            <a:r>
              <a:rPr lang="ru-RU" sz="1400" b="0" strike="noStrike" spc="-1">
                <a:solidFill>
                  <a:schemeClr val="dk1"/>
                </a:solidFill>
                <a:latin typeface="Segoe UI"/>
              </a:rPr>
              <a:t>дадено предприятие има право да упражнява доминиращо влияние спрямо друго предприятие по силата на договор, сключен с това предприятие, или съгласно разпоредба в неговия устав или учредителен акт;</a:t>
            </a:r>
            <a:endParaRPr lang="bg-BG" sz="1400" b="0" strike="noStrike" spc="-1">
              <a:solidFill>
                <a:srgbClr val="000000"/>
              </a:solidFill>
              <a:latin typeface="Arial"/>
            </a:endParaRPr>
          </a:p>
          <a:p>
            <a:pPr defTabSz="914400">
              <a:lnSpc>
                <a:spcPct val="100000"/>
              </a:lnSpc>
            </a:pPr>
            <a:endParaRPr lang="bg-BG" sz="1400" b="0" strike="noStrike" spc="-1">
              <a:solidFill>
                <a:srgbClr val="000000"/>
              </a:solidFill>
              <a:latin typeface="Arial"/>
            </a:endParaRPr>
          </a:p>
          <a:p>
            <a:pPr defTabSz="914400">
              <a:lnSpc>
                <a:spcPct val="100000"/>
              </a:lnSpc>
            </a:pPr>
            <a:r>
              <a:rPr lang="ru-RU" sz="1400" b="1" strike="noStrike" spc="-1">
                <a:solidFill>
                  <a:srgbClr val="0E4194"/>
                </a:solidFill>
                <a:latin typeface="Segoe UI"/>
              </a:rPr>
              <a:t>г)</a:t>
            </a:r>
            <a:r>
              <a:rPr lang="ru-RU" sz="1400" b="0" strike="noStrike" spc="-1">
                <a:solidFill>
                  <a:schemeClr val="dk1"/>
                </a:solidFill>
                <a:latin typeface="Segoe UI"/>
              </a:rPr>
              <a:t>дадено предприятие, което е акционер или съдружник в друго предприятие, контролира самостоятелно, по силата на споразумение с останалите акционери или съдружници в това предприятие, мнозинството от правата на глас на акционерите или съдружниците в това предприятие.</a:t>
            </a:r>
            <a:endParaRPr lang="bg-BG" sz="1400" b="0" strike="noStrike" spc="-1">
              <a:solidFill>
                <a:srgbClr val="000000"/>
              </a:solidFill>
              <a:latin typeface="Arial"/>
            </a:endParaRPr>
          </a:p>
          <a:p>
            <a:pPr defTabSz="914400">
              <a:lnSpc>
                <a:spcPct val="100000"/>
              </a:lnSpc>
            </a:pPr>
            <a:endParaRPr lang="bg-BG" sz="1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 name="Picture 88"/>
          <p:cNvPicPr/>
          <p:nvPr/>
        </p:nvPicPr>
        <p:blipFill>
          <a:blip r:embed="rId3"/>
          <a:stretch/>
        </p:blipFill>
        <p:spPr>
          <a:xfrm>
            <a:off x="228600" y="-27000"/>
            <a:ext cx="2589840" cy="780840"/>
          </a:xfrm>
          <a:prstGeom prst="rect">
            <a:avLst/>
          </a:prstGeom>
          <a:ln w="0">
            <a:noFill/>
          </a:ln>
        </p:spPr>
      </p:pic>
      <p:pic>
        <p:nvPicPr>
          <p:cNvPr id="1356" name="Picture 22"/>
          <p:cNvPicPr/>
          <p:nvPr/>
        </p:nvPicPr>
        <p:blipFill>
          <a:blip r:embed="rId4"/>
          <a:stretch/>
        </p:blipFill>
        <p:spPr>
          <a:xfrm rot="535200">
            <a:off x="1099440" y="3600720"/>
            <a:ext cx="664200" cy="1134720"/>
          </a:xfrm>
          <a:prstGeom prst="rect">
            <a:avLst/>
          </a:prstGeom>
          <a:ln w="0">
            <a:noFill/>
          </a:ln>
        </p:spPr>
      </p:pic>
      <p:sp>
        <p:nvSpPr>
          <p:cNvPr id="1357" name="Rectangle 2"/>
          <p:cNvSpPr/>
          <p:nvPr/>
        </p:nvSpPr>
        <p:spPr>
          <a:xfrm>
            <a:off x="1217160" y="712800"/>
            <a:ext cx="4897800" cy="5774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3200" b="1" strike="noStrike" spc="-1">
                <a:solidFill>
                  <a:srgbClr val="0E4194"/>
                </a:solidFill>
                <a:latin typeface="Source Serif Pro"/>
              </a:rPr>
              <a:t>ОСНОВНИ ПРИНЦИПИ</a:t>
            </a:r>
            <a:endParaRPr lang="bg-BG" sz="3200" b="0" strike="noStrike" spc="-1">
              <a:solidFill>
                <a:srgbClr val="000000"/>
              </a:solidFill>
              <a:latin typeface="Arial"/>
            </a:endParaRPr>
          </a:p>
        </p:txBody>
      </p:sp>
      <p:sp>
        <p:nvSpPr>
          <p:cNvPr id="1358" name="Google Shape;188;p36"/>
          <p:cNvSpPr/>
          <p:nvPr/>
        </p:nvSpPr>
        <p:spPr>
          <a:xfrm>
            <a:off x="1958760" y="968400"/>
            <a:ext cx="7543440" cy="15354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just" defTabSz="914400">
              <a:lnSpc>
                <a:spcPct val="100000"/>
              </a:lnSpc>
              <a:spcBef>
                <a:spcPts val="601"/>
              </a:spcBef>
              <a:spcAft>
                <a:spcPts val="601"/>
              </a:spcAft>
              <a:tabLst>
                <a:tab pos="0" algn="l"/>
              </a:tabLst>
            </a:pPr>
            <a:endParaRPr lang="bg-BG" sz="1600" b="0" strike="noStrike" spc="-1">
              <a:solidFill>
                <a:srgbClr val="000000"/>
              </a:solidFill>
              <a:latin typeface="Arial"/>
            </a:endParaRPr>
          </a:p>
          <a:p>
            <a:pPr algn="just" defTabSz="914400">
              <a:lnSpc>
                <a:spcPct val="100000"/>
              </a:lnSpc>
              <a:spcBef>
                <a:spcPts val="601"/>
              </a:spcBef>
              <a:spcAft>
                <a:spcPts val="601"/>
              </a:spcAft>
              <a:tabLst>
                <a:tab pos="0" algn="l"/>
              </a:tabLst>
            </a:pPr>
            <a:r>
              <a:rPr lang="ru-RU" sz="1600" b="0" strike="noStrike" spc="-24">
                <a:solidFill>
                  <a:srgbClr val="0E4194"/>
                </a:solidFill>
                <a:latin typeface="Poppins"/>
                <a:ea typeface="Poppins"/>
              </a:rPr>
              <a:t>Формулярът за кандидатстване, всички приложения (A) и придружителни документи (B) трябва</a:t>
            </a:r>
            <a:r>
              <a:rPr lang="en-US" sz="1600" b="0" strike="noStrike" spc="-24">
                <a:solidFill>
                  <a:srgbClr val="0E4194"/>
                </a:solidFill>
                <a:latin typeface="Poppins"/>
                <a:ea typeface="Poppins"/>
              </a:rPr>
              <a:t> </a:t>
            </a:r>
            <a:r>
              <a:rPr lang="ru-RU" sz="1600" b="0" strike="noStrike" spc="-24">
                <a:solidFill>
                  <a:srgbClr val="0E4194"/>
                </a:solidFill>
                <a:latin typeface="Poppins"/>
                <a:ea typeface="Poppins"/>
              </a:rPr>
              <a:t>да бъдат представени в сканирана версия (или подписани с квалифицирани електронни</a:t>
            </a:r>
            <a:r>
              <a:rPr lang="en-US" sz="1600" b="0" strike="noStrike" spc="-24">
                <a:solidFill>
                  <a:srgbClr val="0E4194"/>
                </a:solidFill>
                <a:latin typeface="Poppins"/>
                <a:ea typeface="Poppins"/>
              </a:rPr>
              <a:t> </a:t>
            </a:r>
            <a:r>
              <a:rPr lang="ru-RU" sz="1600" b="0" strike="noStrike" spc="-24">
                <a:solidFill>
                  <a:srgbClr val="0E4194"/>
                </a:solidFill>
                <a:latin typeface="Poppins"/>
                <a:ea typeface="Poppins"/>
              </a:rPr>
              <a:t>подписи) чрез Съвместната електронна система мониторинг (JеMS );</a:t>
            </a:r>
            <a:endParaRPr lang="bg-BG" sz="1600" b="0" strike="noStrike" spc="-1">
              <a:solidFill>
                <a:srgbClr val="000000"/>
              </a:solidFill>
              <a:latin typeface="Arial"/>
            </a:endParaRPr>
          </a:p>
          <a:p>
            <a:pPr algn="just" defTabSz="914400">
              <a:lnSpc>
                <a:spcPct val="100000"/>
              </a:lnSpc>
              <a:spcBef>
                <a:spcPts val="601"/>
              </a:spcBef>
              <a:spcAft>
                <a:spcPts val="601"/>
              </a:spcAft>
              <a:tabLst>
                <a:tab pos="0" algn="l"/>
              </a:tabLst>
            </a:pPr>
            <a:r>
              <a:rPr lang="ru-RU" sz="1600" b="0" strike="noStrike" spc="-24">
                <a:solidFill>
                  <a:srgbClr val="0E4194"/>
                </a:solidFill>
                <a:latin typeface="Poppins"/>
                <a:ea typeface="Poppins"/>
              </a:rPr>
              <a:t>При подписани с електронен подпис документи, квалифицираният електронен подпис следва</a:t>
            </a:r>
            <a:r>
              <a:rPr lang="en-US" sz="1600" b="0" strike="noStrike" spc="-24">
                <a:solidFill>
                  <a:srgbClr val="0E4194"/>
                </a:solidFill>
                <a:latin typeface="Poppins"/>
                <a:ea typeface="Poppins"/>
              </a:rPr>
              <a:t> </a:t>
            </a:r>
            <a:r>
              <a:rPr lang="ru-RU" sz="1600" b="0" strike="noStrike" spc="-24">
                <a:solidFill>
                  <a:srgbClr val="0E4194"/>
                </a:solidFill>
                <a:latin typeface="Poppins"/>
                <a:ea typeface="Poppins"/>
              </a:rPr>
              <a:t>да бъде издаден на законния представител на юридическото лице, представляващо партньор</a:t>
            </a:r>
            <a:r>
              <a:rPr lang="en-US" sz="1600" b="0" strike="noStrike" spc="-24">
                <a:solidFill>
                  <a:srgbClr val="0E4194"/>
                </a:solidFill>
                <a:latin typeface="Poppins"/>
                <a:ea typeface="Poppins"/>
              </a:rPr>
              <a:t> </a:t>
            </a:r>
            <a:r>
              <a:rPr lang="ru-RU" sz="1600" b="0" strike="noStrike" spc="-24">
                <a:solidFill>
                  <a:srgbClr val="0E4194"/>
                </a:solidFill>
                <a:latin typeface="Poppins"/>
                <a:ea typeface="Poppins"/>
              </a:rPr>
              <a:t>по проекта, като такъв, а не на физическо лице</a:t>
            </a:r>
            <a:endParaRPr lang="bg-BG" sz="1600" b="0" strike="noStrike" spc="-1">
              <a:solidFill>
                <a:srgbClr val="000000"/>
              </a:solidFill>
              <a:latin typeface="Arial"/>
            </a:endParaRPr>
          </a:p>
        </p:txBody>
      </p:sp>
      <p:sp>
        <p:nvSpPr>
          <p:cNvPr id="1359" name="Google Shape;477;p57"/>
          <p:cNvSpPr/>
          <p:nvPr/>
        </p:nvSpPr>
        <p:spPr>
          <a:xfrm>
            <a:off x="1432080" y="4168800"/>
            <a:ext cx="5378040" cy="38664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ru-RU" sz="1600" b="1" strike="noStrike" spc="-1">
                <a:solidFill>
                  <a:srgbClr val="92D050"/>
                </a:solidFill>
                <a:latin typeface="Open Sans"/>
                <a:ea typeface="Open Sans"/>
              </a:rPr>
              <a:t>Два вида документи, които да се подадат</a:t>
            </a:r>
            <a:r>
              <a:rPr sz="1600"/>
              <a:t/>
            </a:r>
            <a:br>
              <a:rPr sz="1600"/>
            </a:br>
            <a:r>
              <a:rPr lang="ru-RU" sz="1600" b="1" strike="noStrike" spc="-1">
                <a:solidFill>
                  <a:srgbClr val="92D050"/>
                </a:solidFill>
                <a:latin typeface="Open Sans"/>
                <a:ea typeface="Open Sans"/>
              </a:rPr>
              <a:t>заедно с формуляра за кандидатстване</a:t>
            </a:r>
            <a:r>
              <a:rPr lang="ru-RU" sz="1800" b="0" strike="noStrike" spc="-1">
                <a:solidFill>
                  <a:srgbClr val="92D050"/>
                </a:solidFill>
                <a:latin typeface="Open Sans"/>
                <a:ea typeface="Open Sans"/>
              </a:rPr>
              <a:t> </a:t>
            </a:r>
            <a:r>
              <a:rPr sz="1800"/>
              <a:t/>
            </a:r>
            <a:br>
              <a:rPr sz="1800"/>
            </a:br>
            <a:endParaRPr lang="bg-BG" sz="1800" b="0" strike="noStrike" spc="-1">
              <a:solidFill>
                <a:srgbClr val="000000"/>
              </a:solidFill>
              <a:latin typeface="Arial"/>
            </a:endParaRPr>
          </a:p>
        </p:txBody>
      </p:sp>
      <p:sp>
        <p:nvSpPr>
          <p:cNvPr id="1360" name="Google Shape;188;p36"/>
          <p:cNvSpPr/>
          <p:nvPr/>
        </p:nvSpPr>
        <p:spPr>
          <a:xfrm>
            <a:off x="618840" y="4763160"/>
            <a:ext cx="11724840" cy="17190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numCol="3" spcCol="540000" anchor="t">
            <a:noAutofit/>
          </a:bodyPr>
          <a:lstStyle/>
          <a:p>
            <a:pPr algn="just" defTabSz="914400">
              <a:lnSpc>
                <a:spcPct val="100000"/>
              </a:lnSpc>
              <a:spcBef>
                <a:spcPts val="601"/>
              </a:spcBef>
              <a:spcAft>
                <a:spcPts val="601"/>
              </a:spcAft>
              <a:tabLst>
                <a:tab pos="0" algn="l"/>
              </a:tabLst>
            </a:pPr>
            <a:r>
              <a:rPr lang="bg-BG" sz="1600" b="0" strike="noStrike" spc="-1">
                <a:solidFill>
                  <a:schemeClr val="dk2"/>
                </a:solidFill>
                <a:latin typeface="Open Sans"/>
                <a:ea typeface="Open Sans"/>
              </a:rPr>
              <a:t>Приложения (А)</a:t>
            </a:r>
            <a:endParaRPr lang="bg-BG" sz="1600" b="0" strike="noStrike" spc="-1">
              <a:solidFill>
                <a:srgbClr val="000000"/>
              </a:solidFill>
              <a:latin typeface="Arial"/>
            </a:endParaRPr>
          </a:p>
          <a:p>
            <a:pPr algn="just" defTabSz="914400">
              <a:lnSpc>
                <a:spcPct val="100000"/>
              </a:lnSpc>
              <a:spcBef>
                <a:spcPts val="601"/>
              </a:spcBef>
              <a:spcAft>
                <a:spcPts val="601"/>
              </a:spcAft>
              <a:tabLst>
                <a:tab pos="0" algn="l"/>
              </a:tabLst>
            </a:pPr>
            <a:r>
              <a:rPr lang="ru-RU" sz="1600" b="0" strike="noStrike" spc="-1">
                <a:solidFill>
                  <a:schemeClr val="dk2"/>
                </a:solidFill>
                <a:latin typeface="Open Sans"/>
                <a:ea typeface="Open Sans"/>
              </a:rPr>
              <a:t>Тези документи се попълват</a:t>
            </a:r>
            <a:r>
              <a:rPr lang="en-US" sz="1600" b="0" strike="noStrike" spc="-1">
                <a:solidFill>
                  <a:schemeClr val="dk2"/>
                </a:solidFill>
                <a:latin typeface="Open Sans"/>
                <a:ea typeface="Open Sans"/>
              </a:rPr>
              <a:t> </a:t>
            </a:r>
            <a:r>
              <a:rPr lang="ru-RU" sz="1600" b="0" strike="noStrike" spc="-1">
                <a:solidFill>
                  <a:schemeClr val="dk2"/>
                </a:solidFill>
                <a:latin typeface="Open Sans"/>
                <a:ea typeface="Open Sans"/>
              </a:rPr>
              <a:t>съгласно</a:t>
            </a:r>
            <a:r>
              <a:rPr lang="en-US" sz="1600" b="0" strike="noStrike" spc="-1">
                <a:solidFill>
                  <a:schemeClr val="dk2"/>
                </a:solidFill>
                <a:latin typeface="Open Sans"/>
                <a:ea typeface="Open Sans"/>
              </a:rPr>
              <a:t> </a:t>
            </a:r>
            <a:r>
              <a:rPr lang="ru-RU" sz="1600" b="0" strike="noStrike" spc="-1">
                <a:solidFill>
                  <a:schemeClr val="dk2"/>
                </a:solidFill>
                <a:latin typeface="Open Sans"/>
                <a:ea typeface="Open Sans"/>
              </a:rPr>
              <a:t>публикуваните образци.</a:t>
            </a:r>
            <a:endParaRPr lang="bg-BG" sz="1600" b="0" strike="noStrike" spc="-1">
              <a:solidFill>
                <a:srgbClr val="000000"/>
              </a:solidFill>
              <a:latin typeface="Arial"/>
            </a:endParaRPr>
          </a:p>
          <a:p>
            <a:pPr algn="just" defTabSz="914400">
              <a:lnSpc>
                <a:spcPct val="100000"/>
              </a:lnSpc>
              <a:spcBef>
                <a:spcPts val="601"/>
              </a:spcBef>
              <a:spcAft>
                <a:spcPts val="601"/>
              </a:spcAft>
              <a:tabLst>
                <a:tab pos="0" algn="l"/>
              </a:tabLst>
            </a:pPr>
            <a:r>
              <a:rPr lang="ru-RU" sz="1800" b="0" strike="noStrike" spc="-1">
                <a:solidFill>
                  <a:schemeClr val="dk2"/>
                </a:solidFill>
                <a:latin typeface="Open Sans"/>
                <a:ea typeface="Open Sans"/>
              </a:rPr>
              <a:t> </a:t>
            </a:r>
            <a:r>
              <a:rPr sz="1800"/>
              <a:t/>
            </a:r>
            <a:br>
              <a:rPr sz="1800"/>
            </a:br>
            <a:endParaRPr lang="bg-BG" sz="1800" b="0" strike="noStrike" spc="-1">
              <a:solidFill>
                <a:srgbClr val="000000"/>
              </a:solidFill>
              <a:latin typeface="Arial"/>
            </a:endParaRPr>
          </a:p>
          <a:p>
            <a:pPr defTabSz="914400">
              <a:lnSpc>
                <a:spcPct val="100000"/>
              </a:lnSpc>
              <a:spcBef>
                <a:spcPts val="601"/>
              </a:spcBef>
              <a:spcAft>
                <a:spcPts val="601"/>
              </a:spcAft>
              <a:tabLst>
                <a:tab pos="0" algn="l"/>
              </a:tabLst>
            </a:pPr>
            <a:r>
              <a:rPr lang="bg-BG" sz="1600" b="0" strike="noStrike" spc="-1">
                <a:solidFill>
                  <a:schemeClr val="dk2"/>
                </a:solidFill>
                <a:latin typeface="Open Sans"/>
                <a:ea typeface="Open Sans"/>
              </a:rPr>
              <a:t>Придружителни документи </a:t>
            </a:r>
            <a:r>
              <a:rPr lang="en-US" sz="1800" b="0" strike="noStrike" spc="-1">
                <a:solidFill>
                  <a:schemeClr val="dk2"/>
                </a:solidFill>
                <a:latin typeface="Open Sans"/>
                <a:ea typeface="Open Sans"/>
              </a:rPr>
              <a:t> (B)</a:t>
            </a:r>
            <a:endParaRPr lang="bg-BG" sz="1800" b="0" strike="noStrike" spc="-1">
              <a:solidFill>
                <a:srgbClr val="000000"/>
              </a:solidFill>
              <a:latin typeface="Arial"/>
            </a:endParaRPr>
          </a:p>
          <a:p>
            <a:pPr defTabSz="914400">
              <a:lnSpc>
                <a:spcPct val="100000"/>
              </a:lnSpc>
              <a:spcBef>
                <a:spcPts val="601"/>
              </a:spcBef>
              <a:spcAft>
                <a:spcPts val="601"/>
              </a:spcAft>
              <a:tabLst>
                <a:tab pos="0" algn="l"/>
              </a:tabLst>
            </a:pPr>
            <a:r>
              <a:rPr lang="ru-RU" sz="1600" b="0" strike="noStrike" spc="-1">
                <a:solidFill>
                  <a:schemeClr val="dk2"/>
                </a:solidFill>
                <a:latin typeface="Open Sans"/>
                <a:ea typeface="Open Sans"/>
              </a:rPr>
              <a:t>Тези документи обосновават допустимостта на партньорите по проекта и са необходими за изпълнението на проекта</a:t>
            </a:r>
            <a:endParaRPr lang="bg-BG" sz="1600" b="0" strike="noStrike" spc="-1">
              <a:solidFill>
                <a:srgbClr val="000000"/>
              </a:solidFill>
              <a:latin typeface="Arial"/>
            </a:endParaRPr>
          </a:p>
          <a:p>
            <a:pPr defTabSz="914400">
              <a:lnSpc>
                <a:spcPct val="100000"/>
              </a:lnSpc>
              <a:spcBef>
                <a:spcPts val="601"/>
              </a:spcBef>
              <a:spcAft>
                <a:spcPts val="601"/>
              </a:spcAft>
              <a:tabLst>
                <a:tab pos="0" algn="l"/>
              </a:tabLst>
            </a:pPr>
            <a:r>
              <a:rPr lang="bg-BG" sz="1800" b="0" strike="noStrike" spc="-1">
                <a:solidFill>
                  <a:schemeClr val="accent6"/>
                </a:solidFill>
                <a:latin typeface="Open Sans"/>
                <a:ea typeface="Open Sans"/>
              </a:rPr>
              <a:t>Документи</a:t>
            </a:r>
            <a:r>
              <a:rPr lang="en-US" sz="1800" b="0" strike="noStrike" spc="-1">
                <a:solidFill>
                  <a:schemeClr val="accent6"/>
                </a:solidFill>
                <a:latin typeface="Open Sans"/>
                <a:ea typeface="Open Sans"/>
              </a:rPr>
              <a:t> </a:t>
            </a:r>
            <a:r>
              <a:rPr lang="fr-FR" sz="1800" b="0" strike="noStrike" spc="-1">
                <a:solidFill>
                  <a:schemeClr val="accent6"/>
                </a:solidFill>
                <a:latin typeface="Open Sans"/>
                <a:ea typeface="Open Sans"/>
              </a:rPr>
              <a:t>(C) </a:t>
            </a:r>
            <a:endParaRPr lang="bg-BG" sz="1800" b="0" strike="noStrike" spc="-1">
              <a:solidFill>
                <a:srgbClr val="000000"/>
              </a:solidFill>
              <a:latin typeface="Arial"/>
            </a:endParaRPr>
          </a:p>
          <a:p>
            <a:pPr defTabSz="914400">
              <a:lnSpc>
                <a:spcPct val="100000"/>
              </a:lnSpc>
              <a:spcBef>
                <a:spcPts val="601"/>
              </a:spcBef>
              <a:spcAft>
                <a:spcPts val="601"/>
              </a:spcAft>
              <a:tabLst>
                <a:tab pos="0" algn="l"/>
              </a:tabLst>
            </a:pPr>
            <a:r>
              <a:rPr lang="bg-BG" sz="1800" b="0" strike="noStrike" spc="-1">
                <a:solidFill>
                  <a:schemeClr val="accent6"/>
                </a:solidFill>
                <a:latin typeface="Open Sans"/>
                <a:ea typeface="Open Sans"/>
              </a:rPr>
              <a:t>Тези документи са за информация</a:t>
            </a:r>
            <a:endParaRPr lang="bg-BG" sz="1800" b="0" strike="noStrike" spc="-1">
              <a:solidFill>
                <a:srgbClr val="000000"/>
              </a:solidFill>
              <a:latin typeface="Arial"/>
            </a:endParaRPr>
          </a:p>
          <a:p>
            <a:pPr defTabSz="914400">
              <a:lnSpc>
                <a:spcPct val="100000"/>
              </a:lnSpc>
              <a:spcBef>
                <a:spcPts val="601"/>
              </a:spcBef>
              <a:spcAft>
                <a:spcPts val="601"/>
              </a:spcAft>
              <a:tabLst>
                <a:tab pos="0" algn="l"/>
              </a:tabLst>
            </a:pPr>
            <a:r>
              <a:rPr sz="1600"/>
              <a:t/>
            </a:r>
            <a:br>
              <a:rPr sz="1600"/>
            </a:br>
            <a:endParaRPr lang="bg-BG" sz="1600" b="0" strike="noStrike" spc="-1">
              <a:solidFill>
                <a:srgbClr val="000000"/>
              </a:solidFill>
              <a:latin typeface="Arial"/>
            </a:endParaRPr>
          </a:p>
        </p:txBody>
      </p:sp>
      <p:sp>
        <p:nvSpPr>
          <p:cNvPr id="1361" name="Rectangle 4"/>
          <p:cNvSpPr/>
          <p:nvPr/>
        </p:nvSpPr>
        <p:spPr>
          <a:xfrm>
            <a:off x="7929360" y="5310720"/>
            <a:ext cx="60955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sz="1800"/>
              <a:t/>
            </a:r>
            <a:br>
              <a:rPr sz="1800"/>
            </a:br>
            <a:endParaRPr lang="bg-BG" sz="1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Text Placeholder 2"/>
          <p:cNvSpPr/>
          <p:nvPr/>
        </p:nvSpPr>
        <p:spPr>
          <a:xfrm>
            <a:off x="8198280" y="302760"/>
            <a:ext cx="406224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tabLst>
                <a:tab pos="0" algn="l"/>
              </a:tabLst>
            </a:pPr>
            <a:r>
              <a:rPr lang="bg-BG" sz="2800" b="1" strike="noStrike" spc="-1">
                <a:solidFill>
                  <a:srgbClr val="0E4194"/>
                </a:solidFill>
                <a:latin typeface="Calibri"/>
                <a:ea typeface="Open Sans"/>
              </a:rPr>
              <a:t>Териториален обхват</a:t>
            </a:r>
            <a:r>
              <a:rPr lang="en-US" sz="2800" b="1" strike="noStrike" spc="-1">
                <a:solidFill>
                  <a:srgbClr val="0E4194"/>
                </a:solidFill>
                <a:latin typeface="Calibri"/>
                <a:ea typeface="Open Sans"/>
              </a:rPr>
              <a:t> </a:t>
            </a:r>
            <a:endParaRPr lang="bg-BG" sz="2800" b="0" strike="noStrike" spc="-1">
              <a:solidFill>
                <a:srgbClr val="000000"/>
              </a:solidFill>
              <a:latin typeface="Arial"/>
            </a:endParaRPr>
          </a:p>
        </p:txBody>
      </p:sp>
      <p:pic>
        <p:nvPicPr>
          <p:cNvPr id="1183" name="Picture 88"/>
          <p:cNvPicPr/>
          <p:nvPr/>
        </p:nvPicPr>
        <p:blipFill>
          <a:blip r:embed="rId3"/>
          <a:stretch/>
        </p:blipFill>
        <p:spPr>
          <a:xfrm>
            <a:off x="-8280" y="-19800"/>
            <a:ext cx="3731760" cy="1125360"/>
          </a:xfrm>
          <a:prstGeom prst="rect">
            <a:avLst/>
          </a:prstGeom>
          <a:ln w="0">
            <a:noFill/>
          </a:ln>
        </p:spPr>
      </p:pic>
      <p:pic>
        <p:nvPicPr>
          <p:cNvPr id="1184" name="Picture 1"/>
          <p:cNvPicPr/>
          <p:nvPr/>
        </p:nvPicPr>
        <p:blipFill>
          <a:blip r:embed="rId4"/>
          <a:stretch/>
        </p:blipFill>
        <p:spPr>
          <a:xfrm>
            <a:off x="4123440" y="741600"/>
            <a:ext cx="6599880" cy="6082200"/>
          </a:xfrm>
          <a:prstGeom prst="rect">
            <a:avLst/>
          </a:prstGeom>
          <a:ln w="0">
            <a:noFill/>
          </a:ln>
        </p:spPr>
      </p:pic>
      <p:sp>
        <p:nvSpPr>
          <p:cNvPr id="1185" name="Text 1"/>
          <p:cNvSpPr/>
          <p:nvPr/>
        </p:nvSpPr>
        <p:spPr>
          <a:xfrm>
            <a:off x="888480" y="275796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750"/>
              </a:lnSpc>
            </a:pPr>
            <a:r>
              <a:rPr lang="en-US" sz="2800" b="1" i="1" strike="noStrike" spc="-1">
                <a:solidFill>
                  <a:srgbClr val="0E4194"/>
                </a:solidFill>
                <a:latin typeface="Segoe UI"/>
              </a:rPr>
              <a:t>България</a:t>
            </a:r>
            <a:endParaRPr lang="bg-BG" sz="2800" b="0" strike="noStrike" spc="-1">
              <a:solidFill>
                <a:srgbClr val="000000"/>
              </a:solidFill>
              <a:latin typeface="Arial"/>
            </a:endParaRPr>
          </a:p>
        </p:txBody>
      </p:sp>
      <p:sp>
        <p:nvSpPr>
          <p:cNvPr id="1186" name="Text 4"/>
          <p:cNvSpPr/>
          <p:nvPr/>
        </p:nvSpPr>
        <p:spPr>
          <a:xfrm>
            <a:off x="888480" y="4134240"/>
            <a:ext cx="2835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750"/>
              </a:lnSpc>
            </a:pPr>
            <a:r>
              <a:rPr lang="en-US" sz="2800" b="1" i="1" strike="noStrike" spc="-1">
                <a:solidFill>
                  <a:srgbClr val="0E4194"/>
                </a:solidFill>
                <a:latin typeface="Segoe UI"/>
              </a:rPr>
              <a:t>Сърбия</a:t>
            </a:r>
            <a:endParaRPr lang="bg-BG" sz="2800" b="0" strike="noStrike" spc="-1">
              <a:solidFill>
                <a:srgbClr val="000000"/>
              </a:solidFill>
              <a:latin typeface="Arial"/>
            </a:endParaRPr>
          </a:p>
        </p:txBody>
      </p:sp>
      <p:sp>
        <p:nvSpPr>
          <p:cNvPr id="1187" name="Text 2"/>
          <p:cNvSpPr/>
          <p:nvPr/>
        </p:nvSpPr>
        <p:spPr>
          <a:xfrm>
            <a:off x="888480" y="3353400"/>
            <a:ext cx="3111480" cy="338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marL="343080" indent="-343080" defTabSz="914400">
              <a:lnSpc>
                <a:spcPts val="2849"/>
              </a:lnSpc>
              <a:buClr>
                <a:srgbClr val="272525"/>
              </a:buClr>
              <a:buFont typeface="Wingdings" charset="2"/>
              <a:buChar char=""/>
            </a:pPr>
            <a:r>
              <a:rPr lang="en-US" sz="2000" b="0" strike="noStrike" spc="-38">
                <a:solidFill>
                  <a:srgbClr val="272525"/>
                </a:solidFill>
                <a:latin typeface="Inter"/>
                <a:ea typeface="Inter"/>
              </a:rPr>
              <a:t>6 области (NUTS III)</a:t>
            </a:r>
            <a:endParaRPr lang="bg-BG" sz="2000" b="0" strike="noStrike" spc="-1">
              <a:solidFill>
                <a:srgbClr val="000000"/>
              </a:solidFill>
              <a:latin typeface="Arial"/>
            </a:endParaRPr>
          </a:p>
        </p:txBody>
      </p:sp>
      <p:sp>
        <p:nvSpPr>
          <p:cNvPr id="1188" name="Rectangle 2"/>
          <p:cNvSpPr/>
          <p:nvPr/>
        </p:nvSpPr>
        <p:spPr>
          <a:xfrm>
            <a:off x="836640" y="4673160"/>
            <a:ext cx="2656080" cy="4514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343080" indent="-343080" defTabSz="914400">
              <a:lnSpc>
                <a:spcPts val="2849"/>
              </a:lnSpc>
              <a:buClr>
                <a:srgbClr val="272525"/>
              </a:buClr>
              <a:buFont typeface="Wingdings" charset="2"/>
              <a:buChar char=""/>
            </a:pPr>
            <a:r>
              <a:rPr lang="en-US" sz="2000" b="0" strike="noStrike" spc="-38">
                <a:solidFill>
                  <a:srgbClr val="272525"/>
                </a:solidFill>
                <a:latin typeface="Inter"/>
                <a:ea typeface="Inter"/>
              </a:rPr>
              <a:t>7 </a:t>
            </a:r>
            <a:r>
              <a:rPr lang="bg-BG" sz="2000" b="0" strike="noStrike" spc="-38">
                <a:solidFill>
                  <a:srgbClr val="272525"/>
                </a:solidFill>
                <a:latin typeface="Inter"/>
                <a:ea typeface="Inter"/>
              </a:rPr>
              <a:t>окръга</a:t>
            </a:r>
            <a:r>
              <a:rPr lang="en-US" sz="2000" b="0" strike="noStrike" spc="-38">
                <a:solidFill>
                  <a:srgbClr val="272525"/>
                </a:solidFill>
                <a:latin typeface="Inter"/>
                <a:ea typeface="Inter"/>
              </a:rPr>
              <a:t> (NUTS III)</a:t>
            </a:r>
            <a:endParaRPr lang="bg-BG"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 name="Picture 14"/>
          <p:cNvPicPr/>
          <p:nvPr/>
        </p:nvPicPr>
        <p:blipFill>
          <a:blip r:embed="rId3"/>
          <a:stretch/>
        </p:blipFill>
        <p:spPr>
          <a:xfrm>
            <a:off x="304560" y="84960"/>
            <a:ext cx="2411640" cy="733320"/>
          </a:xfrm>
          <a:prstGeom prst="rect">
            <a:avLst/>
          </a:prstGeom>
          <a:ln w="0">
            <a:noFill/>
          </a:ln>
        </p:spPr>
      </p:pic>
      <p:sp>
        <p:nvSpPr>
          <p:cNvPr id="1363" name="Rectangle 2"/>
          <p:cNvSpPr/>
          <p:nvPr/>
        </p:nvSpPr>
        <p:spPr>
          <a:xfrm>
            <a:off x="1386360" y="801360"/>
            <a:ext cx="70423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2400" b="1" strike="noStrike" spc="-1">
                <a:solidFill>
                  <a:srgbClr val="0E4194"/>
                </a:solidFill>
                <a:latin typeface="Segoe UI"/>
              </a:rPr>
              <a:t>(A)</a:t>
            </a:r>
            <a:r>
              <a:rPr lang="bg-BG" sz="2400" b="1" strike="noStrike" spc="-1">
                <a:solidFill>
                  <a:srgbClr val="0E4194"/>
                </a:solidFill>
                <a:latin typeface="Segoe UI"/>
              </a:rPr>
              <a:t> ЗАДЪЛЖИТЕЛНИ ПРИЛОЖЕНИЯ</a:t>
            </a:r>
            <a:r>
              <a:rPr lang="en-US" sz="2400" b="1" strike="noStrike" spc="-1">
                <a:solidFill>
                  <a:srgbClr val="0E4194"/>
                </a:solidFill>
                <a:latin typeface="Segoe UI"/>
              </a:rPr>
              <a:t> </a:t>
            </a:r>
            <a:endParaRPr lang="bg-BG" sz="2400" b="0" strike="noStrike" spc="-1">
              <a:solidFill>
                <a:srgbClr val="000000"/>
              </a:solidFill>
              <a:latin typeface="Arial"/>
            </a:endParaRPr>
          </a:p>
        </p:txBody>
      </p:sp>
      <p:sp>
        <p:nvSpPr>
          <p:cNvPr id="1364" name="Google Shape;549;p73"/>
          <p:cNvSpPr/>
          <p:nvPr/>
        </p:nvSpPr>
        <p:spPr>
          <a:xfrm>
            <a:off x="332280" y="2068200"/>
            <a:ext cx="747720" cy="57420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E4194"/>
                </a:solidFill>
                <a:latin typeface="Open Sans"/>
                <a:ea typeface="Open Sans"/>
              </a:rPr>
              <a:t>A1</a:t>
            </a:r>
            <a:endParaRPr lang="bg-BG" sz="2400" b="0" strike="noStrike" spc="-1">
              <a:solidFill>
                <a:srgbClr val="000000"/>
              </a:solidFill>
              <a:latin typeface="Arial"/>
            </a:endParaRPr>
          </a:p>
        </p:txBody>
      </p:sp>
      <p:sp>
        <p:nvSpPr>
          <p:cNvPr id="1365" name="Google Shape;549;p73"/>
          <p:cNvSpPr/>
          <p:nvPr/>
        </p:nvSpPr>
        <p:spPr>
          <a:xfrm>
            <a:off x="332280" y="3060720"/>
            <a:ext cx="747720" cy="58968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A2</a:t>
            </a:r>
            <a:endParaRPr lang="bg-BG" sz="2400" b="0" strike="noStrike" spc="-1">
              <a:solidFill>
                <a:srgbClr val="000000"/>
              </a:solidFill>
              <a:latin typeface="Arial"/>
            </a:endParaRPr>
          </a:p>
        </p:txBody>
      </p:sp>
      <p:sp>
        <p:nvSpPr>
          <p:cNvPr id="1366" name="Google Shape;549;p73"/>
          <p:cNvSpPr/>
          <p:nvPr/>
        </p:nvSpPr>
        <p:spPr>
          <a:xfrm>
            <a:off x="304920" y="4079520"/>
            <a:ext cx="775080" cy="60516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A3</a:t>
            </a:r>
            <a:endParaRPr lang="bg-BG" sz="2400" b="0" strike="noStrike" spc="-1">
              <a:solidFill>
                <a:srgbClr val="000000"/>
              </a:solidFill>
              <a:latin typeface="Arial"/>
            </a:endParaRPr>
          </a:p>
        </p:txBody>
      </p:sp>
      <p:sp>
        <p:nvSpPr>
          <p:cNvPr id="1367" name="Google Shape;549;p73"/>
          <p:cNvSpPr/>
          <p:nvPr/>
        </p:nvSpPr>
        <p:spPr>
          <a:xfrm>
            <a:off x="324000" y="5206320"/>
            <a:ext cx="756000" cy="57420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A4</a:t>
            </a:r>
            <a:endParaRPr lang="bg-BG" sz="2400" b="0" strike="noStrike" spc="-1">
              <a:solidFill>
                <a:srgbClr val="000000"/>
              </a:solidFill>
              <a:latin typeface="Arial"/>
            </a:endParaRPr>
          </a:p>
        </p:txBody>
      </p:sp>
      <p:sp>
        <p:nvSpPr>
          <p:cNvPr id="1368" name="Rectangle 10"/>
          <p:cNvSpPr/>
          <p:nvPr/>
        </p:nvSpPr>
        <p:spPr>
          <a:xfrm>
            <a:off x="1184040" y="1980000"/>
            <a:ext cx="39502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СПОРАЗУМЕНИЕ ЗА ПАРТНЬОРСТВО ПО ПРОЕКТА</a:t>
            </a:r>
            <a:endParaRPr lang="bg-BG" sz="1800" b="0" strike="noStrike" spc="-1">
              <a:solidFill>
                <a:srgbClr val="000000"/>
              </a:solidFill>
              <a:latin typeface="Arial"/>
            </a:endParaRPr>
          </a:p>
        </p:txBody>
      </p:sp>
      <p:sp>
        <p:nvSpPr>
          <p:cNvPr id="1369" name="Rectangle 47"/>
          <p:cNvSpPr/>
          <p:nvPr/>
        </p:nvSpPr>
        <p:spPr>
          <a:xfrm>
            <a:off x="1171800" y="4041000"/>
            <a:ext cx="40482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ДЕКЛАРАЦИЯ ОТ ПАРТНЬОР ПО ПРОЕКТА</a:t>
            </a:r>
            <a:r>
              <a:rPr sz="1800"/>
              <a:t/>
            </a:r>
            <a:br>
              <a:rPr sz="1800"/>
            </a:br>
            <a:r>
              <a:rPr sz="1800"/>
              <a:t/>
            </a:r>
            <a:br>
              <a:rPr sz="1800"/>
            </a:br>
            <a:endParaRPr lang="bg-BG" sz="1800" b="0" strike="noStrike" spc="-1">
              <a:solidFill>
                <a:srgbClr val="000000"/>
              </a:solidFill>
              <a:latin typeface="Arial"/>
            </a:endParaRPr>
          </a:p>
        </p:txBody>
      </p:sp>
      <p:sp>
        <p:nvSpPr>
          <p:cNvPr id="1370" name="Google Shape;549;p73"/>
          <p:cNvSpPr/>
          <p:nvPr/>
        </p:nvSpPr>
        <p:spPr>
          <a:xfrm>
            <a:off x="5622120" y="2082240"/>
            <a:ext cx="677880" cy="57420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r>
              <a:rPr lang="en" sz="2400" b="1" strike="noStrike" spc="-1">
                <a:solidFill>
                  <a:srgbClr val="0E4194"/>
                </a:solidFill>
                <a:latin typeface="Open Sans"/>
                <a:ea typeface="Open Sans"/>
              </a:rPr>
              <a:t>A5</a:t>
            </a:r>
            <a:endParaRPr lang="bg-BG" sz="2400" b="0" strike="noStrike" spc="-1">
              <a:solidFill>
                <a:srgbClr val="000000"/>
              </a:solidFill>
              <a:latin typeface="Arial"/>
            </a:endParaRPr>
          </a:p>
        </p:txBody>
      </p:sp>
      <p:sp>
        <p:nvSpPr>
          <p:cNvPr id="1371" name="Google Shape;549;p73"/>
          <p:cNvSpPr/>
          <p:nvPr/>
        </p:nvSpPr>
        <p:spPr>
          <a:xfrm>
            <a:off x="5622120" y="2777400"/>
            <a:ext cx="677880" cy="58968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A6</a:t>
            </a:r>
            <a:endParaRPr lang="bg-BG" sz="2400" b="0" strike="noStrike" spc="-1">
              <a:solidFill>
                <a:srgbClr val="000000"/>
              </a:solidFill>
              <a:latin typeface="Arial"/>
            </a:endParaRPr>
          </a:p>
        </p:txBody>
      </p:sp>
      <p:sp>
        <p:nvSpPr>
          <p:cNvPr id="1372" name="Google Shape;549;p73"/>
          <p:cNvSpPr/>
          <p:nvPr/>
        </p:nvSpPr>
        <p:spPr>
          <a:xfrm>
            <a:off x="5622120" y="3665880"/>
            <a:ext cx="677880" cy="60516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A7</a:t>
            </a:r>
            <a:endParaRPr lang="bg-BG" sz="2400" b="0" strike="noStrike" spc="-1">
              <a:solidFill>
                <a:srgbClr val="000000"/>
              </a:solidFill>
              <a:latin typeface="Arial"/>
            </a:endParaRPr>
          </a:p>
        </p:txBody>
      </p:sp>
      <p:sp>
        <p:nvSpPr>
          <p:cNvPr id="1373" name="Google Shape;549;p73"/>
          <p:cNvSpPr/>
          <p:nvPr/>
        </p:nvSpPr>
        <p:spPr>
          <a:xfrm>
            <a:off x="5600520" y="4584960"/>
            <a:ext cx="663480" cy="57420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A8</a:t>
            </a:r>
            <a:endParaRPr lang="bg-BG" sz="2400" b="0" strike="noStrike" spc="-1">
              <a:solidFill>
                <a:srgbClr val="000000"/>
              </a:solidFill>
              <a:latin typeface="Arial"/>
            </a:endParaRPr>
          </a:p>
        </p:txBody>
      </p:sp>
      <p:sp>
        <p:nvSpPr>
          <p:cNvPr id="1374" name="Rectangle 52"/>
          <p:cNvSpPr/>
          <p:nvPr/>
        </p:nvSpPr>
        <p:spPr>
          <a:xfrm>
            <a:off x="1184040" y="3006720"/>
            <a:ext cx="417996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ДЕКЛАРАЦИЯ ЗА ПАРТНЬОРСТВО И СЪФИНАНСИРАНЕ</a:t>
            </a:r>
            <a:r>
              <a:rPr sz="1800"/>
              <a:t/>
            </a:r>
            <a:br>
              <a:rPr sz="1800"/>
            </a:br>
            <a:endParaRPr lang="bg-BG" sz="1800" b="0" strike="noStrike" spc="-1">
              <a:solidFill>
                <a:srgbClr val="000000"/>
              </a:solidFill>
              <a:latin typeface="Arial"/>
            </a:endParaRPr>
          </a:p>
        </p:txBody>
      </p:sp>
      <p:sp>
        <p:nvSpPr>
          <p:cNvPr id="1375" name="Rectangle 53"/>
          <p:cNvSpPr/>
          <p:nvPr/>
        </p:nvSpPr>
        <p:spPr>
          <a:xfrm>
            <a:off x="1224000" y="5040000"/>
            <a:ext cx="4048200" cy="201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ДЕКЛАРАЦИЯ ЗА ЕЛЕКТРОНЕН АДРЕС НА ПАРТНЬОР ПО ПРОЕКТА</a:t>
            </a:r>
            <a:endParaRPr lang="bg-BG" sz="1800" b="0" strike="noStrike" spc="-1">
              <a:solidFill>
                <a:srgbClr val="000000"/>
              </a:solidFill>
              <a:latin typeface="Arial"/>
            </a:endParaRPr>
          </a:p>
          <a:p>
            <a:pPr defTabSz="914400">
              <a:lnSpc>
                <a:spcPct val="100000"/>
              </a:lnSpc>
            </a:pPr>
            <a:endParaRPr lang="bg-BG" sz="1800" b="0" strike="noStrike" spc="-1">
              <a:solidFill>
                <a:srgbClr val="000000"/>
              </a:solidFill>
              <a:latin typeface="Arial"/>
            </a:endParaRPr>
          </a:p>
          <a:p>
            <a:pPr defTabSz="914400">
              <a:lnSpc>
                <a:spcPct val="100000"/>
              </a:lnSpc>
            </a:pPr>
            <a:r>
              <a:rPr sz="1800"/>
              <a:t/>
            </a:r>
            <a:br>
              <a:rPr sz="1800"/>
            </a:br>
            <a:r>
              <a:rPr sz="1800"/>
              <a:t/>
            </a:r>
            <a:br>
              <a:rPr sz="1800"/>
            </a:br>
            <a:endParaRPr lang="bg-BG" sz="1800" b="0" strike="noStrike" spc="-1">
              <a:solidFill>
                <a:srgbClr val="000000"/>
              </a:solidFill>
              <a:latin typeface="Arial"/>
            </a:endParaRPr>
          </a:p>
        </p:txBody>
      </p:sp>
      <p:sp>
        <p:nvSpPr>
          <p:cNvPr id="1376" name="Google Shape;549;p73"/>
          <p:cNvSpPr/>
          <p:nvPr/>
        </p:nvSpPr>
        <p:spPr>
          <a:xfrm>
            <a:off x="5590080" y="5483880"/>
            <a:ext cx="663480" cy="574200"/>
          </a:xfrm>
          <a:prstGeom prst="rect">
            <a:avLst/>
          </a:prstGeom>
          <a:solidFill>
            <a:schemeClr val="lt1"/>
          </a:solidFill>
          <a:ln w="19050">
            <a:solidFill>
              <a:srgbClr val="0074AF"/>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en" sz="2400" b="1" strike="noStrike" spc="-1">
                <a:solidFill>
                  <a:srgbClr val="0E4194"/>
                </a:solidFill>
                <a:latin typeface="Open Sans"/>
                <a:ea typeface="Open Sans"/>
              </a:rPr>
              <a:t>A9</a:t>
            </a:r>
            <a:endParaRPr lang="bg-BG" sz="2400" b="0" strike="noStrike" spc="-1">
              <a:solidFill>
                <a:srgbClr val="000000"/>
              </a:solidFill>
              <a:latin typeface="Arial"/>
            </a:endParaRPr>
          </a:p>
        </p:txBody>
      </p:sp>
      <p:sp>
        <p:nvSpPr>
          <p:cNvPr id="1377" name="Rectangle 55"/>
          <p:cNvSpPr/>
          <p:nvPr/>
        </p:nvSpPr>
        <p:spPr>
          <a:xfrm>
            <a:off x="6542280" y="2061720"/>
            <a:ext cx="310572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rgbClr val="0E4194"/>
                </a:solidFill>
                <a:latin typeface="Open Sans"/>
                <a:ea typeface="Open Sans"/>
              </a:rPr>
              <a:t>ДЕКЛАРАЦИЯ ЗА МСП</a:t>
            </a:r>
            <a:r>
              <a:rPr lang="en-US" sz="1800" b="0" strike="noStrike" spc="-1">
                <a:solidFill>
                  <a:srgbClr val="0E4194"/>
                </a:solidFill>
                <a:latin typeface="Segoe UI"/>
                <a:ea typeface="Open Sans"/>
              </a:rPr>
              <a:t> </a:t>
            </a:r>
            <a:r>
              <a:rPr sz="1800"/>
              <a:t/>
            </a:r>
            <a:br>
              <a:rPr sz="1800"/>
            </a:br>
            <a:endParaRPr lang="bg-BG" sz="1800" b="0" strike="noStrike" spc="-1">
              <a:solidFill>
                <a:srgbClr val="000000"/>
              </a:solidFill>
              <a:latin typeface="Arial"/>
            </a:endParaRPr>
          </a:p>
        </p:txBody>
      </p:sp>
      <p:sp>
        <p:nvSpPr>
          <p:cNvPr id="1378" name="Rectangle 56"/>
          <p:cNvSpPr/>
          <p:nvPr/>
        </p:nvSpPr>
        <p:spPr>
          <a:xfrm>
            <a:off x="6529680" y="2733840"/>
            <a:ext cx="44589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ДЕКЛАРАЦИЯ ЗА МИНИМАЛНИ И ДЪРЖАВНИ ПОМОЩИ </a:t>
            </a:r>
            <a:r>
              <a:rPr sz="1800"/>
              <a:t/>
            </a:r>
            <a:br>
              <a:rPr sz="1800"/>
            </a:br>
            <a:endParaRPr lang="bg-BG" sz="1800" b="0" strike="noStrike" spc="-1">
              <a:solidFill>
                <a:srgbClr val="000000"/>
              </a:solidFill>
              <a:latin typeface="Arial"/>
            </a:endParaRPr>
          </a:p>
        </p:txBody>
      </p:sp>
      <p:sp>
        <p:nvSpPr>
          <p:cNvPr id="1379" name="Rectangle 57"/>
          <p:cNvSpPr/>
          <p:nvPr/>
        </p:nvSpPr>
        <p:spPr>
          <a:xfrm>
            <a:off x="6510960" y="5400000"/>
            <a:ext cx="500904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rgbClr val="0E4194"/>
                </a:solidFill>
                <a:latin typeface="Open Sans"/>
                <a:ea typeface="Open Sans"/>
              </a:rPr>
              <a:t>ДЕКЛАРИРАНЕ НА ОБСТОЯТЕЛСТВА </a:t>
            </a:r>
            <a:endParaRPr lang="bg-BG" sz="1800" b="1" strike="noStrike" spc="-1">
              <a:solidFill>
                <a:srgbClr val="000000"/>
              </a:solidFill>
              <a:latin typeface="Arial"/>
            </a:endParaRPr>
          </a:p>
          <a:p>
            <a:pPr defTabSz="914400">
              <a:lnSpc>
                <a:spcPct val="100000"/>
              </a:lnSpc>
            </a:pPr>
            <a:r>
              <a:rPr lang="bg-BG" sz="1800" b="1" strike="noStrike" spc="-1">
                <a:solidFill>
                  <a:srgbClr val="0E4194"/>
                </a:solidFill>
                <a:latin typeface="Open Sans"/>
                <a:ea typeface="Open Sans"/>
              </a:rPr>
              <a:t>ПО ЧЛ.5I</a:t>
            </a:r>
            <a:r>
              <a:rPr sz="1800"/>
              <a:t/>
            </a:r>
            <a:br>
              <a:rPr sz="1800"/>
            </a:br>
            <a:endParaRPr lang="bg-BG" sz="1800" b="1" strike="noStrike" spc="-1">
              <a:solidFill>
                <a:srgbClr val="000000"/>
              </a:solidFill>
              <a:latin typeface="Arial"/>
            </a:endParaRPr>
          </a:p>
        </p:txBody>
      </p:sp>
      <p:sp>
        <p:nvSpPr>
          <p:cNvPr id="1380" name="Rectangle 68"/>
          <p:cNvSpPr/>
          <p:nvPr/>
        </p:nvSpPr>
        <p:spPr>
          <a:xfrm>
            <a:off x="6546240" y="3600000"/>
            <a:ext cx="551376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strike="noStrike" spc="-1">
                <a:solidFill>
                  <a:srgbClr val="0E4194"/>
                </a:solidFill>
                <a:latin typeface="Open Sans"/>
                <a:ea typeface="Open Sans"/>
              </a:rPr>
              <a:t>ДЕКЛАРАЦИЯ ЗА СПАЗВАНЕ НА ПРИНЦИПА ЗА “НЕНАНАСЯНЕ НА ЗНАЧИТЕЛНИ ВРЕДИ”</a:t>
            </a:r>
            <a:r>
              <a:rPr lang="en-US" sz="1800" b="1" strike="noStrike" spc="-1">
                <a:solidFill>
                  <a:srgbClr val="0E4194"/>
                </a:solidFill>
                <a:latin typeface="Open Sans"/>
                <a:ea typeface="Open Sans"/>
              </a:rPr>
              <a:t> </a:t>
            </a:r>
            <a:r>
              <a:rPr sz="1800"/>
              <a:t/>
            </a:r>
            <a:br>
              <a:rPr sz="1800"/>
            </a:br>
            <a:r>
              <a:rPr sz="1800"/>
              <a:t/>
            </a:r>
            <a:br>
              <a:rPr sz="1800"/>
            </a:br>
            <a:endParaRPr lang="bg-BG" sz="1800" b="0" strike="noStrike" spc="-1">
              <a:solidFill>
                <a:srgbClr val="000000"/>
              </a:solidFill>
              <a:latin typeface="Arial"/>
            </a:endParaRPr>
          </a:p>
        </p:txBody>
      </p:sp>
      <p:sp>
        <p:nvSpPr>
          <p:cNvPr id="1381" name="Rectangle 69"/>
          <p:cNvSpPr/>
          <p:nvPr/>
        </p:nvSpPr>
        <p:spPr>
          <a:xfrm>
            <a:off x="6552000" y="4576320"/>
            <a:ext cx="52236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1800" b="1" strike="noStrike" spc="-1">
                <a:solidFill>
                  <a:srgbClr val="0E4194"/>
                </a:solidFill>
                <a:latin typeface="Open Sans"/>
                <a:ea typeface="Open Sans"/>
              </a:rPr>
              <a:t>САМООЦЕНКА ЗА КЛИМАТИЧНА УСТОЙЧИВОСТ </a:t>
            </a:r>
            <a:r>
              <a:rPr sz="1800"/>
              <a:t/>
            </a:r>
            <a:br>
              <a:rPr sz="1800"/>
            </a:br>
            <a:endParaRPr lang="bg-BG" sz="18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 name="Group 2"/>
          <p:cNvGrpSpPr/>
          <p:nvPr/>
        </p:nvGrpSpPr>
        <p:grpSpPr>
          <a:xfrm>
            <a:off x="10457640" y="-86400"/>
            <a:ext cx="1938960" cy="6976440"/>
            <a:chOff x="10457640" y="-86400"/>
            <a:chExt cx="1938960" cy="6976440"/>
          </a:xfrm>
        </p:grpSpPr>
        <p:sp>
          <p:nvSpPr>
            <p:cNvPr id="1383" name="Freeform 3"/>
            <p:cNvSpPr/>
            <p:nvPr/>
          </p:nvSpPr>
          <p:spPr>
            <a:xfrm>
              <a:off x="10457640" y="4680"/>
              <a:ext cx="1938960" cy="6885360"/>
            </a:xfrm>
            <a:custGeom>
              <a:avLst/>
              <a:gdLst>
                <a:gd name="textAreaLeft" fmla="*/ 0 w 1938960"/>
                <a:gd name="textAreaRight" fmla="*/ 1939320 w 1938960"/>
                <a:gd name="textAreaTop" fmla="*/ 0 h 6885360"/>
                <a:gd name="textAreaBottom" fmla="*/ 6885720 h 6885360"/>
              </a:gdLst>
              <a:ahLst/>
              <a:cxnLst/>
              <a:rect l="textAreaLeft" t="textAreaTop" r="textAreaRight" b="textAreaBottom"/>
              <a:pathLst>
                <a:path w="1044090" h="2875472">
                  <a:moveTo>
                    <a:pt x="0" y="0"/>
                  </a:moveTo>
                  <a:lnTo>
                    <a:pt x="1044090" y="0"/>
                  </a:lnTo>
                  <a:lnTo>
                    <a:pt x="1044090" y="2875472"/>
                  </a:lnTo>
                  <a:lnTo>
                    <a:pt x="0" y="2875472"/>
                  </a:lnTo>
                  <a:close/>
                </a:path>
              </a:pathLst>
            </a:custGeom>
            <a:solidFill>
              <a:srgbClr val="145DA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bg-BG" sz="1800" b="0" strike="noStrike" spc="-1">
                <a:solidFill>
                  <a:srgbClr val="FFFFFF"/>
                </a:solidFill>
                <a:latin typeface="Arial"/>
              </a:endParaRPr>
            </a:p>
          </p:txBody>
        </p:sp>
        <p:sp>
          <p:nvSpPr>
            <p:cNvPr id="1384" name="TextBox 4"/>
            <p:cNvSpPr/>
            <p:nvPr/>
          </p:nvSpPr>
          <p:spPr>
            <a:xfrm>
              <a:off x="10457640" y="-86400"/>
              <a:ext cx="1938960" cy="697644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914400">
                <a:lnSpc>
                  <a:spcPts val="2659"/>
                </a:lnSpc>
                <a:tabLst>
                  <a:tab pos="0" algn="l"/>
                </a:tabLst>
              </a:pPr>
              <a:endParaRPr lang="en-US" sz="1800" b="0" strike="noStrike" spc="-1">
                <a:solidFill>
                  <a:schemeClr val="dk1"/>
                </a:solidFill>
                <a:latin typeface="Segoe UI"/>
              </a:endParaRPr>
            </a:p>
          </p:txBody>
        </p:sp>
      </p:grpSp>
      <p:pic>
        <p:nvPicPr>
          <p:cNvPr id="1385" name="Picture 14"/>
          <p:cNvPicPr/>
          <p:nvPr/>
        </p:nvPicPr>
        <p:blipFill>
          <a:blip r:embed="rId3"/>
          <a:stretch/>
        </p:blipFill>
        <p:spPr>
          <a:xfrm>
            <a:off x="141120" y="-15120"/>
            <a:ext cx="2399400" cy="729720"/>
          </a:xfrm>
          <a:prstGeom prst="rect">
            <a:avLst/>
          </a:prstGeom>
          <a:ln w="0">
            <a:noFill/>
          </a:ln>
        </p:spPr>
      </p:pic>
      <p:sp>
        <p:nvSpPr>
          <p:cNvPr id="1386" name="Google Shape;189;p36"/>
          <p:cNvSpPr/>
          <p:nvPr/>
        </p:nvSpPr>
        <p:spPr>
          <a:xfrm>
            <a:off x="0" y="720000"/>
            <a:ext cx="10472760" cy="635040"/>
          </a:xfrm>
          <a:prstGeom prst="rect">
            <a:avLst/>
          </a:prstGeom>
          <a:noFill/>
          <a:ln w="0">
            <a:noFill/>
          </a:ln>
        </p:spPr>
        <p:style>
          <a:lnRef idx="0">
            <a:scrgbClr r="0" g="0" b="0"/>
          </a:lnRef>
          <a:fillRef idx="0">
            <a:scrgbClr r="0" g="0" b="0"/>
          </a:fillRef>
          <a:effectRef idx="0">
            <a:scrgbClr r="0" g="0" b="0"/>
          </a:effectRef>
          <a:fontRef idx="minor"/>
        </p:style>
        <p:txBody>
          <a:bodyPr lIns="0" tIns="108000" rIns="108000" bIns="108000" anchor="t">
            <a:noAutofit/>
          </a:bodyPr>
          <a:lstStyle/>
          <a:p>
            <a:pPr algn="ctr" defTabSz="914400">
              <a:lnSpc>
                <a:spcPct val="100000"/>
              </a:lnSpc>
            </a:pPr>
            <a:r>
              <a:rPr lang="en-US" sz="2200" b="1" strike="noStrike" spc="-1">
                <a:solidFill>
                  <a:srgbClr val="0E4194"/>
                </a:solidFill>
                <a:latin typeface="Open Sans"/>
                <a:ea typeface="Open Sans"/>
              </a:rPr>
              <a:t>(B) </a:t>
            </a:r>
            <a:r>
              <a:rPr lang="bg-BG" sz="2400" b="1" strike="noStrike" spc="-1">
                <a:solidFill>
                  <a:srgbClr val="0E4194"/>
                </a:solidFill>
                <a:latin typeface="Playfair Display"/>
                <a:ea typeface="Playfair Display"/>
              </a:rPr>
              <a:t>ДОПЪЛНИТЕЛНИ ДОКУМЕНТИ ЗА ИНВЕСТИЦИИ</a:t>
            </a:r>
            <a:r>
              <a:rPr sz="4000"/>
              <a:t/>
            </a:r>
            <a:br>
              <a:rPr sz="4000"/>
            </a:br>
            <a:endParaRPr lang="bg-BG" sz="2400" b="0" strike="noStrike" spc="-1">
              <a:solidFill>
                <a:srgbClr val="000000"/>
              </a:solidFill>
              <a:latin typeface="Arial"/>
            </a:endParaRPr>
          </a:p>
        </p:txBody>
      </p:sp>
      <p:sp>
        <p:nvSpPr>
          <p:cNvPr id="1387" name="Google Shape;477;p57"/>
          <p:cNvSpPr/>
          <p:nvPr/>
        </p:nvSpPr>
        <p:spPr>
          <a:xfrm>
            <a:off x="1073520" y="3644280"/>
            <a:ext cx="10741320" cy="5896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2200" b="1" strike="noStrike" spc="-1">
              <a:solidFill>
                <a:srgbClr val="014023"/>
              </a:solidFill>
              <a:latin typeface="Open Sans"/>
              <a:ea typeface="Open Sans"/>
            </a:endParaRPr>
          </a:p>
        </p:txBody>
      </p:sp>
      <p:sp>
        <p:nvSpPr>
          <p:cNvPr id="1388" name="Google Shape;477;p57"/>
          <p:cNvSpPr/>
          <p:nvPr/>
        </p:nvSpPr>
        <p:spPr>
          <a:xfrm>
            <a:off x="360000" y="2043360"/>
            <a:ext cx="9893520" cy="379188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B6.1</a:t>
            </a:r>
            <a:r>
              <a:rPr lang="en-US" sz="1400" b="1" strike="noStrike" spc="-1">
                <a:solidFill>
                  <a:srgbClr val="005A9E"/>
                </a:solidFill>
                <a:latin typeface="Open Sans"/>
                <a:ea typeface="Open Sans"/>
              </a:rPr>
              <a:t> </a:t>
            </a:r>
            <a:r>
              <a:rPr lang="bg-BG" sz="1400" b="1" strike="noStrike" spc="-1">
                <a:solidFill>
                  <a:srgbClr val="0E4194"/>
                </a:solidFill>
                <a:latin typeface="Open Sans"/>
                <a:ea typeface="Open Sans"/>
              </a:rPr>
              <a:t>Акт за собственост заедно с кадастрална карта</a:t>
            </a:r>
            <a:r>
              <a:rPr lang="en-US" sz="1400" b="1" strike="noStrike" spc="-1">
                <a:solidFill>
                  <a:srgbClr val="0E4194"/>
                </a:solidFill>
                <a:latin typeface="Open Sans"/>
                <a:ea typeface="Open Sans"/>
              </a:rPr>
              <a:t>, </a:t>
            </a:r>
            <a:r>
              <a:rPr lang="bg-BG" sz="1400" b="1" strike="noStrike" spc="-1">
                <a:solidFill>
                  <a:srgbClr val="0E4194"/>
                </a:solidFill>
                <a:latin typeface="Open Sans"/>
                <a:ea typeface="Open Sans"/>
              </a:rPr>
              <a:t>дългосрочен договор</a:t>
            </a:r>
            <a:r>
              <a:rPr lang="en-US" sz="1400" b="1" strike="noStrike" spc="-1">
                <a:solidFill>
                  <a:srgbClr val="0E4194"/>
                </a:solidFill>
                <a:latin typeface="Open Sans"/>
                <a:ea typeface="Open Sans"/>
              </a:rPr>
              <a:t>;</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B6.2</a:t>
            </a:r>
            <a:r>
              <a:rPr lang="en-US" sz="1400" b="1" strike="noStrike" spc="-1">
                <a:solidFill>
                  <a:srgbClr val="005A9E"/>
                </a:solidFill>
                <a:latin typeface="Open Sans"/>
                <a:ea typeface="Open Sans"/>
              </a:rPr>
              <a:t> </a:t>
            </a:r>
            <a:r>
              <a:rPr lang="ru-RU" sz="1400" b="1" strike="noStrike" spc="-1">
                <a:solidFill>
                  <a:srgbClr val="0E4194"/>
                </a:solidFill>
                <a:latin typeface="Open Sans"/>
                <a:ea typeface="Open Sans"/>
              </a:rPr>
              <a:t>При инвестиционни дейности в територии/обекти със специален статут - документация, съгласно приложимото законодателство</a:t>
            </a:r>
            <a:r>
              <a:rPr lang="en-US" sz="1400" b="1" strike="noStrike" spc="-1">
                <a:solidFill>
                  <a:srgbClr val="005A9E"/>
                </a:solidFill>
                <a:latin typeface="Open Sans"/>
                <a:ea typeface="Open Sans"/>
              </a:rPr>
              <a:t>;</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B6.3</a:t>
            </a:r>
            <a:r>
              <a:rPr lang="en-US" sz="1400" b="1" strike="noStrike" spc="-1">
                <a:solidFill>
                  <a:srgbClr val="005A9E"/>
                </a:solidFill>
                <a:latin typeface="Open Sans"/>
                <a:ea typeface="Open Sans"/>
              </a:rPr>
              <a:t> </a:t>
            </a:r>
            <a:r>
              <a:rPr lang="ru-RU" sz="1400" b="1" strike="noStrike" spc="-1">
                <a:solidFill>
                  <a:srgbClr val="0E4194"/>
                </a:solidFill>
                <a:latin typeface="Open Sans"/>
                <a:ea typeface="Open Sans"/>
              </a:rPr>
              <a:t>Копие от писмо, че не е необходимо извършването на оценка за въздействието върху околната среда или копие от положителна оценка на въздействието върху околната среда;</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B6.4 </a:t>
            </a:r>
            <a:r>
              <a:rPr lang="bg-BG" sz="1400" b="1" strike="noStrike" spc="-1">
                <a:solidFill>
                  <a:srgbClr val="0E4194"/>
                </a:solidFill>
                <a:latin typeface="Open Sans"/>
                <a:ea typeface="Open Sans"/>
              </a:rPr>
              <a:t>Копие от писмо, в което се посочва, че проектното предложение е допустимо съгласно настоящите Планове за управление на речните басейни и Планове за управление на риска от наводнения </a:t>
            </a:r>
            <a:r>
              <a:rPr lang="en-US" sz="1400" b="1" strike="noStrike" spc="-1">
                <a:solidFill>
                  <a:srgbClr val="0E4194"/>
                </a:solidFill>
                <a:latin typeface="Open Sans"/>
                <a:ea typeface="Open Sans"/>
              </a:rPr>
              <a:t>(BG) / </a:t>
            </a:r>
            <a:r>
              <a:rPr lang="bg-BG" sz="1400" b="1" strike="noStrike" spc="-1">
                <a:solidFill>
                  <a:srgbClr val="0E4194"/>
                </a:solidFill>
                <a:latin typeface="Open Sans"/>
                <a:ea typeface="Open Sans"/>
              </a:rPr>
              <a:t>Планове за управление на басейни и документи с еквивалентно значение </a:t>
            </a:r>
            <a:r>
              <a:rPr lang="en-US" sz="1400" b="1" strike="noStrike" spc="-1">
                <a:solidFill>
                  <a:srgbClr val="005A9E"/>
                </a:solidFill>
                <a:latin typeface="Open Sans"/>
                <a:ea typeface="Open Sans"/>
              </a:rPr>
              <a:t>(RS);</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B6.5</a:t>
            </a:r>
            <a:r>
              <a:rPr lang="en-US" sz="1400" b="1" strike="noStrike" spc="-1">
                <a:solidFill>
                  <a:srgbClr val="005A9E"/>
                </a:solidFill>
                <a:latin typeface="Open Sans"/>
                <a:ea typeface="Open Sans"/>
              </a:rPr>
              <a:t> </a:t>
            </a:r>
            <a:r>
              <a:rPr lang="ru-RU" sz="1400" b="1" strike="noStrike" spc="-1">
                <a:solidFill>
                  <a:srgbClr val="0E4194"/>
                </a:solidFill>
                <a:latin typeface="Open Sans"/>
                <a:ea typeface="Open Sans"/>
              </a:rPr>
              <a:t>Обяснителна записка за набелязване на превантивни мерки с цел избягване замърсяването на водни обекти при извънредни ситуации (План за защита при бедствия);</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B6.6</a:t>
            </a:r>
            <a:r>
              <a:rPr lang="en-US" sz="1400" b="1" strike="noStrike" spc="-1">
                <a:solidFill>
                  <a:srgbClr val="005A9E"/>
                </a:solidFill>
                <a:latin typeface="Open Sans"/>
                <a:ea typeface="Open Sans"/>
              </a:rPr>
              <a:t> </a:t>
            </a:r>
            <a:r>
              <a:rPr lang="bg-BG" sz="1400" b="1" strike="noStrike" spc="-1">
                <a:solidFill>
                  <a:srgbClr val="0E4194"/>
                </a:solidFill>
                <a:latin typeface="Open Sans"/>
                <a:ea typeface="Open Sans"/>
              </a:rPr>
              <a:t>Одобрен работен проект, обяснителна записка, количествено-стойностна сметка; </a:t>
            </a:r>
            <a:endParaRPr lang="bg-BG" sz="1400" b="0" strike="noStrike" spc="-1">
              <a:solidFill>
                <a:srgbClr val="000000"/>
              </a:solidFill>
              <a:latin typeface="Arial"/>
            </a:endParaRPr>
          </a:p>
          <a:p>
            <a:pPr defTabSz="914400">
              <a:lnSpc>
                <a:spcPct val="150000"/>
              </a:lnSpc>
              <a:tabLst>
                <a:tab pos="0" algn="l"/>
              </a:tabLst>
            </a:pPr>
            <a:r>
              <a:rPr lang="bg-BG" sz="1400" b="1" strike="noStrike" spc="-1">
                <a:solidFill>
                  <a:srgbClr val="0E4194"/>
                </a:solidFill>
                <a:latin typeface="Open Sans"/>
                <a:ea typeface="Open Sans"/>
              </a:rPr>
              <a:t>Разреши</a:t>
            </a:r>
            <a:r>
              <a:rPr lang="en-US" sz="1400" b="1" strike="noStrike" spc="-1">
                <a:solidFill>
                  <a:srgbClr val="0E4194"/>
                </a:solidFill>
                <a:latin typeface="Open Sans"/>
                <a:ea typeface="Open Sans"/>
              </a:rPr>
              <a:t>e</a:t>
            </a:r>
            <a:r>
              <a:rPr lang="bg-BG" sz="1400" b="1" strike="noStrike" spc="-1">
                <a:solidFill>
                  <a:srgbClr val="0E4194"/>
                </a:solidFill>
                <a:latin typeface="Open Sans"/>
                <a:ea typeface="Open Sans"/>
              </a:rPr>
              <a:t> за строеж</a:t>
            </a:r>
            <a:r>
              <a:rPr lang="en-US" sz="1400" b="1" strike="noStrike" spc="-1">
                <a:solidFill>
                  <a:srgbClr val="0E4194"/>
                </a:solidFill>
                <a:latin typeface="Open Sans"/>
                <a:ea typeface="Open Sans"/>
              </a:rPr>
              <a:t>; </a:t>
            </a:r>
            <a:r>
              <a:rPr lang="bg-BG" sz="1400" b="1" strike="noStrike" spc="-1">
                <a:solidFill>
                  <a:srgbClr val="0E4194"/>
                </a:solidFill>
                <a:latin typeface="Open Sans"/>
                <a:ea typeface="Open Sans"/>
              </a:rPr>
              <a:t>Доклад за резултатите от обследване/одит за енергийна ефективност</a:t>
            </a:r>
            <a:r>
              <a:rPr lang="en-US" sz="1400" b="1" strike="noStrike" spc="-1">
                <a:solidFill>
                  <a:srgbClr val="005A9E"/>
                </a:solidFill>
                <a:latin typeface="Open Sans"/>
                <a:ea typeface="Open Sans"/>
              </a:rPr>
              <a:t>; </a:t>
            </a:r>
            <a:endParaRPr lang="bg-BG" sz="1400" b="0" strike="noStrike" spc="-1">
              <a:solidFill>
                <a:srgbClr val="000000"/>
              </a:solidFill>
              <a:latin typeface="Arial"/>
            </a:endParaRPr>
          </a:p>
          <a:p>
            <a:pPr defTabSz="914400">
              <a:lnSpc>
                <a:spcPct val="150000"/>
              </a:lnSpc>
              <a:tabLst>
                <a:tab pos="0" algn="l"/>
              </a:tabLst>
            </a:pPr>
            <a:r>
              <a:rPr lang="en-US" sz="1400" b="1" strike="noStrike" spc="-1">
                <a:solidFill>
                  <a:schemeClr val="accent6">
                    <a:lumMod val="60000"/>
                    <a:lumOff val="40000"/>
                  </a:schemeClr>
                </a:solidFill>
                <a:latin typeface="Open Sans"/>
                <a:ea typeface="Open Sans"/>
              </a:rPr>
              <a:t>B6.7</a:t>
            </a:r>
            <a:r>
              <a:rPr lang="en-US" sz="1400" b="1" strike="noStrike" spc="-1">
                <a:solidFill>
                  <a:srgbClr val="005A9E"/>
                </a:solidFill>
                <a:latin typeface="Open Sans"/>
                <a:ea typeface="Open Sans"/>
              </a:rPr>
              <a:t> </a:t>
            </a:r>
            <a:r>
              <a:rPr lang="ru-RU" sz="1400" b="1" strike="noStrike" spc="-1">
                <a:solidFill>
                  <a:srgbClr val="0E4194"/>
                </a:solidFill>
                <a:latin typeface="Open Sans"/>
                <a:ea typeface="Open Sans"/>
              </a:rPr>
              <a:t>Подробни технически спецификации на предвидените доставки, анализ на пазара</a:t>
            </a:r>
            <a:r>
              <a:rPr lang="en-US" sz="1400" b="1" strike="noStrike" spc="-1">
                <a:solidFill>
                  <a:srgbClr val="0E4194"/>
                </a:solidFill>
                <a:latin typeface="Open Sans"/>
                <a:ea typeface="Open Sans"/>
              </a:rPr>
              <a:t>. </a:t>
            </a:r>
            <a:endParaRPr lang="bg-BG" sz="14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PlaceHolder 1"/>
          <p:cNvSpPr>
            <a:spLocks noGrp="1"/>
          </p:cNvSpPr>
          <p:nvPr>
            <p:ph type="title"/>
          </p:nvPr>
        </p:nvSpPr>
        <p:spPr>
          <a:xfrm>
            <a:off x="493200" y="496440"/>
            <a:ext cx="11658240" cy="1459800"/>
          </a:xfrm>
          <a:prstGeom prst="rect">
            <a:avLst/>
          </a:prstGeom>
          <a:noFill/>
          <a:ln w="0">
            <a:noFill/>
          </a:ln>
        </p:spPr>
        <p:txBody>
          <a:bodyPr lIns="0" tIns="314640" rIns="0" bIns="0" anchor="t">
            <a:noAutofit/>
          </a:bodyPr>
          <a:lstStyle/>
          <a:p>
            <a:pPr indent="0" defTabSz="914400">
              <a:lnSpc>
                <a:spcPct val="90000"/>
              </a:lnSpc>
              <a:buNone/>
            </a:pPr>
            <a:r>
              <a:rPr lang="ru-RU" sz="2800" b="1" strike="noStrike" spc="-1">
                <a:solidFill>
                  <a:srgbClr val="0E4194"/>
                </a:solidFill>
                <a:latin typeface="Calibri"/>
                <a:ea typeface="Open Sans"/>
              </a:rPr>
              <a:t>Оценка на проектните предложения</a:t>
            </a:r>
            <a:endParaRPr lang="en-US" sz="2800" b="0" strike="noStrike" spc="-1">
              <a:solidFill>
                <a:schemeClr val="dk1"/>
              </a:solidFill>
              <a:latin typeface="Segoe UI"/>
            </a:endParaRPr>
          </a:p>
        </p:txBody>
      </p:sp>
      <p:grpSp>
        <p:nvGrpSpPr>
          <p:cNvPr id="1390" name="object 3"/>
          <p:cNvGrpSpPr/>
          <p:nvPr/>
        </p:nvGrpSpPr>
        <p:grpSpPr>
          <a:xfrm>
            <a:off x="212400" y="1081800"/>
            <a:ext cx="10789920" cy="5640480"/>
            <a:chOff x="212400" y="1081800"/>
            <a:chExt cx="10789920" cy="5640480"/>
          </a:xfrm>
        </p:grpSpPr>
        <p:sp>
          <p:nvSpPr>
            <p:cNvPr id="1391" name="object 4"/>
            <p:cNvSpPr/>
            <p:nvPr/>
          </p:nvSpPr>
          <p:spPr>
            <a:xfrm>
              <a:off x="1140480" y="1081800"/>
              <a:ext cx="9861840" cy="5640480"/>
            </a:xfrm>
            <a:custGeom>
              <a:avLst/>
              <a:gdLst>
                <a:gd name="textAreaLeft" fmla="*/ 0 w 9861840"/>
                <a:gd name="textAreaRight" fmla="*/ 9862200 w 9861840"/>
                <a:gd name="textAreaTop" fmla="*/ 0 h 5640480"/>
                <a:gd name="textAreaBottom" fmla="*/ 5640840 h 5640480"/>
              </a:gdLst>
              <a:ahLst/>
              <a:cxnLst/>
              <a:rect l="textAreaLeft" t="textAreaTop" r="textAreaRight" b="textAreaBottom"/>
              <a:pathLst>
                <a:path w="9862185" h="5640705">
                  <a:moveTo>
                    <a:pt x="7041642" y="0"/>
                  </a:moveTo>
                  <a:lnTo>
                    <a:pt x="7041642" y="1410081"/>
                  </a:lnTo>
                  <a:lnTo>
                    <a:pt x="0" y="1410081"/>
                  </a:lnTo>
                  <a:lnTo>
                    <a:pt x="0" y="4230243"/>
                  </a:lnTo>
                  <a:lnTo>
                    <a:pt x="7041642" y="4230243"/>
                  </a:lnTo>
                  <a:lnTo>
                    <a:pt x="7041642" y="5640324"/>
                  </a:lnTo>
                  <a:lnTo>
                    <a:pt x="9861804" y="2820162"/>
                  </a:lnTo>
                  <a:lnTo>
                    <a:pt x="7041642" y="0"/>
                  </a:lnTo>
                  <a:close/>
                </a:path>
              </a:pathLst>
            </a:custGeom>
            <a:solidFill>
              <a:srgbClr val="CFD4EA"/>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US" sz="1800" b="0" strike="noStrike" spc="-1">
                <a:solidFill>
                  <a:schemeClr val="dk1"/>
                </a:solidFill>
                <a:latin typeface="Segoe UI"/>
              </a:endParaRPr>
            </a:p>
          </p:txBody>
        </p:sp>
        <p:pic>
          <p:nvPicPr>
            <p:cNvPr id="1392" name="object 5"/>
            <p:cNvPicPr/>
            <p:nvPr/>
          </p:nvPicPr>
          <p:blipFill>
            <a:blip r:embed="rId3"/>
            <a:stretch/>
          </p:blipFill>
          <p:spPr>
            <a:xfrm>
              <a:off x="212400" y="2733840"/>
              <a:ext cx="1833120" cy="2369520"/>
            </a:xfrm>
            <a:prstGeom prst="rect">
              <a:avLst/>
            </a:prstGeom>
            <a:ln w="0">
              <a:noFill/>
            </a:ln>
          </p:spPr>
        </p:pic>
        <p:pic>
          <p:nvPicPr>
            <p:cNvPr id="1393" name="object 6"/>
            <p:cNvPicPr/>
            <p:nvPr/>
          </p:nvPicPr>
          <p:blipFill>
            <a:blip r:embed="rId4"/>
            <a:stretch/>
          </p:blipFill>
          <p:spPr>
            <a:xfrm>
              <a:off x="238320" y="3193920"/>
              <a:ext cx="1836000" cy="1496160"/>
            </a:xfrm>
            <a:prstGeom prst="rect">
              <a:avLst/>
            </a:prstGeom>
            <a:ln w="0">
              <a:noFill/>
            </a:ln>
          </p:spPr>
        </p:pic>
        <p:pic>
          <p:nvPicPr>
            <p:cNvPr id="1394" name="object 7"/>
            <p:cNvPicPr/>
            <p:nvPr/>
          </p:nvPicPr>
          <p:blipFill>
            <a:blip r:embed="rId5"/>
            <a:stretch/>
          </p:blipFill>
          <p:spPr>
            <a:xfrm>
              <a:off x="271800" y="2773440"/>
              <a:ext cx="1861920" cy="2337480"/>
            </a:xfrm>
            <a:prstGeom prst="rect">
              <a:avLst/>
            </a:prstGeom>
            <a:ln w="0">
              <a:noFill/>
            </a:ln>
          </p:spPr>
        </p:pic>
      </p:grpSp>
      <p:sp>
        <p:nvSpPr>
          <p:cNvPr id="1395" name="object 8"/>
          <p:cNvSpPr/>
          <p:nvPr/>
        </p:nvSpPr>
        <p:spPr>
          <a:xfrm>
            <a:off x="396360" y="3037320"/>
            <a:ext cx="1741680" cy="1562400"/>
          </a:xfrm>
          <a:prstGeom prst="rect">
            <a:avLst/>
          </a:prstGeom>
          <a:noFill/>
          <a:ln w="0">
            <a:noFill/>
          </a:ln>
        </p:spPr>
        <p:style>
          <a:lnRef idx="0">
            <a:scrgbClr r="0" g="0" b="0"/>
          </a:lnRef>
          <a:fillRef idx="0">
            <a:scrgbClr r="0" g="0" b="0"/>
          </a:fillRef>
          <a:effectRef idx="0">
            <a:scrgbClr r="0" g="0" b="0"/>
          </a:effectRef>
          <a:fontRef idx="minor"/>
        </p:style>
        <p:txBody>
          <a:bodyPr lIns="0" tIns="38160" rIns="0" bIns="0" anchor="t">
            <a:spAutoFit/>
          </a:bodyPr>
          <a:lstStyle/>
          <a:p>
            <a:pPr defTabSz="914400">
              <a:lnSpc>
                <a:spcPct val="100000"/>
              </a:lnSpc>
            </a:pPr>
            <a:r>
              <a:rPr lang="bg-BG" sz="2000" b="1" strike="noStrike" spc="-1">
                <a:solidFill>
                  <a:schemeClr val="lt1"/>
                </a:solidFill>
                <a:latin typeface="Segoe UI"/>
              </a:rPr>
              <a:t>Проверка на постъпилите предложения в системата </a:t>
            </a:r>
            <a:r>
              <a:rPr lang="en-US" sz="2000" b="1" strike="noStrike" spc="-1">
                <a:solidFill>
                  <a:schemeClr val="lt1"/>
                </a:solidFill>
                <a:latin typeface="Segoe UI"/>
              </a:rPr>
              <a:t>Jems</a:t>
            </a:r>
            <a:endParaRPr lang="bg-BG" sz="2000" b="0" strike="noStrike" spc="-1">
              <a:solidFill>
                <a:srgbClr val="000000"/>
              </a:solidFill>
              <a:latin typeface="Arial"/>
            </a:endParaRPr>
          </a:p>
        </p:txBody>
      </p:sp>
      <p:grpSp>
        <p:nvGrpSpPr>
          <p:cNvPr id="1396" name="object 9"/>
          <p:cNvGrpSpPr/>
          <p:nvPr/>
        </p:nvGrpSpPr>
        <p:grpSpPr>
          <a:xfrm>
            <a:off x="2321280" y="2773440"/>
            <a:ext cx="2047320" cy="2475720"/>
            <a:chOff x="2321280" y="2773440"/>
            <a:chExt cx="2047320" cy="2475720"/>
          </a:xfrm>
        </p:grpSpPr>
        <p:pic>
          <p:nvPicPr>
            <p:cNvPr id="1397" name="object 10"/>
            <p:cNvPicPr/>
            <p:nvPr/>
          </p:nvPicPr>
          <p:blipFill>
            <a:blip r:embed="rId6"/>
            <a:stretch/>
          </p:blipFill>
          <p:spPr>
            <a:xfrm>
              <a:off x="2321280" y="2787120"/>
              <a:ext cx="2047320" cy="2403000"/>
            </a:xfrm>
            <a:prstGeom prst="rect">
              <a:avLst/>
            </a:prstGeom>
            <a:ln w="0">
              <a:noFill/>
            </a:ln>
          </p:spPr>
        </p:pic>
        <p:pic>
          <p:nvPicPr>
            <p:cNvPr id="1398" name="object 11"/>
            <p:cNvPicPr/>
            <p:nvPr/>
          </p:nvPicPr>
          <p:blipFill>
            <a:blip r:embed="rId7"/>
            <a:stretch/>
          </p:blipFill>
          <p:spPr>
            <a:xfrm>
              <a:off x="2431800" y="2773440"/>
              <a:ext cx="1885680" cy="2475720"/>
            </a:xfrm>
            <a:prstGeom prst="rect">
              <a:avLst/>
            </a:prstGeom>
            <a:ln w="0">
              <a:noFill/>
            </a:ln>
          </p:spPr>
        </p:pic>
        <p:pic>
          <p:nvPicPr>
            <p:cNvPr id="1399" name="object 12"/>
            <p:cNvPicPr/>
            <p:nvPr/>
          </p:nvPicPr>
          <p:blipFill>
            <a:blip r:embed="rId8"/>
            <a:stretch/>
          </p:blipFill>
          <p:spPr>
            <a:xfrm>
              <a:off x="2387520" y="2827440"/>
              <a:ext cx="1919520" cy="2288520"/>
            </a:xfrm>
            <a:prstGeom prst="rect">
              <a:avLst/>
            </a:prstGeom>
            <a:ln w="0">
              <a:noFill/>
            </a:ln>
          </p:spPr>
        </p:pic>
      </p:grpSp>
      <p:sp>
        <p:nvSpPr>
          <p:cNvPr id="1400" name="object 13"/>
          <p:cNvSpPr/>
          <p:nvPr/>
        </p:nvSpPr>
        <p:spPr>
          <a:xfrm>
            <a:off x="2543760" y="3132360"/>
            <a:ext cx="1654560" cy="14763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720" algn="ctr" defTabSz="914400">
              <a:lnSpc>
                <a:spcPts val="2305"/>
              </a:lnSpc>
              <a:spcBef>
                <a:spcPts val="105"/>
              </a:spcBef>
            </a:pPr>
            <a:r>
              <a:rPr lang="bg-BG" sz="2000" b="1" strike="noStrike" spc="-1">
                <a:solidFill>
                  <a:schemeClr val="lt1"/>
                </a:solidFill>
                <a:latin typeface="Segoe UI"/>
              </a:rPr>
              <a:t>Административно съответствие и допустимост</a:t>
            </a:r>
            <a:endParaRPr lang="bg-BG" sz="2000" b="0" strike="noStrike" spc="-1">
              <a:solidFill>
                <a:srgbClr val="000000"/>
              </a:solidFill>
              <a:latin typeface="Arial"/>
            </a:endParaRPr>
          </a:p>
        </p:txBody>
      </p:sp>
      <p:grpSp>
        <p:nvGrpSpPr>
          <p:cNvPr id="1401" name="object 14"/>
          <p:cNvGrpSpPr/>
          <p:nvPr/>
        </p:nvGrpSpPr>
        <p:grpSpPr>
          <a:xfrm>
            <a:off x="4506120" y="2743560"/>
            <a:ext cx="1970640" cy="2468160"/>
            <a:chOff x="4506120" y="2743560"/>
            <a:chExt cx="1970640" cy="2468160"/>
          </a:xfrm>
        </p:grpSpPr>
        <p:pic>
          <p:nvPicPr>
            <p:cNvPr id="1402" name="object 15"/>
            <p:cNvPicPr/>
            <p:nvPr/>
          </p:nvPicPr>
          <p:blipFill>
            <a:blip r:embed="rId6"/>
            <a:stretch/>
          </p:blipFill>
          <p:spPr>
            <a:xfrm>
              <a:off x="4506120" y="2743560"/>
              <a:ext cx="1970640" cy="2468160"/>
            </a:xfrm>
            <a:prstGeom prst="rect">
              <a:avLst/>
            </a:prstGeom>
            <a:ln w="0">
              <a:noFill/>
            </a:ln>
          </p:spPr>
        </p:pic>
        <p:pic>
          <p:nvPicPr>
            <p:cNvPr id="1403" name="object 16"/>
            <p:cNvPicPr/>
            <p:nvPr/>
          </p:nvPicPr>
          <p:blipFill>
            <a:blip r:embed="rId9"/>
            <a:stretch/>
          </p:blipFill>
          <p:spPr>
            <a:xfrm>
              <a:off x="4606200" y="2875320"/>
              <a:ext cx="1831320" cy="2252160"/>
            </a:xfrm>
            <a:prstGeom prst="rect">
              <a:avLst/>
            </a:prstGeom>
            <a:ln w="0">
              <a:noFill/>
            </a:ln>
          </p:spPr>
        </p:pic>
        <p:pic>
          <p:nvPicPr>
            <p:cNvPr id="1404" name="object 17"/>
            <p:cNvPicPr/>
            <p:nvPr/>
          </p:nvPicPr>
          <p:blipFill>
            <a:blip r:embed="rId10"/>
            <a:stretch/>
          </p:blipFill>
          <p:spPr>
            <a:xfrm>
              <a:off x="4570200" y="2784600"/>
              <a:ext cx="1847880" cy="2350800"/>
            </a:xfrm>
            <a:prstGeom prst="rect">
              <a:avLst/>
            </a:prstGeom>
            <a:ln w="0">
              <a:noFill/>
            </a:ln>
          </p:spPr>
        </p:pic>
      </p:grpSp>
      <p:sp>
        <p:nvSpPr>
          <p:cNvPr id="1405" name="object 18"/>
          <p:cNvSpPr/>
          <p:nvPr/>
        </p:nvSpPr>
        <p:spPr>
          <a:xfrm>
            <a:off x="4683240" y="3162600"/>
            <a:ext cx="1638720" cy="12326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algn="ctr" defTabSz="914400">
              <a:lnSpc>
                <a:spcPct val="100000"/>
              </a:lnSpc>
            </a:pPr>
            <a:r>
              <a:rPr lang="bg-BG" sz="2000" b="1" strike="noStrike" spc="-1">
                <a:solidFill>
                  <a:schemeClr val="lt1"/>
                </a:solidFill>
                <a:latin typeface="Segoe UI"/>
              </a:rPr>
              <a:t>Техническа</a:t>
            </a:r>
            <a:r>
              <a:rPr lang="bg-BG" sz="1800" b="0" strike="noStrike" spc="-1">
                <a:solidFill>
                  <a:srgbClr val="000000"/>
                </a:solidFill>
                <a:latin typeface="Segoe UI"/>
              </a:rPr>
              <a:t> </a:t>
            </a:r>
            <a:r>
              <a:rPr lang="bg-BG" sz="2000" b="1" strike="noStrike" spc="-1">
                <a:solidFill>
                  <a:schemeClr val="lt1"/>
                </a:solidFill>
                <a:latin typeface="Segoe UI"/>
              </a:rPr>
              <a:t>оценка и оценка на качеството</a:t>
            </a:r>
            <a:endParaRPr lang="bg-BG" sz="2000" b="0" strike="noStrike" spc="-1">
              <a:solidFill>
                <a:srgbClr val="000000"/>
              </a:solidFill>
              <a:latin typeface="Arial"/>
            </a:endParaRPr>
          </a:p>
        </p:txBody>
      </p:sp>
      <p:grpSp>
        <p:nvGrpSpPr>
          <p:cNvPr id="1406" name="object 19"/>
          <p:cNvGrpSpPr/>
          <p:nvPr/>
        </p:nvGrpSpPr>
        <p:grpSpPr>
          <a:xfrm>
            <a:off x="6573240" y="2743920"/>
            <a:ext cx="2047320" cy="2446200"/>
            <a:chOff x="6573240" y="2743920"/>
            <a:chExt cx="2047320" cy="2446200"/>
          </a:xfrm>
        </p:grpSpPr>
        <p:pic>
          <p:nvPicPr>
            <p:cNvPr id="1407" name="object 20"/>
            <p:cNvPicPr/>
            <p:nvPr/>
          </p:nvPicPr>
          <p:blipFill>
            <a:blip r:embed="rId3"/>
            <a:stretch/>
          </p:blipFill>
          <p:spPr>
            <a:xfrm>
              <a:off x="6573240" y="2743920"/>
              <a:ext cx="2047320" cy="2446200"/>
            </a:xfrm>
            <a:prstGeom prst="rect">
              <a:avLst/>
            </a:prstGeom>
            <a:ln w="0">
              <a:noFill/>
            </a:ln>
          </p:spPr>
        </p:pic>
        <p:pic>
          <p:nvPicPr>
            <p:cNvPr id="1408" name="object 21"/>
            <p:cNvPicPr/>
            <p:nvPr/>
          </p:nvPicPr>
          <p:blipFill>
            <a:blip r:embed="rId11"/>
            <a:stretch/>
          </p:blipFill>
          <p:spPr>
            <a:xfrm>
              <a:off x="6666840" y="3074400"/>
              <a:ext cx="1919880" cy="1832760"/>
            </a:xfrm>
            <a:prstGeom prst="rect">
              <a:avLst/>
            </a:prstGeom>
            <a:ln w="0">
              <a:noFill/>
            </a:ln>
          </p:spPr>
        </p:pic>
        <p:pic>
          <p:nvPicPr>
            <p:cNvPr id="1409" name="object 22"/>
            <p:cNvPicPr/>
            <p:nvPr/>
          </p:nvPicPr>
          <p:blipFill>
            <a:blip r:embed="rId12"/>
            <a:stretch/>
          </p:blipFill>
          <p:spPr>
            <a:xfrm>
              <a:off x="6639480" y="2784600"/>
              <a:ext cx="1919880" cy="2329920"/>
            </a:xfrm>
            <a:prstGeom prst="rect">
              <a:avLst/>
            </a:prstGeom>
            <a:ln w="0">
              <a:noFill/>
            </a:ln>
          </p:spPr>
        </p:pic>
      </p:grpSp>
      <p:sp>
        <p:nvSpPr>
          <p:cNvPr id="1410" name="object 23"/>
          <p:cNvSpPr/>
          <p:nvPr/>
        </p:nvSpPr>
        <p:spPr>
          <a:xfrm>
            <a:off x="6752160" y="3184200"/>
            <a:ext cx="1646640" cy="1425600"/>
          </a:xfrm>
          <a:prstGeom prst="rect">
            <a:avLst/>
          </a:prstGeom>
          <a:noFill/>
          <a:ln w="0">
            <a:noFill/>
          </a:ln>
        </p:spPr>
        <p:style>
          <a:lnRef idx="0">
            <a:scrgbClr r="0" g="0" b="0"/>
          </a:lnRef>
          <a:fillRef idx="0">
            <a:scrgbClr r="0" g="0" b="0"/>
          </a:fillRef>
          <a:effectRef idx="0">
            <a:scrgbClr r="0" g="0" b="0"/>
          </a:effectRef>
          <a:fontRef idx="minor"/>
        </p:style>
        <p:txBody>
          <a:bodyPr lIns="0" tIns="38160" rIns="0" bIns="0" anchor="t">
            <a:spAutoFit/>
          </a:bodyPr>
          <a:lstStyle/>
          <a:p>
            <a:pPr marL="12240" algn="ctr" defTabSz="914400">
              <a:lnSpc>
                <a:spcPct val="91000"/>
              </a:lnSpc>
              <a:spcBef>
                <a:spcPts val="300"/>
              </a:spcBef>
            </a:pPr>
            <a:r>
              <a:rPr lang="bg-BG" sz="2000" b="1" strike="noStrike" spc="-1">
                <a:solidFill>
                  <a:schemeClr val="lt1"/>
                </a:solidFill>
                <a:latin typeface="Segoe UI"/>
              </a:rPr>
              <a:t>Одобрение на резултатите от оценката от КН</a:t>
            </a:r>
            <a:endParaRPr lang="bg-BG" sz="2000" b="0" strike="noStrike" spc="-1">
              <a:solidFill>
                <a:srgbClr val="000000"/>
              </a:solidFill>
              <a:latin typeface="Arial"/>
            </a:endParaRPr>
          </a:p>
        </p:txBody>
      </p:sp>
      <p:grpSp>
        <p:nvGrpSpPr>
          <p:cNvPr id="1411" name="object 24"/>
          <p:cNvGrpSpPr/>
          <p:nvPr/>
        </p:nvGrpSpPr>
        <p:grpSpPr>
          <a:xfrm>
            <a:off x="10085040" y="2824560"/>
            <a:ext cx="2056320" cy="2395080"/>
            <a:chOff x="10085040" y="2824560"/>
            <a:chExt cx="2056320" cy="2395080"/>
          </a:xfrm>
        </p:grpSpPr>
        <p:pic>
          <p:nvPicPr>
            <p:cNvPr id="1412" name="object 25"/>
            <p:cNvPicPr/>
            <p:nvPr/>
          </p:nvPicPr>
          <p:blipFill>
            <a:blip r:embed="rId13"/>
            <a:stretch/>
          </p:blipFill>
          <p:spPr>
            <a:xfrm>
              <a:off x="10085040" y="2824560"/>
              <a:ext cx="2036160" cy="2395080"/>
            </a:xfrm>
            <a:prstGeom prst="rect">
              <a:avLst/>
            </a:prstGeom>
            <a:ln w="0">
              <a:noFill/>
            </a:ln>
          </p:spPr>
        </p:pic>
        <p:pic>
          <p:nvPicPr>
            <p:cNvPr id="1413" name="object 26"/>
            <p:cNvPicPr/>
            <p:nvPr/>
          </p:nvPicPr>
          <p:blipFill>
            <a:blip r:embed="rId14"/>
            <a:stretch/>
          </p:blipFill>
          <p:spPr>
            <a:xfrm>
              <a:off x="10123920" y="2950920"/>
              <a:ext cx="2017440" cy="2187000"/>
            </a:xfrm>
            <a:prstGeom prst="rect">
              <a:avLst/>
            </a:prstGeom>
            <a:ln w="0">
              <a:noFill/>
            </a:ln>
          </p:spPr>
        </p:pic>
        <p:pic>
          <p:nvPicPr>
            <p:cNvPr id="1414" name="object 27"/>
            <p:cNvPicPr/>
            <p:nvPr/>
          </p:nvPicPr>
          <p:blipFill>
            <a:blip r:embed="rId15"/>
            <a:stretch/>
          </p:blipFill>
          <p:spPr>
            <a:xfrm>
              <a:off x="10150920" y="2864520"/>
              <a:ext cx="1909080" cy="2280960"/>
            </a:xfrm>
            <a:prstGeom prst="rect">
              <a:avLst/>
            </a:prstGeom>
            <a:ln w="0">
              <a:noFill/>
            </a:ln>
          </p:spPr>
        </p:pic>
      </p:grpSp>
      <p:sp>
        <p:nvSpPr>
          <p:cNvPr id="1415" name="object 28"/>
          <p:cNvSpPr/>
          <p:nvPr/>
        </p:nvSpPr>
        <p:spPr>
          <a:xfrm>
            <a:off x="10329480" y="3195360"/>
            <a:ext cx="1551960" cy="870480"/>
          </a:xfrm>
          <a:prstGeom prst="rect">
            <a:avLst/>
          </a:prstGeom>
          <a:noFill/>
          <a:ln w="0">
            <a:noFill/>
          </a:ln>
        </p:spPr>
        <p:style>
          <a:lnRef idx="0">
            <a:scrgbClr r="0" g="0" b="0"/>
          </a:lnRef>
          <a:fillRef idx="0">
            <a:scrgbClr r="0" g="0" b="0"/>
          </a:fillRef>
          <a:effectRef idx="0">
            <a:scrgbClr r="0" g="0" b="0"/>
          </a:effectRef>
          <a:fontRef idx="minor"/>
        </p:style>
        <p:txBody>
          <a:bodyPr lIns="0" tIns="38160" rIns="0" bIns="0" anchor="t">
            <a:spAutoFit/>
          </a:bodyPr>
          <a:lstStyle/>
          <a:p>
            <a:pPr marL="12240" indent="-1800" algn="ctr" defTabSz="914400">
              <a:lnSpc>
                <a:spcPct val="91000"/>
              </a:lnSpc>
              <a:spcBef>
                <a:spcPts val="300"/>
              </a:spcBef>
              <a:tabLst>
                <a:tab pos="0" algn="l"/>
              </a:tabLst>
            </a:pPr>
            <a:r>
              <a:rPr lang="bg-BG" sz="2000" b="1" strike="noStrike" spc="-1">
                <a:solidFill>
                  <a:schemeClr val="lt1"/>
                </a:solidFill>
                <a:latin typeface="Segoe UI"/>
              </a:rPr>
              <a:t>Сключване на Договор за субсидия</a:t>
            </a:r>
            <a:endParaRPr lang="bg-BG" sz="2000" b="0" strike="noStrike" spc="-1">
              <a:solidFill>
                <a:srgbClr val="000000"/>
              </a:solidFill>
              <a:latin typeface="Arial"/>
            </a:endParaRPr>
          </a:p>
        </p:txBody>
      </p:sp>
      <p:pic>
        <p:nvPicPr>
          <p:cNvPr id="1416" name="object 34"/>
          <p:cNvPicPr/>
          <p:nvPr/>
        </p:nvPicPr>
        <p:blipFill>
          <a:blip r:embed="rId16"/>
          <a:stretch/>
        </p:blipFill>
        <p:spPr>
          <a:xfrm>
            <a:off x="9240120" y="150840"/>
            <a:ext cx="2951640" cy="875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 name="PlaceHolder 1"/>
          <p:cNvSpPr>
            <a:spLocks noGrp="1"/>
          </p:cNvSpPr>
          <p:nvPr>
            <p:ph/>
          </p:nvPr>
        </p:nvSpPr>
        <p:spPr>
          <a:xfrm>
            <a:off x="6292800" y="3080520"/>
            <a:ext cx="5576400" cy="535320"/>
          </a:xfrm>
          <a:prstGeom prst="rect">
            <a:avLst/>
          </a:prstGeom>
          <a:noFill/>
          <a:ln w="0">
            <a:noFill/>
          </a:ln>
        </p:spPr>
        <p:txBody>
          <a:bodyPr lIns="91440" tIns="45720" rIns="91440" bIns="45720" anchor="t">
            <a:noAutofit/>
          </a:bodyPr>
          <a:lstStyle/>
          <a:p>
            <a:pPr indent="0" algn="ctr" defTabSz="914400">
              <a:lnSpc>
                <a:spcPct val="90000"/>
              </a:lnSpc>
              <a:spcBef>
                <a:spcPts val="1001"/>
              </a:spcBef>
              <a:buNone/>
              <a:tabLst>
                <a:tab pos="0" algn="l"/>
              </a:tabLst>
            </a:pPr>
            <a:r>
              <a:rPr lang="bg-BG" sz="2800" b="1" i="1" strike="noStrike" spc="-1">
                <a:solidFill>
                  <a:srgbClr val="0E4194"/>
                </a:solidFill>
                <a:latin typeface="Segoe UI"/>
                <a:ea typeface="Open Sans"/>
              </a:rPr>
              <a:t>Благодаря за вниманието</a:t>
            </a:r>
            <a:r>
              <a:rPr lang="bg-BG" sz="3200" b="1" i="1" strike="noStrike" spc="-1">
                <a:solidFill>
                  <a:srgbClr val="0E4194"/>
                </a:solidFill>
                <a:latin typeface="Segoe UI"/>
                <a:ea typeface="Open Sans"/>
              </a:rPr>
              <a:t>!</a:t>
            </a:r>
            <a:endParaRPr lang="en-US" sz="3200" b="1" strike="noStrike" spc="-1">
              <a:solidFill>
                <a:schemeClr val="dk1"/>
              </a:solidFill>
              <a:latin typeface="Segoe UI"/>
            </a:endParaRPr>
          </a:p>
        </p:txBody>
      </p:sp>
      <p:pic>
        <p:nvPicPr>
          <p:cNvPr id="1418" name="Picture 6"/>
          <p:cNvPicPr/>
          <p:nvPr/>
        </p:nvPicPr>
        <p:blipFill>
          <a:blip r:embed="rId2"/>
          <a:stretch/>
        </p:blipFill>
        <p:spPr>
          <a:xfrm>
            <a:off x="411840" y="1050480"/>
            <a:ext cx="6185520" cy="5434200"/>
          </a:xfrm>
          <a:prstGeom prst="rect">
            <a:avLst/>
          </a:prstGeom>
          <a:ln w="0">
            <a:noFill/>
          </a:ln>
        </p:spPr>
      </p:pic>
      <p:pic>
        <p:nvPicPr>
          <p:cNvPr id="1419" name="Picture 9"/>
          <p:cNvPicPr/>
          <p:nvPr/>
        </p:nvPicPr>
        <p:blipFill>
          <a:blip r:embed="rId3"/>
          <a:stretch/>
        </p:blipFill>
        <p:spPr>
          <a:xfrm>
            <a:off x="0" y="84600"/>
            <a:ext cx="4914360" cy="1482840"/>
          </a:xfrm>
          <a:prstGeom prst="rect">
            <a:avLst/>
          </a:prstGeom>
          <a:ln w="0">
            <a:noFill/>
          </a:ln>
        </p:spPr>
      </p:pic>
      <p:sp>
        <p:nvSpPr>
          <p:cNvPr id="3" name="PlaceHolder 2"/>
          <p:cNvSpPr>
            <a:spLocks noGrp="1"/>
          </p:cNvSpPr>
          <p:nvPr>
            <p:ph type="sldNum" idx="25"/>
          </p:nvPr>
        </p:nvSpPr>
        <p:spPr/>
        <p:txBody>
          <a:bodyPr/>
          <a:lstStyle/>
          <a:p>
            <a:fld id="{95D74209-0A16-4829-AC08-35F65BAE1241}"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Rectangle 55"/>
          <p:cNvSpPr/>
          <p:nvPr/>
        </p:nvSpPr>
        <p:spPr>
          <a:xfrm>
            <a:off x="710280" y="1352160"/>
            <a:ext cx="11718000" cy="533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bg-BG" sz="1800" b="0" strike="noStrike" spc="-1">
              <a:solidFill>
                <a:srgbClr val="000000"/>
              </a:solidFill>
              <a:latin typeface="Arial"/>
            </a:endParaRPr>
          </a:p>
          <a:p>
            <a:pPr defTabSz="914400">
              <a:lnSpc>
                <a:spcPct val="100000"/>
              </a:lnSpc>
              <a:tabLst>
                <a:tab pos="0" algn="l"/>
              </a:tabLst>
            </a:pPr>
            <a:r>
              <a:rPr lang="bg-BG" sz="1800" b="1" strike="noStrike" spc="-1">
                <a:solidFill>
                  <a:srgbClr val="0E4194"/>
                </a:solidFill>
                <a:latin typeface="Segoe UI"/>
                <a:ea typeface="Open Sans"/>
              </a:rPr>
              <a:t>Налично финансиране</a:t>
            </a:r>
            <a:r>
              <a:rPr lang="en-US" sz="1800" b="1" strike="noStrike" spc="-1">
                <a:solidFill>
                  <a:srgbClr val="0E4194"/>
                </a:solidFill>
                <a:latin typeface="Segoe UI"/>
                <a:ea typeface="Open Sans"/>
              </a:rPr>
              <a:t>: €5 634 599 </a:t>
            </a:r>
            <a:endParaRPr lang="bg-BG" sz="1800" b="0" strike="noStrike" spc="-1">
              <a:solidFill>
                <a:srgbClr val="000000"/>
              </a:solidFill>
              <a:latin typeface="Arial"/>
            </a:endParaRPr>
          </a:p>
          <a:p>
            <a:pPr defTabSz="914400">
              <a:lnSpc>
                <a:spcPct val="100000"/>
              </a:lnSpc>
              <a:tabLst>
                <a:tab pos="0" algn="l"/>
              </a:tabLst>
            </a:pPr>
            <a:r>
              <a:rPr lang="en-US" sz="1800" b="0" strike="noStrike" spc="-1">
                <a:solidFill>
                  <a:srgbClr val="0D0D0D"/>
                </a:solidFill>
                <a:latin typeface="Segoe UI"/>
                <a:ea typeface="Open Sans"/>
              </a:rPr>
              <a:t>(</a:t>
            </a:r>
            <a:r>
              <a:rPr lang="ru-RU" sz="1800" b="0" strike="noStrike" spc="-1">
                <a:solidFill>
                  <a:srgbClr val="0D0D0D"/>
                </a:solidFill>
                <a:latin typeface="Segoe UI"/>
                <a:ea typeface="Open Sans"/>
              </a:rPr>
              <a:t>Принос на ЕС + национално съфинансиране</a:t>
            </a:r>
            <a:r>
              <a:rPr lang="en-US" sz="1800" b="0" strike="noStrike" spc="-1">
                <a:solidFill>
                  <a:srgbClr val="0D0D0D"/>
                </a:solidFill>
                <a:latin typeface="Segoe UI"/>
                <a:ea typeface="Open Sans"/>
              </a:rPr>
              <a:t>)</a:t>
            </a:r>
            <a:endParaRPr lang="bg-BG" sz="1800" b="0" strike="noStrike" spc="-1">
              <a:solidFill>
                <a:srgbClr val="000000"/>
              </a:solidFill>
              <a:latin typeface="Arial"/>
            </a:endParaRPr>
          </a:p>
          <a:p>
            <a:pPr defTabSz="914400">
              <a:lnSpc>
                <a:spcPct val="100000"/>
              </a:lnSpc>
              <a:tabLst>
                <a:tab pos="0" algn="l"/>
              </a:tabLst>
            </a:pPr>
            <a:endParaRPr lang="bg-BG" sz="1800" b="0" strike="noStrike" spc="-1">
              <a:solidFill>
                <a:srgbClr val="000000"/>
              </a:solidFill>
              <a:latin typeface="Arial"/>
            </a:endParaRPr>
          </a:p>
          <a:p>
            <a:pPr defTabSz="914400">
              <a:lnSpc>
                <a:spcPct val="100000"/>
              </a:lnSpc>
              <a:tabLst>
                <a:tab pos="0" algn="l"/>
              </a:tabLst>
            </a:pPr>
            <a:r>
              <a:rPr lang="ru-RU" sz="1800" b="1" strike="noStrike" spc="-1">
                <a:solidFill>
                  <a:srgbClr val="0E4194"/>
                </a:solidFill>
                <a:latin typeface="Segoe UI"/>
                <a:ea typeface="Open Sans"/>
              </a:rPr>
              <a:t>Размер на безвъзмездното финансиране за проект</a:t>
            </a:r>
            <a:r>
              <a:rPr lang="en-US" sz="1800" b="1" strike="noStrike" spc="-1">
                <a:solidFill>
                  <a:srgbClr val="0E4194"/>
                </a:solidFill>
                <a:latin typeface="Segoe UI"/>
                <a:ea typeface="Open Sans"/>
              </a:rPr>
              <a:t>: </a:t>
            </a:r>
            <a:r>
              <a:rPr lang="en-US" sz="1800" b="0" strike="noStrike" spc="-1">
                <a:solidFill>
                  <a:srgbClr val="0D0D0D"/>
                </a:solidFill>
                <a:latin typeface="Segoe UI"/>
                <a:ea typeface="Open Sans"/>
              </a:rPr>
              <a:t>€200 000 - €400 000</a:t>
            </a:r>
            <a:endParaRPr lang="bg-BG" sz="1800" b="0" strike="noStrike" spc="-1">
              <a:solidFill>
                <a:srgbClr val="000000"/>
              </a:solidFill>
              <a:latin typeface="Arial"/>
            </a:endParaRPr>
          </a:p>
          <a:p>
            <a:pPr defTabSz="914400">
              <a:lnSpc>
                <a:spcPct val="100000"/>
              </a:lnSpc>
              <a:tabLst>
                <a:tab pos="0" algn="l"/>
              </a:tabLst>
            </a:pPr>
            <a:r>
              <a:rPr lang="en-US" sz="1800" b="1" strike="noStrike" spc="-1">
                <a:solidFill>
                  <a:srgbClr val="0D0D0D"/>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bg-BG" sz="1800" b="1" strike="noStrike" spc="-1">
                <a:solidFill>
                  <a:srgbClr val="0E4194"/>
                </a:solidFill>
                <a:latin typeface="Segoe UI"/>
                <a:ea typeface="Open Sans"/>
              </a:rPr>
              <a:t>Размер на безвъзмездното финансиране за МСП</a:t>
            </a:r>
            <a:r>
              <a:rPr lang="en-US" sz="1800" b="1" strike="noStrike" spc="-1">
                <a:solidFill>
                  <a:srgbClr val="0E4194"/>
                </a:solidFill>
                <a:latin typeface="Segoe UI"/>
                <a:ea typeface="Open Sans"/>
              </a:rPr>
              <a:t>: </a:t>
            </a:r>
            <a:r>
              <a:rPr lang="en-US" sz="1800" b="0" strike="noStrike" spc="-1">
                <a:solidFill>
                  <a:srgbClr val="0D0D0D"/>
                </a:solidFill>
                <a:latin typeface="Segoe UI"/>
                <a:ea typeface="Open Sans"/>
              </a:rPr>
              <a:t>€50 000 - €200 000</a:t>
            </a:r>
            <a:endParaRPr lang="bg-BG" sz="1800" b="0" strike="noStrike" spc="-1">
              <a:solidFill>
                <a:srgbClr val="000000"/>
              </a:solidFill>
              <a:latin typeface="Arial"/>
            </a:endParaRPr>
          </a:p>
          <a:p>
            <a:pPr defTabSz="914400">
              <a:lnSpc>
                <a:spcPct val="100000"/>
              </a:lnSpc>
              <a:tabLst>
                <a:tab pos="0" algn="l"/>
              </a:tabLst>
            </a:pPr>
            <a:r>
              <a:rPr lang="en-US" sz="1800" b="1" strike="noStrike" spc="-1">
                <a:solidFill>
                  <a:srgbClr val="0D0D0D"/>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bg-BG" sz="1800" b="1" strike="noStrike" spc="-1">
                <a:solidFill>
                  <a:srgbClr val="0E4194"/>
                </a:solidFill>
                <a:latin typeface="Segoe UI"/>
                <a:ea typeface="Open Sans"/>
              </a:rPr>
              <a:t>Съфинансиране</a:t>
            </a:r>
            <a:r>
              <a:rPr lang="en-US" sz="1800" b="1" strike="noStrike" spc="-1">
                <a:solidFill>
                  <a:srgbClr val="0E4194"/>
                </a:solidFill>
                <a:latin typeface="Segoe UI"/>
                <a:ea typeface="Open Sans"/>
              </a:rPr>
              <a:t>:</a:t>
            </a:r>
            <a:r>
              <a:rPr lang="en-US" sz="1800" b="1" strike="noStrike" spc="-1">
                <a:solidFill>
                  <a:srgbClr val="0D0D0D"/>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en-US" sz="1800" b="0" strike="noStrike" spc="-1">
                <a:solidFill>
                  <a:srgbClr val="0D0D0D"/>
                </a:solidFill>
                <a:latin typeface="Segoe UI"/>
                <a:ea typeface="Open Sans"/>
              </a:rPr>
              <a:t>15% </a:t>
            </a:r>
            <a:r>
              <a:rPr lang="ru-RU" sz="1800" b="1" strike="noStrike" spc="-1">
                <a:solidFill>
                  <a:srgbClr val="0D0D0D"/>
                </a:solidFill>
                <a:latin typeface="Segoe UI"/>
                <a:ea typeface="Open Sans"/>
              </a:rPr>
              <a:t>собствен принос </a:t>
            </a:r>
            <a:r>
              <a:rPr lang="ru-RU" sz="1800" b="0" strike="noStrike" spc="-1">
                <a:solidFill>
                  <a:srgbClr val="0D0D0D"/>
                </a:solidFill>
                <a:latin typeface="Segoe UI"/>
                <a:ea typeface="Open Sans"/>
              </a:rPr>
              <a:t>за сръбските МСП</a:t>
            </a:r>
            <a:r>
              <a:rPr lang="en-US" sz="1800" b="0" strike="noStrike" spc="-1">
                <a:solidFill>
                  <a:srgbClr val="0D0D0D"/>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en-US" sz="1800" b="0" strike="noStrike" spc="-1">
                <a:solidFill>
                  <a:srgbClr val="0D0D0D"/>
                </a:solidFill>
                <a:latin typeface="Segoe UI"/>
                <a:ea typeface="Open Sans"/>
              </a:rPr>
              <a:t>15% </a:t>
            </a:r>
            <a:r>
              <a:rPr lang="ru-RU" sz="1800" b="1" strike="noStrike" spc="-1">
                <a:solidFill>
                  <a:srgbClr val="0D0D0D"/>
                </a:solidFill>
                <a:latin typeface="Segoe UI"/>
                <a:ea typeface="Open Sans"/>
              </a:rPr>
              <a:t>национално съфинансиране </a:t>
            </a:r>
            <a:r>
              <a:rPr lang="ru-RU" sz="1800" b="0" strike="noStrike" spc="-1">
                <a:solidFill>
                  <a:srgbClr val="0D0D0D"/>
                </a:solidFill>
                <a:latin typeface="Segoe UI"/>
                <a:ea typeface="Open Sans"/>
              </a:rPr>
              <a:t>за българските МСП</a:t>
            </a:r>
            <a:endParaRPr lang="bg-BG" sz="1800" b="0" strike="noStrike" spc="-1">
              <a:solidFill>
                <a:srgbClr val="000000"/>
              </a:solidFill>
              <a:latin typeface="Arial"/>
            </a:endParaRPr>
          </a:p>
          <a:p>
            <a:pPr defTabSz="914400">
              <a:lnSpc>
                <a:spcPct val="100000"/>
              </a:lnSpc>
              <a:tabLst>
                <a:tab pos="0" algn="l"/>
              </a:tabLst>
            </a:pPr>
            <a:endParaRPr lang="bg-BG" sz="1800" b="0" strike="noStrike" spc="-1">
              <a:solidFill>
                <a:srgbClr val="000000"/>
              </a:solidFill>
              <a:latin typeface="Arial"/>
            </a:endParaRPr>
          </a:p>
          <a:p>
            <a:pPr defTabSz="914400">
              <a:lnSpc>
                <a:spcPct val="100000"/>
              </a:lnSpc>
              <a:tabLst>
                <a:tab pos="0" algn="l"/>
              </a:tabLst>
            </a:pPr>
            <a:r>
              <a:rPr lang="bg-BG" sz="1800" b="1" strike="noStrike" spc="-1">
                <a:solidFill>
                  <a:srgbClr val="0E4194"/>
                </a:solidFill>
                <a:latin typeface="Segoe UI"/>
                <a:ea typeface="Open Sans"/>
              </a:rPr>
              <a:t>Продължителност на проекта</a:t>
            </a:r>
            <a:r>
              <a:rPr lang="en-US" sz="1800" b="1" strike="noStrike" spc="-1">
                <a:solidFill>
                  <a:srgbClr val="0E4194"/>
                </a:solidFill>
                <a:latin typeface="Segoe UI"/>
                <a:ea typeface="Open Sans"/>
              </a:rPr>
              <a:t>: </a:t>
            </a:r>
            <a:r>
              <a:rPr lang="en-US" sz="1800" b="0" strike="noStrike" spc="-1">
                <a:solidFill>
                  <a:srgbClr val="0D0D0D"/>
                </a:solidFill>
                <a:latin typeface="Segoe UI"/>
                <a:ea typeface="Open Sans"/>
              </a:rPr>
              <a:t>12 - 24 </a:t>
            </a:r>
            <a:r>
              <a:rPr lang="bg-BG" sz="1800" b="0" strike="noStrike" spc="-1">
                <a:solidFill>
                  <a:srgbClr val="0D0D0D"/>
                </a:solidFill>
                <a:latin typeface="Segoe UI"/>
                <a:ea typeface="Open Sans"/>
              </a:rPr>
              <a:t>месеца</a:t>
            </a:r>
            <a:endParaRPr lang="bg-BG" sz="1800" b="0" strike="noStrike" spc="-1">
              <a:solidFill>
                <a:srgbClr val="000000"/>
              </a:solidFill>
              <a:latin typeface="Arial"/>
            </a:endParaRPr>
          </a:p>
          <a:p>
            <a:pPr defTabSz="914400">
              <a:lnSpc>
                <a:spcPct val="100000"/>
              </a:lnSpc>
              <a:tabLst>
                <a:tab pos="0" algn="l"/>
              </a:tabLst>
            </a:pPr>
            <a:r>
              <a:rPr lang="en-US" sz="1800" b="1" strike="noStrike" spc="-1">
                <a:solidFill>
                  <a:srgbClr val="0D0D0D"/>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bg-BG" sz="1800" b="1" strike="noStrike" spc="-1">
                <a:solidFill>
                  <a:srgbClr val="0E4194"/>
                </a:solidFill>
                <a:latin typeface="Segoe UI"/>
                <a:ea typeface="Open Sans"/>
              </a:rPr>
              <a:t>Допустими дейности</a:t>
            </a:r>
            <a:r>
              <a:rPr lang="en-US" sz="1800" b="1" strike="noStrike" spc="-1">
                <a:solidFill>
                  <a:srgbClr val="0E4194"/>
                </a:solidFill>
                <a:latin typeface="Segoe UI"/>
                <a:ea typeface="Open Sans"/>
              </a:rPr>
              <a:t>: </a:t>
            </a:r>
            <a:endParaRPr lang="bg-BG" sz="1800" b="0" strike="noStrike" spc="-1">
              <a:solidFill>
                <a:srgbClr val="000000"/>
              </a:solidFill>
              <a:latin typeface="Arial"/>
            </a:endParaRPr>
          </a:p>
          <a:p>
            <a:pPr defTabSz="914400">
              <a:lnSpc>
                <a:spcPct val="100000"/>
              </a:lnSpc>
              <a:tabLst>
                <a:tab pos="0" algn="l"/>
              </a:tabLst>
            </a:pPr>
            <a:r>
              <a:rPr lang="ru-RU" sz="1800" b="0" strike="noStrike" spc="-1">
                <a:solidFill>
                  <a:srgbClr val="0D0D0D"/>
                </a:solidFill>
                <a:latin typeface="Segoe UI"/>
                <a:ea typeface="Open Sans"/>
              </a:rPr>
              <a:t>Инвестиции в технологии, цифровизация, ефективно използване на ресурсите, интернационализация и други дейности за повишаване на конкурентоспособността и производителността</a:t>
            </a:r>
            <a:r>
              <a:rPr lang="en-US" sz="1800" b="0" strike="noStrike" spc="-1">
                <a:solidFill>
                  <a:srgbClr val="0D0D0D"/>
                </a:solidFill>
                <a:latin typeface="Segoe UI"/>
                <a:ea typeface="Open Sans"/>
              </a:rPr>
              <a:t>.</a:t>
            </a:r>
            <a:endParaRPr lang="bg-BG" sz="1800" b="0" strike="noStrike" spc="-1">
              <a:solidFill>
                <a:srgbClr val="000000"/>
              </a:solidFill>
              <a:latin typeface="Arial"/>
            </a:endParaRPr>
          </a:p>
          <a:p>
            <a:pPr defTabSz="914400">
              <a:lnSpc>
                <a:spcPct val="100000"/>
              </a:lnSpc>
              <a:tabLst>
                <a:tab pos="0" algn="l"/>
              </a:tabLst>
            </a:pPr>
            <a:endParaRPr lang="bg-BG" sz="1800" b="0" strike="noStrike" spc="-1">
              <a:solidFill>
                <a:srgbClr val="000000"/>
              </a:solidFill>
              <a:latin typeface="Arial"/>
            </a:endParaRPr>
          </a:p>
          <a:p>
            <a:pPr defTabSz="914400">
              <a:lnSpc>
                <a:spcPct val="100000"/>
              </a:lnSpc>
              <a:tabLst>
                <a:tab pos="0" algn="l"/>
              </a:tabLst>
            </a:pPr>
            <a:r>
              <a:rPr lang="bg-BG" sz="2000" b="1" strike="noStrike" spc="-1">
                <a:solidFill>
                  <a:srgbClr val="0E4194"/>
                </a:solidFill>
                <a:latin typeface="Segoe UI"/>
                <a:ea typeface="Open Sans"/>
              </a:rPr>
              <a:t>Краен срок</a:t>
            </a:r>
            <a:r>
              <a:rPr lang="en-US" sz="2000" b="1" strike="noStrike" spc="-1">
                <a:solidFill>
                  <a:srgbClr val="0E4194"/>
                </a:solidFill>
                <a:latin typeface="Segoe UI"/>
                <a:ea typeface="Open Sans"/>
              </a:rPr>
              <a:t>: </a:t>
            </a:r>
            <a:r>
              <a:rPr lang="bg-BG" sz="2000" b="1" strike="noStrike" spc="-1">
                <a:solidFill>
                  <a:srgbClr val="0E4194"/>
                </a:solidFill>
                <a:latin typeface="Segoe UI"/>
                <a:ea typeface="Open Sans"/>
              </a:rPr>
              <a:t>11 юни 2025</a:t>
            </a:r>
            <a:r>
              <a:rPr lang="en-US" sz="2000" b="1" strike="noStrike" spc="-1">
                <a:solidFill>
                  <a:srgbClr val="0E4194"/>
                </a:solidFill>
                <a:latin typeface="Segoe UI"/>
                <a:ea typeface="Open Sans"/>
              </a:rPr>
              <a:t>, 17:00 EET</a:t>
            </a:r>
            <a:endParaRPr lang="bg-BG" sz="2000" b="0" strike="noStrike" spc="-1">
              <a:solidFill>
                <a:srgbClr val="000000"/>
              </a:solidFill>
              <a:latin typeface="Arial"/>
            </a:endParaRPr>
          </a:p>
        </p:txBody>
      </p:sp>
      <p:sp>
        <p:nvSpPr>
          <p:cNvPr id="1190" name="Rectangle 1"/>
          <p:cNvSpPr/>
          <p:nvPr/>
        </p:nvSpPr>
        <p:spPr>
          <a:xfrm>
            <a:off x="5309640" y="349200"/>
            <a:ext cx="87076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bg-BG" sz="2400" b="1" strike="noStrike" spc="-1">
                <a:solidFill>
                  <a:srgbClr val="0E4194"/>
                </a:solidFill>
                <a:latin typeface="Segoe UI"/>
                <a:ea typeface="Open Sans"/>
              </a:rPr>
              <a:t>Специфична цел 1.3 – Обща информация</a:t>
            </a:r>
            <a:endParaRPr lang="bg-BG" sz="2400" b="0" strike="noStrike" spc="-1">
              <a:solidFill>
                <a:srgbClr val="000000"/>
              </a:solidFill>
              <a:latin typeface="Arial"/>
            </a:endParaRPr>
          </a:p>
        </p:txBody>
      </p:sp>
      <p:sp>
        <p:nvSpPr>
          <p:cNvPr id="1191" name="Text 5"/>
          <p:cNvSpPr/>
          <p:nvPr/>
        </p:nvSpPr>
        <p:spPr>
          <a:xfrm>
            <a:off x="6101280" y="5961240"/>
            <a:ext cx="3312000" cy="353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defTabSz="914400">
              <a:lnSpc>
                <a:spcPts val="2750"/>
              </a:lnSpc>
              <a:tabLst>
                <a:tab pos="0" algn="l"/>
              </a:tabLst>
            </a:pPr>
            <a:endParaRPr lang="en-US" sz="2200" b="0" strike="noStrike" spc="-1">
              <a:solidFill>
                <a:schemeClr val="dk1"/>
              </a:solidFill>
              <a:latin typeface="Segoe UI"/>
            </a:endParaRPr>
          </a:p>
        </p:txBody>
      </p:sp>
      <p:pic>
        <p:nvPicPr>
          <p:cNvPr id="1192" name="Picture 5"/>
          <p:cNvPicPr/>
          <p:nvPr/>
        </p:nvPicPr>
        <p:blipFill>
          <a:blip r:embed="rId3"/>
          <a:stretch/>
        </p:blipFill>
        <p:spPr>
          <a:xfrm>
            <a:off x="-8280" y="-19800"/>
            <a:ext cx="3731760" cy="1125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Text Placeholder 2"/>
          <p:cNvSpPr/>
          <p:nvPr/>
        </p:nvSpPr>
        <p:spPr>
          <a:xfrm>
            <a:off x="3994560" y="240480"/>
            <a:ext cx="481500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bg-BG" sz="2800" b="1" strike="noStrike" spc="-1">
                <a:solidFill>
                  <a:srgbClr val="0E4194"/>
                </a:solidFill>
                <a:latin typeface="Calibri"/>
                <a:ea typeface="Open Sans"/>
              </a:rPr>
              <a:t>Допустимост на кандидатите</a:t>
            </a:r>
            <a:endParaRPr lang="bg-BG" sz="2800" b="0" strike="noStrike" spc="-1">
              <a:solidFill>
                <a:srgbClr val="000000"/>
              </a:solidFill>
              <a:latin typeface="Arial"/>
            </a:endParaRPr>
          </a:p>
        </p:txBody>
      </p:sp>
      <p:pic>
        <p:nvPicPr>
          <p:cNvPr id="1194" name="Picture 88"/>
          <p:cNvPicPr/>
          <p:nvPr/>
        </p:nvPicPr>
        <p:blipFill>
          <a:blip r:embed="rId3"/>
          <a:stretch/>
        </p:blipFill>
        <p:spPr>
          <a:xfrm>
            <a:off x="532800" y="72000"/>
            <a:ext cx="2724120" cy="821520"/>
          </a:xfrm>
          <a:prstGeom prst="rect">
            <a:avLst/>
          </a:prstGeom>
          <a:ln w="0">
            <a:noFill/>
          </a:ln>
        </p:spPr>
      </p:pic>
      <p:sp>
        <p:nvSpPr>
          <p:cNvPr id="1195" name="Flowchart: Alternate Process 2"/>
          <p:cNvSpPr/>
          <p:nvPr/>
        </p:nvSpPr>
        <p:spPr>
          <a:xfrm>
            <a:off x="1027080" y="893520"/>
            <a:ext cx="10346400" cy="5442120"/>
          </a:xfrm>
          <a:prstGeom prst="flowChartAlternateProcess">
            <a:avLst/>
          </a:prstGeom>
          <a:noFill/>
          <a:ln>
            <a:noFill/>
          </a:ln>
        </p:spPr>
        <p:style>
          <a:lnRef idx="1">
            <a:schemeClr val="accent1"/>
          </a:lnRef>
          <a:fillRef idx="2">
            <a:schemeClr val="accent1"/>
          </a:fillRef>
          <a:effectRef idx="1">
            <a:schemeClr val="accent1"/>
          </a:effectRef>
          <a:fontRef idx="minor"/>
        </p:style>
        <p:txBody>
          <a:bodyPr lIns="90000" tIns="45000" rIns="90000" bIns="45000" anchor="ctr">
            <a:noAutofit/>
          </a:bodyPr>
          <a:lstStyle/>
          <a:p>
            <a:pPr defTabSz="914400">
              <a:lnSpc>
                <a:spcPct val="100000"/>
              </a:lnSpc>
              <a:spcAft>
                <a:spcPts val="601"/>
              </a:spcAft>
            </a:pP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bg-BG" sz="1800" b="0" strike="noStrike" spc="-1">
                <a:solidFill>
                  <a:srgbClr val="0E4194"/>
                </a:solidFill>
                <a:latin typeface="Segoe UI"/>
              </a:rPr>
              <a:t>Юридически лица, регистрирани и </a:t>
            </a:r>
            <a:r>
              <a:rPr lang="ru-RU" sz="1800" b="0" strike="noStrike" spc="-1">
                <a:solidFill>
                  <a:srgbClr val="0E4194"/>
                </a:solidFill>
                <a:latin typeface="Segoe UI"/>
              </a:rPr>
              <a:t>извършващи дейност в трасграничния регион, не по-късно от </a:t>
            </a:r>
            <a:r>
              <a:rPr lang="ru-RU" sz="1800" b="1" strike="noStrike" spc="-1">
                <a:solidFill>
                  <a:srgbClr val="0E4194"/>
                </a:solidFill>
                <a:latin typeface="Segoe UI"/>
              </a:rPr>
              <a:t>31.12.2021 г.</a:t>
            </a:r>
            <a:r>
              <a:rPr lang="en-US" sz="1800" b="1" strike="noStrike" spc="-1">
                <a:solidFill>
                  <a:srgbClr val="0E4194"/>
                </a:solidFill>
                <a:latin typeface="Segoe UI"/>
              </a:rPr>
              <a:t>;</a:t>
            </a: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ru-RU" sz="1800" b="0" strike="noStrike" spc="-1">
                <a:solidFill>
                  <a:srgbClr val="0E4194"/>
                </a:solidFill>
                <a:latin typeface="Segoe UI"/>
              </a:rPr>
              <a:t>Да отговарят на определението на ЕС за МСП и на съответните национални критерии</a:t>
            </a:r>
            <a:r>
              <a:rPr lang="en-US" sz="1800" b="0" strike="noStrike" spc="-1">
                <a:solidFill>
                  <a:srgbClr val="0E4194"/>
                </a:solidFill>
                <a:latin typeface="Segoe UI"/>
              </a:rPr>
              <a:t>;</a:t>
            </a: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ru-RU" sz="1800" b="0" strike="noStrike" spc="-1">
                <a:solidFill>
                  <a:srgbClr val="0E4194"/>
                </a:solidFill>
                <a:latin typeface="Segoe UI"/>
              </a:rPr>
              <a:t>Основната им икономическа дейност да е в рамките на сектори </a:t>
            </a:r>
            <a:r>
              <a:rPr lang="ru-RU" sz="1800" b="1" strike="noStrike" spc="-1">
                <a:solidFill>
                  <a:srgbClr val="0E4194"/>
                </a:solidFill>
                <a:latin typeface="Segoe UI"/>
              </a:rPr>
              <a:t>C </a:t>
            </a:r>
            <a:r>
              <a:rPr lang="bg-BG" sz="1800" b="1" strike="noStrike" spc="-1">
                <a:solidFill>
                  <a:srgbClr val="0E4194"/>
                </a:solidFill>
                <a:latin typeface="Segoe UI"/>
              </a:rPr>
              <a:t>„</a:t>
            </a:r>
            <a:r>
              <a:rPr lang="ru-RU" sz="1800" b="1" strike="noStrike" spc="-1">
                <a:solidFill>
                  <a:srgbClr val="0E4194"/>
                </a:solidFill>
                <a:latin typeface="Segoe UI"/>
              </a:rPr>
              <a:t>Преработваща промишленост</a:t>
            </a:r>
            <a:r>
              <a:rPr lang="en-US" sz="1800" b="1" strike="noStrike" spc="-1">
                <a:solidFill>
                  <a:srgbClr val="0E4194"/>
                </a:solidFill>
                <a:latin typeface="Segoe UI"/>
              </a:rPr>
              <a:t>”</a:t>
            </a:r>
            <a:r>
              <a:rPr lang="ru-RU" sz="1800" b="0" strike="noStrike" spc="-1">
                <a:solidFill>
                  <a:srgbClr val="0E4194"/>
                </a:solidFill>
                <a:latin typeface="Segoe UI"/>
              </a:rPr>
              <a:t>; </a:t>
            </a:r>
            <a:r>
              <a:rPr lang="ru-RU" sz="1800" b="1" strike="noStrike" spc="-1">
                <a:solidFill>
                  <a:srgbClr val="0E4194"/>
                </a:solidFill>
                <a:latin typeface="Segoe UI"/>
              </a:rPr>
              <a:t>E </a:t>
            </a:r>
            <a:r>
              <a:rPr lang="bg-BG" sz="1800" b="1" strike="noStrike" spc="-1">
                <a:solidFill>
                  <a:srgbClr val="0E4194"/>
                </a:solidFill>
                <a:latin typeface="Segoe UI"/>
              </a:rPr>
              <a:t>„</a:t>
            </a:r>
            <a:r>
              <a:rPr lang="ru-RU" sz="1800" b="1" strike="noStrike" spc="-1">
                <a:solidFill>
                  <a:srgbClr val="0E4194"/>
                </a:solidFill>
                <a:latin typeface="Segoe UI"/>
              </a:rPr>
              <a:t>Управление на отпадъци</a:t>
            </a:r>
            <a:r>
              <a:rPr lang="bg-BG" sz="1800" b="0" strike="noStrike" spc="-1">
                <a:solidFill>
                  <a:srgbClr val="0E4194"/>
                </a:solidFill>
                <a:latin typeface="Segoe UI"/>
              </a:rPr>
              <a:t>“</a:t>
            </a:r>
            <a:r>
              <a:rPr lang="ru-RU" sz="1800" b="0" strike="noStrike" spc="-1">
                <a:solidFill>
                  <a:srgbClr val="0E4194"/>
                </a:solidFill>
                <a:latin typeface="Segoe UI"/>
              </a:rPr>
              <a:t>; </a:t>
            </a:r>
            <a:r>
              <a:rPr lang="ru-RU" sz="1800" b="1" strike="noStrike" spc="-1">
                <a:solidFill>
                  <a:srgbClr val="0E4194"/>
                </a:solidFill>
                <a:latin typeface="Segoe UI"/>
              </a:rPr>
              <a:t>J </a:t>
            </a:r>
            <a:r>
              <a:rPr lang="bg-BG" sz="1800" b="1" strike="noStrike" spc="-1">
                <a:solidFill>
                  <a:srgbClr val="0E4194"/>
                </a:solidFill>
                <a:latin typeface="Segoe UI"/>
              </a:rPr>
              <a:t>„</a:t>
            </a:r>
            <a:r>
              <a:rPr lang="ru-RU" sz="1800" b="1" strike="noStrike" spc="-1">
                <a:solidFill>
                  <a:srgbClr val="0E4194"/>
                </a:solidFill>
                <a:latin typeface="Segoe UI"/>
              </a:rPr>
              <a:t>Информационни и комуникационни дейности</a:t>
            </a:r>
            <a:r>
              <a:rPr lang="bg-BG" sz="1800" b="1" strike="noStrike" spc="-1">
                <a:solidFill>
                  <a:srgbClr val="0E4194"/>
                </a:solidFill>
                <a:latin typeface="Segoe UI"/>
              </a:rPr>
              <a:t>“</a:t>
            </a:r>
            <a:r>
              <a:rPr lang="ru-RU" sz="1800" b="0" strike="noStrike" spc="-1">
                <a:solidFill>
                  <a:srgbClr val="0E4194"/>
                </a:solidFill>
                <a:latin typeface="Segoe UI"/>
              </a:rPr>
              <a:t>; </a:t>
            </a:r>
            <a:r>
              <a:rPr lang="ru-RU" sz="1800" b="1" strike="noStrike" spc="-1">
                <a:solidFill>
                  <a:srgbClr val="0E4194"/>
                </a:solidFill>
                <a:latin typeface="Segoe UI"/>
              </a:rPr>
              <a:t>M </a:t>
            </a:r>
            <a:r>
              <a:rPr lang="bg-BG" sz="1800" b="1" strike="noStrike" spc="-1">
                <a:solidFill>
                  <a:srgbClr val="0E4194"/>
                </a:solidFill>
                <a:latin typeface="Segoe UI"/>
              </a:rPr>
              <a:t>„</a:t>
            </a:r>
            <a:r>
              <a:rPr lang="ru-RU" sz="1800" b="1" strike="noStrike" spc="-1">
                <a:solidFill>
                  <a:srgbClr val="0E4194"/>
                </a:solidFill>
                <a:latin typeface="Segoe UI"/>
              </a:rPr>
              <a:t>Професионални научни и технически дейности</a:t>
            </a:r>
            <a:r>
              <a:rPr lang="bg-BG" sz="1800" b="1" strike="noStrike" spc="-1">
                <a:solidFill>
                  <a:srgbClr val="0E4194"/>
                </a:solidFill>
                <a:latin typeface="Segoe UI"/>
              </a:rPr>
              <a:t>“</a:t>
            </a:r>
            <a:r>
              <a:rPr lang="ru-RU" sz="1800" b="0" strike="noStrike" spc="-1">
                <a:solidFill>
                  <a:srgbClr val="0E4194"/>
                </a:solidFill>
                <a:latin typeface="Segoe UI"/>
              </a:rPr>
              <a:t>, в съответствие със Статистическата класификация на икономическите дейности в Европейската общност (NACE rev.2)</a:t>
            </a: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ru-RU" sz="1800" b="0" strike="noStrike" spc="-1">
                <a:solidFill>
                  <a:srgbClr val="0E4194"/>
                </a:solidFill>
                <a:latin typeface="Segoe UI"/>
              </a:rPr>
              <a:t>Да са пряко отговорни за подготовката, управлението и изпълнението на проекта, а не да действат като посредник</a:t>
            </a:r>
            <a:r>
              <a:rPr lang="en-US" sz="1800" b="0" strike="noStrike" spc="-1">
                <a:solidFill>
                  <a:srgbClr val="0E4194"/>
                </a:solidFill>
                <a:latin typeface="Segoe UI"/>
              </a:rPr>
              <a:t>;</a:t>
            </a: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ru-RU" sz="1800" b="0" strike="noStrike" spc="-1">
                <a:solidFill>
                  <a:srgbClr val="0E4194"/>
                </a:solidFill>
                <a:latin typeface="Segoe UI"/>
              </a:rPr>
              <a:t>Да сформират партньорство (водещ партньор и партньор по проекта), с поне едно МСП от всяка страна на границата</a:t>
            </a:r>
            <a:r>
              <a:rPr lang="en-US" sz="1800" b="0" strike="noStrike" spc="-1">
                <a:solidFill>
                  <a:srgbClr val="0E4194"/>
                </a:solidFill>
                <a:latin typeface="Segoe UI"/>
              </a:rPr>
              <a:t>. </a:t>
            </a:r>
            <a:endParaRPr lang="bg-BG" sz="1800" b="0" strike="noStrike" spc="-1">
              <a:solidFill>
                <a:srgbClr val="000000"/>
              </a:solidFill>
              <a:latin typeface="Arial"/>
            </a:endParaRPr>
          </a:p>
          <a:p>
            <a:pPr marL="285840" indent="-285840" defTabSz="914400">
              <a:lnSpc>
                <a:spcPct val="100000"/>
              </a:lnSpc>
              <a:spcAft>
                <a:spcPts val="1199"/>
              </a:spcAft>
              <a:buClr>
                <a:srgbClr val="0E4194"/>
              </a:buClr>
              <a:buFont typeface="Wingdings" charset="2"/>
              <a:buChar char=""/>
            </a:pPr>
            <a:r>
              <a:rPr lang="ru-RU" sz="1800" b="1" strike="noStrike" spc="-1">
                <a:solidFill>
                  <a:srgbClr val="0E4194"/>
                </a:solidFill>
                <a:latin typeface="Segoe UI"/>
              </a:rPr>
              <a:t>Едно предприятие може да участва само в едно проектно предложение</a:t>
            </a:r>
            <a:r>
              <a:rPr lang="en-US" sz="1800" b="0" strike="noStrike" spc="-1">
                <a:solidFill>
                  <a:srgbClr val="0E4194"/>
                </a:solidFill>
                <a:latin typeface="Segoe UI"/>
              </a:rPr>
              <a:t>. </a:t>
            </a:r>
            <a:endParaRPr lang="bg-BG"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TextBox 2"/>
          <p:cNvSpPr/>
          <p:nvPr/>
        </p:nvSpPr>
        <p:spPr>
          <a:xfrm>
            <a:off x="4033800" y="192960"/>
            <a:ext cx="5830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2400" b="1" strike="noStrike" spc="-1">
                <a:solidFill>
                  <a:srgbClr val="0E4194"/>
                </a:solidFill>
                <a:latin typeface="Segoe UI"/>
              </a:rPr>
              <a:t>Допустимост на българските МСП</a:t>
            </a:r>
            <a:endParaRPr lang="bg-BG" sz="2400" b="0" strike="noStrike" spc="-1">
              <a:solidFill>
                <a:srgbClr val="000000"/>
              </a:solidFill>
              <a:latin typeface="Arial"/>
            </a:endParaRPr>
          </a:p>
        </p:txBody>
      </p:sp>
      <p:pic>
        <p:nvPicPr>
          <p:cNvPr id="1197" name="Picture 1"/>
          <p:cNvPicPr/>
          <p:nvPr/>
        </p:nvPicPr>
        <p:blipFill>
          <a:blip r:embed="rId3"/>
          <a:srcRect l="-89" t="9163" r="89" b="525"/>
          <a:stretch/>
        </p:blipFill>
        <p:spPr>
          <a:xfrm>
            <a:off x="1035720" y="1026360"/>
            <a:ext cx="10591200" cy="4802040"/>
          </a:xfrm>
          <a:prstGeom prst="rect">
            <a:avLst/>
          </a:prstGeom>
          <a:ln w="0">
            <a:noFill/>
          </a:ln>
        </p:spPr>
      </p:pic>
      <p:pic>
        <p:nvPicPr>
          <p:cNvPr id="1198" name="Picture 4"/>
          <p:cNvPicPr/>
          <p:nvPr/>
        </p:nvPicPr>
        <p:blipFill>
          <a:blip r:embed="rId4"/>
          <a:stretch/>
        </p:blipFill>
        <p:spPr>
          <a:xfrm>
            <a:off x="0" y="5519160"/>
            <a:ext cx="4438080" cy="13384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9" name="Picture 88"/>
          <p:cNvPicPr/>
          <p:nvPr/>
        </p:nvPicPr>
        <p:blipFill>
          <a:blip r:embed="rId3"/>
          <a:stretch/>
        </p:blipFill>
        <p:spPr>
          <a:xfrm>
            <a:off x="268200" y="113760"/>
            <a:ext cx="2950920" cy="889920"/>
          </a:xfrm>
          <a:prstGeom prst="rect">
            <a:avLst/>
          </a:prstGeom>
          <a:ln w="0">
            <a:noFill/>
          </a:ln>
        </p:spPr>
      </p:pic>
      <p:sp>
        <p:nvSpPr>
          <p:cNvPr id="1200" name="TextBox 2"/>
          <p:cNvSpPr/>
          <p:nvPr/>
        </p:nvSpPr>
        <p:spPr>
          <a:xfrm>
            <a:off x="3888000" y="255600"/>
            <a:ext cx="5802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bg-BG" sz="2400" b="1" strike="noStrike" spc="-1">
                <a:solidFill>
                  <a:srgbClr val="0E4194"/>
                </a:solidFill>
                <a:latin typeface="Segoe UI"/>
              </a:rPr>
              <a:t>Допустими сръбски МСП</a:t>
            </a:r>
            <a:endParaRPr lang="bg-BG" sz="2400" b="0" strike="noStrike" spc="-1">
              <a:solidFill>
                <a:srgbClr val="000000"/>
              </a:solidFill>
              <a:latin typeface="Arial"/>
            </a:endParaRPr>
          </a:p>
        </p:txBody>
      </p:sp>
      <p:graphicFrame>
        <p:nvGraphicFramePr>
          <p:cNvPr id="1201" name="Table 10"/>
          <p:cNvGraphicFramePr/>
          <p:nvPr/>
        </p:nvGraphicFramePr>
        <p:xfrm>
          <a:off x="484200" y="1787400"/>
          <a:ext cx="4586040" cy="3064680"/>
        </p:xfrm>
        <a:graphic>
          <a:graphicData uri="http://schemas.openxmlformats.org/drawingml/2006/table">
            <a:tbl>
              <a:tblPr/>
              <a:tblGrid>
                <a:gridCol w="1230840">
                  <a:extLst>
                    <a:ext uri="{9D8B030D-6E8A-4147-A177-3AD203B41FA5}">
                      <a16:colId xmlns:a16="http://schemas.microsoft.com/office/drawing/2014/main" val="20000"/>
                    </a:ext>
                  </a:extLst>
                </a:gridCol>
                <a:gridCol w="1129680">
                  <a:extLst>
                    <a:ext uri="{9D8B030D-6E8A-4147-A177-3AD203B41FA5}">
                      <a16:colId xmlns:a16="http://schemas.microsoft.com/office/drawing/2014/main" val="20001"/>
                    </a:ext>
                  </a:extLst>
                </a:gridCol>
                <a:gridCol w="1112040">
                  <a:extLst>
                    <a:ext uri="{9D8B030D-6E8A-4147-A177-3AD203B41FA5}">
                      <a16:colId xmlns:a16="http://schemas.microsoft.com/office/drawing/2014/main" val="20002"/>
                    </a:ext>
                  </a:extLst>
                </a:gridCol>
                <a:gridCol w="1113120">
                  <a:extLst>
                    <a:ext uri="{9D8B030D-6E8A-4147-A177-3AD203B41FA5}">
                      <a16:colId xmlns:a16="http://schemas.microsoft.com/office/drawing/2014/main" val="20003"/>
                    </a:ext>
                  </a:extLst>
                </a:gridCol>
              </a:tblGrid>
              <a:tr h="1238760">
                <a:tc>
                  <a:txBody>
                    <a:bodyPr/>
                    <a:lstStyle/>
                    <a:p>
                      <a:pPr defTabSz="914400">
                        <a:lnSpc>
                          <a:spcPct val="107000"/>
                        </a:lnSpc>
                      </a:pPr>
                      <a:r>
                        <a:rPr lang="ru-RU" sz="1200" b="1" strike="noStrike" spc="-26">
                          <a:solidFill>
                            <a:srgbClr val="0E4194"/>
                          </a:solidFill>
                          <a:latin typeface="Arial"/>
                          <a:ea typeface="Times New Roman"/>
                        </a:rPr>
                        <a:t>Юридическо лице или предприемач/група юридически лица</a:t>
                      </a:r>
                      <a:endParaRPr lang="bg-BG" sz="1200" b="0" strike="noStrike" spc="-1">
                        <a:solidFill>
                          <a:srgbClr val="000000"/>
                        </a:solidFill>
                        <a:latin typeface="Arial"/>
                      </a:endParaRPr>
                    </a:p>
                  </a:txBody>
                  <a:tcPr marL="119880" marR="119880" anchor="ctr">
                    <a:lnL w="12240">
                      <a:no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bg-BG" sz="1200" b="1" strike="noStrike" spc="-26">
                          <a:solidFill>
                            <a:srgbClr val="0E4194"/>
                          </a:solidFill>
                          <a:latin typeface="Arial"/>
                          <a:ea typeface="Times New Roman"/>
                        </a:rPr>
                        <a:t>Среден брой служители</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bg-BG" sz="1200" b="1" strike="noStrike" spc="-26">
                          <a:solidFill>
                            <a:srgbClr val="0E4194"/>
                          </a:solidFill>
                          <a:latin typeface="Arial"/>
                          <a:ea typeface="Times New Roman"/>
                        </a:rPr>
                        <a:t>Годишен оборот (в евро)</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ru-RU" sz="1200" b="1" strike="noStrike" spc="-26">
                          <a:solidFill>
                            <a:srgbClr val="0E4194"/>
                          </a:solidFill>
                          <a:latin typeface="Arial"/>
                          <a:ea typeface="Times New Roman"/>
                        </a:rPr>
                        <a:t>Обща стойност на активите (в евро)</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extLst>
                  <a:ext uri="{0D108BD9-81ED-4DB2-BD59-A6C34878D82A}">
                    <a16:rowId xmlns:a16="http://schemas.microsoft.com/office/drawing/2014/main" val="10000"/>
                  </a:ext>
                </a:extLst>
              </a:tr>
              <a:tr h="441360">
                <a:tc>
                  <a:txBody>
                    <a:bodyPr/>
                    <a:lstStyle/>
                    <a:p>
                      <a:pPr defTabSz="914400">
                        <a:lnSpc>
                          <a:spcPct val="107000"/>
                        </a:lnSpc>
                      </a:pPr>
                      <a:r>
                        <a:rPr lang="bg-BG" sz="1200" b="0" strike="noStrike" spc="-26">
                          <a:solidFill>
                            <a:srgbClr val="0E4194"/>
                          </a:solidFill>
                          <a:latin typeface="Arial"/>
                          <a:ea typeface="Times New Roman"/>
                        </a:rPr>
                        <a:t>МИКРО</a:t>
                      </a:r>
                      <a:r>
                        <a:rPr lang="en-US" sz="1200" b="0" strike="noStrike" spc="-26">
                          <a:solidFill>
                            <a:srgbClr val="0E4194"/>
                          </a:solidFill>
                          <a:latin typeface="Arial"/>
                          <a:ea typeface="Times New Roman"/>
                        </a:rPr>
                        <a:t> </a:t>
                      </a:r>
                      <a:endParaRPr lang="bg-BG" sz="1200" b="0" strike="noStrike" spc="-1">
                        <a:solidFill>
                          <a:srgbClr val="000000"/>
                        </a:solidFill>
                        <a:latin typeface="Arial"/>
                      </a:endParaRPr>
                    </a:p>
                  </a:txBody>
                  <a:tcPr marL="119880" marR="119880" anchor="ctr">
                    <a:lnL w="12240">
                      <a:no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  10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    700.000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    350.000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extLst>
                  <a:ext uri="{0D108BD9-81ED-4DB2-BD59-A6C34878D82A}">
                    <a16:rowId xmlns:a16="http://schemas.microsoft.com/office/drawing/2014/main" val="10001"/>
                  </a:ext>
                </a:extLst>
              </a:tr>
              <a:tr h="645120">
                <a:tc>
                  <a:txBody>
                    <a:bodyPr/>
                    <a:lstStyle/>
                    <a:p>
                      <a:pPr defTabSz="914400">
                        <a:lnSpc>
                          <a:spcPct val="107000"/>
                        </a:lnSpc>
                      </a:pPr>
                      <a:r>
                        <a:rPr lang="bg-BG" sz="1200" b="0" strike="noStrike" spc="-26">
                          <a:solidFill>
                            <a:srgbClr val="0E4194"/>
                          </a:solidFill>
                          <a:latin typeface="Arial"/>
                          <a:ea typeface="Times New Roman"/>
                        </a:rPr>
                        <a:t>МАЛКО</a:t>
                      </a:r>
                      <a:endParaRPr lang="bg-BG" sz="1200" b="0" strike="noStrike" spc="-1">
                        <a:solidFill>
                          <a:srgbClr val="000000"/>
                        </a:solidFill>
                        <a:latin typeface="Arial"/>
                      </a:endParaRPr>
                    </a:p>
                  </a:txBody>
                  <a:tcPr marL="119880" marR="119880" anchor="ctr">
                    <a:lnL w="12240">
                      <a:no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en-US" sz="1200" b="0" strike="noStrike" spc="-26">
                          <a:solidFill>
                            <a:srgbClr val="0E4194"/>
                          </a:solidFill>
                          <a:latin typeface="Arial"/>
                          <a:ea typeface="Times New Roman"/>
                        </a:rPr>
                        <a:t>&gt;  10</a:t>
                      </a:r>
                      <a:r>
                        <a:rPr sz="1200"/>
                        <a:t/>
                      </a:r>
                      <a:br>
                        <a:rPr sz="1200"/>
                      </a:br>
                      <a:r>
                        <a:rPr lang="en-US" sz="1200" b="0" strike="noStrike" spc="-26">
                          <a:solidFill>
                            <a:srgbClr val="0E4194"/>
                          </a:solidFill>
                          <a:latin typeface="Arial"/>
                          <a:ea typeface="Times New Roman"/>
                        </a:rPr>
                        <a:t>≤  50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en-US" sz="1200" b="0" strike="noStrike" spc="-26">
                          <a:solidFill>
                            <a:srgbClr val="0E4194"/>
                          </a:solidFill>
                          <a:latin typeface="Arial"/>
                          <a:ea typeface="Times New Roman"/>
                        </a:rPr>
                        <a:t>&gt;     700.000</a:t>
                      </a:r>
                      <a:r>
                        <a:rPr sz="1200"/>
                        <a:t/>
                      </a:r>
                      <a:br>
                        <a:rPr sz="1200"/>
                      </a:br>
                      <a:r>
                        <a:rPr lang="en-US" sz="1200" b="0" strike="noStrike" spc="-26">
                          <a:solidFill>
                            <a:srgbClr val="0E4194"/>
                          </a:solidFill>
                          <a:latin typeface="Arial"/>
                          <a:ea typeface="Times New Roman"/>
                        </a:rPr>
                        <a:t>≤  8.000.000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tc>
                  <a:txBody>
                    <a:bodyPr/>
                    <a:lstStyle/>
                    <a:p>
                      <a:pPr defTabSz="914400">
                        <a:lnSpc>
                          <a:spcPct val="107000"/>
                        </a:lnSpc>
                      </a:pPr>
                      <a:r>
                        <a:rPr lang="en-US" sz="1200" b="0" strike="noStrike" spc="-26">
                          <a:solidFill>
                            <a:srgbClr val="0E4194"/>
                          </a:solidFill>
                          <a:latin typeface="Arial"/>
                          <a:ea typeface="Times New Roman"/>
                        </a:rPr>
                        <a:t>&gt;     350.000</a:t>
                      </a:r>
                      <a:r>
                        <a:rPr sz="1200"/>
                        <a:t/>
                      </a:r>
                      <a:br>
                        <a:rPr sz="1200"/>
                      </a:br>
                      <a:r>
                        <a:rPr lang="en-US" sz="1200" b="0" strike="noStrike" spc="-26">
                          <a:solidFill>
                            <a:srgbClr val="0E4194"/>
                          </a:solidFill>
                          <a:latin typeface="Arial"/>
                          <a:ea typeface="Times New Roman"/>
                        </a:rPr>
                        <a:t>≤  4.000.000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8F8F8"/>
                    </a:solidFill>
                  </a:tcPr>
                </a:tc>
                <a:extLst>
                  <a:ext uri="{0D108BD9-81ED-4DB2-BD59-A6C34878D82A}">
                    <a16:rowId xmlns:a16="http://schemas.microsoft.com/office/drawing/2014/main" val="10002"/>
                  </a:ext>
                </a:extLst>
              </a:tr>
              <a:tr h="645120">
                <a:tc>
                  <a:txBody>
                    <a:bodyPr/>
                    <a:lstStyle/>
                    <a:p>
                      <a:pPr defTabSz="914400">
                        <a:lnSpc>
                          <a:spcPct val="107000"/>
                        </a:lnSpc>
                      </a:pPr>
                      <a:r>
                        <a:rPr lang="bg-BG" sz="1200" b="0" strike="noStrike" spc="-26">
                          <a:solidFill>
                            <a:srgbClr val="0E4194"/>
                          </a:solidFill>
                          <a:latin typeface="Arial"/>
                          <a:ea typeface="Times New Roman"/>
                        </a:rPr>
                        <a:t>СРЕДНО</a:t>
                      </a:r>
                      <a:endParaRPr lang="bg-BG" sz="1200" b="0" strike="noStrike" spc="-1">
                        <a:solidFill>
                          <a:srgbClr val="000000"/>
                        </a:solidFill>
                        <a:latin typeface="Arial"/>
                      </a:endParaRPr>
                    </a:p>
                  </a:txBody>
                  <a:tcPr marL="119880" marR="119880" anchor="ctr">
                    <a:lnL w="12240">
                      <a:no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&gt;  50</a:t>
                      </a:r>
                      <a:r>
                        <a:rPr sz="1200"/>
                        <a:t/>
                      </a:r>
                      <a:br>
                        <a:rPr sz="1200"/>
                      </a:br>
                      <a:r>
                        <a:rPr lang="en-US" sz="1200" b="0" strike="noStrike" spc="-26">
                          <a:solidFill>
                            <a:srgbClr val="0E4194"/>
                          </a:solidFill>
                          <a:latin typeface="Arial"/>
                          <a:ea typeface="Times New Roman"/>
                        </a:rPr>
                        <a:t>≤ 250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&gt;  8.000.000</a:t>
                      </a:r>
                      <a:r>
                        <a:rPr sz="1200"/>
                        <a:t/>
                      </a:r>
                      <a:br>
                        <a:rPr sz="1200"/>
                      </a:br>
                      <a:r>
                        <a:rPr lang="en-US" sz="1200" b="0" strike="noStrike" spc="-26">
                          <a:solidFill>
                            <a:srgbClr val="0E4194"/>
                          </a:solidFill>
                          <a:latin typeface="Arial"/>
                          <a:ea typeface="Times New Roman"/>
                        </a:rPr>
                        <a:t>≤ 40.000.000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tc>
                  <a:txBody>
                    <a:bodyPr/>
                    <a:lstStyle/>
                    <a:p>
                      <a:pPr defTabSz="914400">
                        <a:lnSpc>
                          <a:spcPct val="107000"/>
                        </a:lnSpc>
                      </a:pPr>
                      <a:r>
                        <a:rPr lang="en-US" sz="1200" b="0" strike="noStrike" spc="-26">
                          <a:solidFill>
                            <a:srgbClr val="0E4194"/>
                          </a:solidFill>
                          <a:latin typeface="Arial"/>
                          <a:ea typeface="Times New Roman"/>
                        </a:rPr>
                        <a:t>&gt;   4.000.000</a:t>
                      </a:r>
                      <a:r>
                        <a:rPr sz="1200"/>
                        <a:t/>
                      </a:r>
                      <a:br>
                        <a:rPr sz="1200"/>
                      </a:br>
                      <a:r>
                        <a:rPr lang="en-US" sz="1200" b="0" strike="noStrike" spc="-26">
                          <a:solidFill>
                            <a:srgbClr val="0E4194"/>
                          </a:solidFill>
                          <a:latin typeface="Arial"/>
                          <a:ea typeface="Times New Roman"/>
                        </a:rPr>
                        <a:t>≤ 20.000.000</a:t>
                      </a:r>
                      <a:endParaRPr lang="bg-BG" sz="1200" b="0" strike="noStrike" spc="-1">
                        <a:solidFill>
                          <a:srgbClr val="000000"/>
                        </a:solidFill>
                        <a:latin typeface="Arial"/>
                      </a:endParaRPr>
                    </a:p>
                  </a:txBody>
                  <a:tcPr marL="119880" marR="119880" anchor="ctr">
                    <a:lnL w="12240">
                      <a:solidFill>
                        <a:srgbClr val="DEDEDE"/>
                      </a:solidFill>
                      <a:prstDash val="solid"/>
                    </a:lnL>
                    <a:lnR w="12240">
                      <a:solidFill>
                        <a:srgbClr val="DEDEDE"/>
                      </a:solidFill>
                      <a:prstDash val="solid"/>
                    </a:lnR>
                    <a:lnT w="12240">
                      <a:solidFill>
                        <a:srgbClr val="DEDEDE"/>
                      </a:solidFill>
                      <a:prstDash val="solid"/>
                    </a:lnT>
                    <a:lnB w="12240">
                      <a:solidFill>
                        <a:srgbClr val="DEDEDE"/>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1202" name="Rectangle 3"/>
          <p:cNvSpPr/>
          <p:nvPr/>
        </p:nvSpPr>
        <p:spPr>
          <a:xfrm>
            <a:off x="3892680" y="1274760"/>
            <a:ext cx="11744280" cy="75672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endParaRPr lang="en-US" sz="1800" b="0" strike="noStrike" spc="-1">
              <a:solidFill>
                <a:srgbClr val="000000"/>
              </a:solidFill>
              <a:latin typeface="Segoe UI"/>
            </a:endParaRPr>
          </a:p>
        </p:txBody>
      </p:sp>
      <p:sp>
        <p:nvSpPr>
          <p:cNvPr id="1203" name="Rectangle: Top Corners Rounded 22"/>
          <p:cNvSpPr/>
          <p:nvPr/>
        </p:nvSpPr>
        <p:spPr>
          <a:xfrm rot="5400000">
            <a:off x="6966360" y="213480"/>
            <a:ext cx="3486240" cy="6212160"/>
          </a:xfrm>
          <a:prstGeom prst="round2SameRect">
            <a:avLst>
              <a:gd name="adj1" fmla="val 16667"/>
              <a:gd name="adj2" fmla="val 0"/>
            </a:avLst>
          </a:prstGeom>
          <a:gradFill rotWithShape="0">
            <a:gsLst>
              <a:gs pos="0">
                <a:srgbClr val="89D3FE"/>
              </a:gs>
              <a:gs pos="50000">
                <a:srgbClr val="B8E2FD"/>
              </a:gs>
              <a:gs pos="100000">
                <a:srgbClr val="DDEFFD"/>
              </a:gs>
            </a:gsLst>
            <a:lin ang="10800000"/>
          </a:gradFill>
          <a:ln w="12700">
            <a:noFill/>
          </a:ln>
        </p:spPr>
        <p:style>
          <a:lnRef idx="0">
            <a:scrgbClr r="0" g="0" b="0"/>
          </a:lnRef>
          <a:fillRef idx="0">
            <a:scrgbClr r="0" g="0" b="0"/>
          </a:fillRef>
          <a:effectRef idx="0">
            <a:scrgbClr r="0" g="0" b="0"/>
          </a:effectRef>
          <a:fontRef idx="minor"/>
        </p:style>
        <p:txBody>
          <a:bodyPr vert="vert270" lIns="45000" tIns="90000" rIns="45000" bIns="90000" anchor="ctr">
            <a:noAutofit/>
          </a:bodyPr>
          <a:lstStyle/>
          <a:p>
            <a:pPr marL="285840" indent="-285840" algn="just" defTabSz="914400">
              <a:lnSpc>
                <a:spcPct val="107000"/>
              </a:lnSpc>
              <a:spcAft>
                <a:spcPts val="799"/>
              </a:spcAft>
              <a:buClr>
                <a:srgbClr val="0E4194"/>
              </a:buClr>
              <a:buFont typeface="OpenSymbol"/>
              <a:buChar char="-"/>
            </a:pPr>
            <a:r>
              <a:rPr lang="bg-BG" sz="1800" b="0" strike="noStrike" spc="-1">
                <a:solidFill>
                  <a:srgbClr val="0E4194"/>
                </a:solidFill>
                <a:latin typeface="Arial Narrow"/>
                <a:ea typeface="Tahoma"/>
              </a:rPr>
              <a:t>Д</a:t>
            </a:r>
            <a:r>
              <a:rPr lang="ru-RU" sz="1800" b="0" strike="noStrike" spc="-1">
                <a:solidFill>
                  <a:srgbClr val="0E4194"/>
                </a:solidFill>
                <a:latin typeface="Arial Narrow"/>
                <a:ea typeface="Tahoma"/>
              </a:rPr>
              <a:t>опустимите кандидати могат да бъдат предприемачи, регистрирани в сръбската Агенция за търговските регистри. </a:t>
            </a:r>
            <a:endParaRPr lang="bg-BG" sz="1800" b="0" strike="noStrike" spc="-1">
              <a:solidFill>
                <a:srgbClr val="000000"/>
              </a:solidFill>
              <a:latin typeface="Arial"/>
            </a:endParaRPr>
          </a:p>
          <a:p>
            <a:pPr marL="285840" indent="-285840" algn="just" defTabSz="914400">
              <a:lnSpc>
                <a:spcPct val="107000"/>
              </a:lnSpc>
              <a:spcAft>
                <a:spcPts val="799"/>
              </a:spcAft>
              <a:buClr>
                <a:srgbClr val="0E4194"/>
              </a:buClr>
              <a:buFont typeface="OpenSymbol"/>
              <a:buChar char="-"/>
            </a:pPr>
            <a:r>
              <a:rPr lang="ru-RU" sz="1800" b="0" strike="noStrike" spc="-1">
                <a:solidFill>
                  <a:srgbClr val="0E4194"/>
                </a:solidFill>
                <a:latin typeface="Arial Narrow"/>
                <a:ea typeface="Tahoma"/>
              </a:rPr>
              <a:t> Допустимите предприемачи трябва да прилагат  Международни стандарти за финансово отчитане за малки и средни предприятия в съответствие с член 21 от сръбския Закон за счетоводството</a:t>
            </a:r>
            <a:endParaRPr lang="bg-BG" sz="1800" b="0" strike="noStrike" spc="-1">
              <a:solidFill>
                <a:srgbClr val="000000"/>
              </a:solidFill>
              <a:latin typeface="Arial"/>
            </a:endParaRPr>
          </a:p>
          <a:p>
            <a:pPr marL="285840" indent="-285840" algn="just" defTabSz="914400">
              <a:lnSpc>
                <a:spcPct val="107000"/>
              </a:lnSpc>
              <a:spcAft>
                <a:spcPts val="799"/>
              </a:spcAft>
              <a:buClr>
                <a:srgbClr val="0E4194"/>
              </a:buClr>
              <a:buFont typeface="OpenSymbol"/>
              <a:buChar char="-"/>
            </a:pPr>
            <a:r>
              <a:rPr lang="ru-RU" sz="1800" b="0" strike="noStrike" spc="-1">
                <a:solidFill>
                  <a:srgbClr val="0E4194"/>
                </a:solidFill>
                <a:latin typeface="Arial Narrow"/>
                <a:ea typeface="Tahoma"/>
              </a:rPr>
              <a:t> да попадат в рамките на класификацията на МСП и да могат да предоставят окончателни счетоводни отчети (отчети за приходите и разходите, баланси, финансови отчети)</a:t>
            </a:r>
            <a:r>
              <a:rPr lang="en-US" sz="1800" b="0" strike="noStrike" spc="-1">
                <a:solidFill>
                  <a:srgbClr val="0E4194"/>
                </a:solidFill>
                <a:latin typeface="Arial Narrow"/>
                <a:ea typeface="Tahoma"/>
              </a:rPr>
              <a:t>.</a:t>
            </a:r>
            <a:endParaRPr lang="bg-BG" sz="1800" b="0" strike="noStrike" spc="-1">
              <a:solidFill>
                <a:srgbClr val="000000"/>
              </a:solidFill>
              <a:latin typeface="Arial"/>
            </a:endParaRPr>
          </a:p>
        </p:txBody>
      </p:sp>
      <p:sp>
        <p:nvSpPr>
          <p:cNvPr id="1204" name="Rectangle 1"/>
          <p:cNvSpPr/>
          <p:nvPr/>
        </p:nvSpPr>
        <p:spPr>
          <a:xfrm>
            <a:off x="1065240" y="5616000"/>
            <a:ext cx="109033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bg-BG" sz="2400" b="1" strike="noStrike" spc="-1">
                <a:solidFill>
                  <a:srgbClr val="0E4194"/>
                </a:solidFill>
                <a:latin typeface="Calibri"/>
                <a:ea typeface="Open Sans"/>
              </a:rPr>
              <a:t>Важно</a:t>
            </a:r>
            <a:r>
              <a:rPr lang="ru-RU" sz="2400" b="1" strike="noStrike" spc="-1">
                <a:solidFill>
                  <a:srgbClr val="0E4194"/>
                </a:solidFill>
                <a:latin typeface="Calibri"/>
                <a:ea typeface="Open Sans"/>
              </a:rPr>
              <a:t>: </a:t>
            </a:r>
            <a:r>
              <a:rPr lang="ru-RU" sz="2000" b="0" strike="noStrike" spc="-1">
                <a:solidFill>
                  <a:srgbClr val="0E4194"/>
                </a:solidFill>
                <a:latin typeface="Calibri"/>
                <a:ea typeface="Open Sans"/>
              </a:rPr>
              <a:t>Собствеността сръбските МСП трябва да е поне </a:t>
            </a:r>
            <a:r>
              <a:rPr lang="ru-RU" sz="2000" b="1" strike="noStrike" spc="-1">
                <a:solidFill>
                  <a:srgbClr val="0E4194"/>
                </a:solidFill>
                <a:latin typeface="Calibri"/>
                <a:ea typeface="Open Sans"/>
              </a:rPr>
              <a:t>51 % собственост </a:t>
            </a:r>
            <a:r>
              <a:rPr lang="ru-RU" sz="2000" b="0" strike="noStrike" spc="-1">
                <a:solidFill>
                  <a:srgbClr val="0E4194"/>
                </a:solidFill>
                <a:latin typeface="Calibri"/>
                <a:ea typeface="Open Sans"/>
              </a:rPr>
              <a:t>на сръбски граждани!</a:t>
            </a:r>
            <a:endParaRPr lang="bg-BG"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Text Placeholder 2"/>
          <p:cNvSpPr/>
          <p:nvPr/>
        </p:nvSpPr>
        <p:spPr>
          <a:xfrm>
            <a:off x="4527360" y="419400"/>
            <a:ext cx="484164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ru-RU" sz="2800" b="1" strike="noStrike" spc="-1">
                <a:solidFill>
                  <a:srgbClr val="0E4194"/>
                </a:solidFill>
                <a:latin typeface="Calibri"/>
                <a:ea typeface="Open Sans"/>
              </a:rPr>
              <a:t>Критерии за сътрудничество</a:t>
            </a:r>
            <a:endParaRPr lang="bg-BG" sz="2800" b="0" strike="noStrike" spc="-1">
              <a:solidFill>
                <a:srgbClr val="000000"/>
              </a:solidFill>
              <a:latin typeface="Arial"/>
            </a:endParaRPr>
          </a:p>
        </p:txBody>
      </p:sp>
      <p:pic>
        <p:nvPicPr>
          <p:cNvPr id="1206" name="Picture 25"/>
          <p:cNvPicPr/>
          <p:nvPr/>
        </p:nvPicPr>
        <p:blipFill>
          <a:blip r:embed="rId3"/>
          <a:stretch/>
        </p:blipFill>
        <p:spPr>
          <a:xfrm>
            <a:off x="-8280" y="-19800"/>
            <a:ext cx="3731760" cy="1125360"/>
          </a:xfrm>
          <a:prstGeom prst="rect">
            <a:avLst/>
          </a:prstGeom>
          <a:ln w="0">
            <a:noFill/>
          </a:ln>
        </p:spPr>
      </p:pic>
      <p:grpSp>
        <p:nvGrpSpPr>
          <p:cNvPr id="1207" name="Group 27"/>
          <p:cNvGrpSpPr/>
          <p:nvPr/>
        </p:nvGrpSpPr>
        <p:grpSpPr>
          <a:xfrm>
            <a:off x="485640" y="1811520"/>
            <a:ext cx="11045520" cy="3922200"/>
            <a:chOff x="485640" y="1811520"/>
            <a:chExt cx="11045520" cy="3922200"/>
          </a:xfrm>
        </p:grpSpPr>
        <p:grpSp>
          <p:nvGrpSpPr>
            <p:cNvPr id="1208" name="Group 26"/>
            <p:cNvGrpSpPr/>
            <p:nvPr/>
          </p:nvGrpSpPr>
          <p:grpSpPr>
            <a:xfrm>
              <a:off x="485640" y="1811520"/>
              <a:ext cx="10931040" cy="1945800"/>
              <a:chOff x="485640" y="1811520"/>
              <a:chExt cx="10931040" cy="1945800"/>
            </a:xfrm>
          </p:grpSpPr>
          <p:grpSp>
            <p:nvGrpSpPr>
              <p:cNvPr id="1209" name="Group 23"/>
              <p:cNvGrpSpPr/>
              <p:nvPr/>
            </p:nvGrpSpPr>
            <p:grpSpPr>
              <a:xfrm>
                <a:off x="485640" y="1811520"/>
                <a:ext cx="9257400" cy="1945800"/>
                <a:chOff x="485640" y="1811520"/>
                <a:chExt cx="9257400" cy="1945800"/>
              </a:xfrm>
            </p:grpSpPr>
            <p:grpSp>
              <p:nvGrpSpPr>
                <p:cNvPr id="1210" name="Group 15"/>
                <p:cNvGrpSpPr/>
                <p:nvPr/>
              </p:nvGrpSpPr>
              <p:grpSpPr>
                <a:xfrm>
                  <a:off x="486000" y="1811520"/>
                  <a:ext cx="8883000" cy="1012680"/>
                  <a:chOff x="486000" y="1811520"/>
                  <a:chExt cx="8883000" cy="1012680"/>
                </a:xfrm>
              </p:grpSpPr>
              <p:sp>
                <p:nvSpPr>
                  <p:cNvPr id="1211" name="TextBox 1"/>
                  <p:cNvSpPr/>
                  <p:nvPr/>
                </p:nvSpPr>
                <p:spPr>
                  <a:xfrm>
                    <a:off x="486000" y="2167560"/>
                    <a:ext cx="29912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chemeClr val="dk1"/>
                        </a:solidFill>
                        <a:latin typeface="Segoe UI"/>
                      </a:rPr>
                      <a:t>Съвместно разработване</a:t>
                    </a:r>
                    <a:endParaRPr lang="bg-BG" sz="1800" b="0" strike="noStrike" spc="-1">
                      <a:solidFill>
                        <a:srgbClr val="000000"/>
                      </a:solidFill>
                      <a:latin typeface="Arial"/>
                    </a:endParaRPr>
                  </a:p>
                </p:txBody>
              </p:sp>
              <p:cxnSp>
                <p:nvCxnSpPr>
                  <p:cNvPr id="1212" name="Straight Connector 4"/>
                  <p:cNvCxnSpPr/>
                  <p:nvPr/>
                </p:nvCxnSpPr>
                <p:spPr>
                  <a:xfrm>
                    <a:off x="1234800" y="2536920"/>
                    <a:ext cx="2610000" cy="360"/>
                  </a:xfrm>
                  <a:prstGeom prst="straightConnector1">
                    <a:avLst/>
                  </a:prstGeom>
                  <a:ln>
                    <a:solidFill>
                      <a:srgbClr val="75D1FF"/>
                    </a:solidFill>
                  </a:ln>
                </p:spPr>
              </p:cxnSp>
              <p:sp>
                <p:nvSpPr>
                  <p:cNvPr id="1213" name="Rectangle 5"/>
                  <p:cNvSpPr/>
                  <p:nvPr/>
                </p:nvSpPr>
                <p:spPr>
                  <a:xfrm>
                    <a:off x="3492360" y="1811520"/>
                    <a:ext cx="5876640" cy="10126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ru-RU" sz="1600" b="0" strike="noStrike" spc="-1">
                        <a:solidFill>
                          <a:schemeClr val="dk1"/>
                        </a:solidFill>
                        <a:latin typeface="Segoe UI"/>
                      </a:rPr>
                      <a:t>общо разработване на проектно предложение на идеите, приоритетите и нуждите на заинтересованите страни от двете страни на трансграничния регион.</a:t>
                    </a:r>
                    <a:endParaRPr lang="bg-BG" sz="1600" b="0" strike="noStrike" spc="-1">
                      <a:solidFill>
                        <a:srgbClr val="000000"/>
                      </a:solidFill>
                      <a:latin typeface="Arial"/>
                    </a:endParaRPr>
                  </a:p>
                </p:txBody>
              </p:sp>
            </p:grpSp>
            <p:grpSp>
              <p:nvGrpSpPr>
                <p:cNvPr id="1214" name="Group 18"/>
                <p:cNvGrpSpPr/>
                <p:nvPr/>
              </p:nvGrpSpPr>
              <p:grpSpPr>
                <a:xfrm>
                  <a:off x="485640" y="3101040"/>
                  <a:ext cx="8883360" cy="656280"/>
                  <a:chOff x="485640" y="3101040"/>
                  <a:chExt cx="8883360" cy="656280"/>
                </a:xfrm>
              </p:grpSpPr>
              <p:sp>
                <p:nvSpPr>
                  <p:cNvPr id="1215" name="TextBox 19"/>
                  <p:cNvSpPr/>
                  <p:nvPr/>
                </p:nvSpPr>
                <p:spPr>
                  <a:xfrm>
                    <a:off x="485640" y="3101040"/>
                    <a:ext cx="28083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chemeClr val="dk1"/>
                        </a:solidFill>
                        <a:latin typeface="Segoe UI"/>
                      </a:rPr>
                      <a:t>Съвместно изпълнение</a:t>
                    </a:r>
                    <a:endParaRPr lang="bg-BG" sz="1800" b="0" strike="noStrike" spc="-1">
                      <a:solidFill>
                        <a:srgbClr val="000000"/>
                      </a:solidFill>
                      <a:latin typeface="Arial"/>
                    </a:endParaRPr>
                  </a:p>
                </p:txBody>
              </p:sp>
              <p:cxnSp>
                <p:nvCxnSpPr>
                  <p:cNvPr id="1216" name="Straight Connector 20"/>
                  <p:cNvCxnSpPr/>
                  <p:nvPr/>
                </p:nvCxnSpPr>
                <p:spPr>
                  <a:xfrm>
                    <a:off x="1234800" y="3470400"/>
                    <a:ext cx="2610000" cy="360"/>
                  </a:xfrm>
                  <a:prstGeom prst="straightConnector1">
                    <a:avLst/>
                  </a:prstGeom>
                  <a:ln>
                    <a:solidFill>
                      <a:srgbClr val="75D1FF"/>
                    </a:solidFill>
                  </a:ln>
                </p:spPr>
              </p:cxnSp>
              <p:sp>
                <p:nvSpPr>
                  <p:cNvPr id="1217" name="Rectangle 21"/>
                  <p:cNvSpPr/>
                  <p:nvPr/>
                </p:nvSpPr>
                <p:spPr>
                  <a:xfrm>
                    <a:off x="3492360" y="3101040"/>
                    <a:ext cx="5876640" cy="6562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ru-RU" sz="1600" b="0" strike="noStrike" spc="-1">
                        <a:solidFill>
                          <a:schemeClr val="dk1"/>
                        </a:solidFill>
                        <a:latin typeface="Segoe UI"/>
                      </a:rPr>
                      <a:t>тясно свързани и координирани от партньори</a:t>
                    </a:r>
                    <a:r>
                      <a:rPr lang="bg-BG" sz="1600" b="0" strike="noStrike" spc="-1">
                        <a:solidFill>
                          <a:schemeClr val="dk1"/>
                        </a:solidFill>
                        <a:latin typeface="Segoe UI"/>
                      </a:rPr>
                      <a:t>те</a:t>
                    </a:r>
                    <a:r>
                      <a:rPr lang="ru-RU" sz="1600" b="0" strike="noStrike" spc="-1">
                        <a:solidFill>
                          <a:schemeClr val="dk1"/>
                        </a:solidFill>
                        <a:latin typeface="Segoe UI"/>
                      </a:rPr>
                      <a:t> по проекта дейности, които изискват постоянен контакт.</a:t>
                    </a:r>
                    <a:endParaRPr lang="bg-BG" sz="1600" b="0" strike="noStrike" spc="-1">
                      <a:solidFill>
                        <a:srgbClr val="000000"/>
                      </a:solidFill>
                      <a:latin typeface="Arial"/>
                    </a:endParaRPr>
                  </a:p>
                </p:txBody>
              </p:sp>
            </p:grpSp>
            <p:cxnSp>
              <p:nvCxnSpPr>
                <p:cNvPr id="1218" name="Straight Connector 17"/>
                <p:cNvCxnSpPr/>
                <p:nvPr/>
              </p:nvCxnSpPr>
              <p:spPr>
                <a:xfrm flipH="1">
                  <a:off x="9570600" y="2029320"/>
                  <a:ext cx="9720" cy="1590480"/>
                </a:xfrm>
                <a:prstGeom prst="straightConnector1">
                  <a:avLst/>
                </a:prstGeom>
                <a:ln>
                  <a:solidFill>
                    <a:srgbClr val="75D1FF"/>
                  </a:solidFill>
                </a:ln>
              </p:spPr>
            </p:cxnSp>
            <p:sp>
              <p:nvSpPr>
                <p:cNvPr id="1219" name="Pentagon 22"/>
                <p:cNvSpPr/>
                <p:nvPr/>
              </p:nvSpPr>
              <p:spPr>
                <a:xfrm>
                  <a:off x="9559800" y="2874960"/>
                  <a:ext cx="183240" cy="175680"/>
                </a:xfrm>
                <a:prstGeom prst="homePlate">
                  <a:avLst>
                    <a:gd name="adj" fmla="val 50000"/>
                  </a:avLst>
                </a:prstGeom>
                <a:solidFill>
                  <a:srgbClr val="75D1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bg-BG" sz="1800" b="0" strike="noStrike" spc="-1">
                    <a:solidFill>
                      <a:schemeClr val="lt1"/>
                    </a:solidFill>
                    <a:latin typeface="Segoe UI"/>
                  </a:endParaRPr>
                </a:p>
              </p:txBody>
            </p:sp>
          </p:grpSp>
          <p:sp>
            <p:nvSpPr>
              <p:cNvPr id="1220" name="Rectangle 24"/>
              <p:cNvSpPr/>
              <p:nvPr/>
            </p:nvSpPr>
            <p:spPr>
              <a:xfrm>
                <a:off x="9874080" y="2496240"/>
                <a:ext cx="1542600" cy="9331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bg-BG" sz="1400" b="0" strike="noStrike" spc="-1">
                    <a:solidFill>
                      <a:schemeClr val="dk1"/>
                    </a:solidFill>
                    <a:latin typeface="Segoe UI"/>
                  </a:rPr>
                  <a:t>Задължителни, ясно демонстрирани</a:t>
                </a:r>
                <a:endParaRPr lang="bg-BG" sz="1400" b="0" strike="noStrike" spc="-1">
                  <a:solidFill>
                    <a:srgbClr val="000000"/>
                  </a:solidFill>
                  <a:latin typeface="Arial"/>
                </a:endParaRPr>
              </a:p>
            </p:txBody>
          </p:sp>
        </p:grpSp>
        <p:sp>
          <p:nvSpPr>
            <p:cNvPr id="1221" name="TextBox 28"/>
            <p:cNvSpPr/>
            <p:nvPr/>
          </p:nvSpPr>
          <p:spPr>
            <a:xfrm>
              <a:off x="485640" y="3958560"/>
              <a:ext cx="27842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chemeClr val="dk1"/>
                  </a:solidFill>
                  <a:latin typeface="Segoe UI"/>
                </a:rPr>
                <a:t>Съвместно управление</a:t>
              </a:r>
              <a:endParaRPr lang="bg-BG" sz="1800" b="0" strike="noStrike" spc="-1">
                <a:solidFill>
                  <a:srgbClr val="000000"/>
                </a:solidFill>
                <a:latin typeface="Arial"/>
              </a:endParaRPr>
            </a:p>
          </p:txBody>
        </p:sp>
        <p:cxnSp>
          <p:nvCxnSpPr>
            <p:cNvPr id="1222" name="Straight Connector 29"/>
            <p:cNvCxnSpPr/>
            <p:nvPr/>
          </p:nvCxnSpPr>
          <p:spPr>
            <a:xfrm>
              <a:off x="1234800" y="4327560"/>
              <a:ext cx="2610000" cy="360"/>
            </a:xfrm>
            <a:prstGeom prst="straightConnector1">
              <a:avLst/>
            </a:prstGeom>
            <a:ln w="9525">
              <a:solidFill>
                <a:srgbClr val="75D1FF"/>
              </a:solidFill>
              <a:prstDash val="dash"/>
              <a:round/>
            </a:ln>
          </p:spPr>
        </p:cxnSp>
        <p:sp>
          <p:nvSpPr>
            <p:cNvPr id="1223" name="Rectangle 30"/>
            <p:cNvSpPr/>
            <p:nvPr/>
          </p:nvSpPr>
          <p:spPr>
            <a:xfrm>
              <a:off x="3492360" y="3886200"/>
              <a:ext cx="5876640" cy="728640"/>
            </a:xfrm>
            <a:prstGeom prst="rect">
              <a:avLst/>
            </a:prstGeom>
            <a:solidFill>
              <a:schemeClr val="bg1"/>
            </a:solidFill>
            <a:ln w="38100">
              <a:solidFill>
                <a:srgbClr val="F8FDFF"/>
              </a:solidFill>
              <a:prstDash val="sys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ru-RU" sz="1600" b="0" strike="noStrike" spc="-1">
                  <a:solidFill>
                    <a:schemeClr val="dk1"/>
                  </a:solidFill>
                  <a:latin typeface="Segoe UI"/>
                </a:rPr>
                <a:t>управление на проекта, извършвано от съвместен екип с членове, номинирани от всички партньори и отговорни за дейностите и от двете страни</a:t>
              </a:r>
              <a:endParaRPr lang="bg-BG" sz="1600" b="0" strike="noStrike" spc="-1">
                <a:solidFill>
                  <a:srgbClr val="000000"/>
                </a:solidFill>
                <a:latin typeface="Arial"/>
              </a:endParaRPr>
            </a:p>
          </p:txBody>
        </p:sp>
        <p:sp>
          <p:nvSpPr>
            <p:cNvPr id="1224" name="TextBox 31"/>
            <p:cNvSpPr/>
            <p:nvPr/>
          </p:nvSpPr>
          <p:spPr>
            <a:xfrm>
              <a:off x="486000" y="4763520"/>
              <a:ext cx="2962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bg-BG" sz="1800" b="1" strike="noStrike" spc="-1">
                  <a:solidFill>
                    <a:schemeClr val="dk1"/>
                  </a:solidFill>
                  <a:latin typeface="Segoe UI"/>
                </a:rPr>
                <a:t>Съвместно финансиране</a:t>
              </a:r>
              <a:endParaRPr lang="bg-BG" sz="1800" b="0" strike="noStrike" spc="-1">
                <a:solidFill>
                  <a:srgbClr val="000000"/>
                </a:solidFill>
                <a:latin typeface="Arial"/>
              </a:endParaRPr>
            </a:p>
          </p:txBody>
        </p:sp>
        <p:cxnSp>
          <p:nvCxnSpPr>
            <p:cNvPr id="1225" name="Straight Connector 32"/>
            <p:cNvCxnSpPr/>
            <p:nvPr/>
          </p:nvCxnSpPr>
          <p:spPr>
            <a:xfrm>
              <a:off x="1234800" y="5132520"/>
              <a:ext cx="2610000" cy="360"/>
            </a:xfrm>
            <a:prstGeom prst="straightConnector1">
              <a:avLst/>
            </a:prstGeom>
            <a:ln w="9525">
              <a:solidFill>
                <a:srgbClr val="75D1FF"/>
              </a:solidFill>
              <a:prstDash val="dash"/>
              <a:round/>
            </a:ln>
          </p:spPr>
        </p:cxnSp>
        <p:sp>
          <p:nvSpPr>
            <p:cNvPr id="1226" name="Rectangle 33"/>
            <p:cNvSpPr/>
            <p:nvPr/>
          </p:nvSpPr>
          <p:spPr>
            <a:xfrm>
              <a:off x="3492360" y="4896720"/>
              <a:ext cx="5876640" cy="837000"/>
            </a:xfrm>
            <a:prstGeom prst="rect">
              <a:avLst/>
            </a:prstGeom>
            <a:solidFill>
              <a:schemeClr val="bg1"/>
            </a:solidFill>
            <a:ln w="38100">
              <a:solidFill>
                <a:srgbClr val="F8FDFF"/>
              </a:solidFill>
              <a:prstDash val="sys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ru-RU" sz="1600" b="0" strike="noStrike" spc="-1">
                  <a:solidFill>
                    <a:schemeClr val="dk1"/>
                  </a:solidFill>
                  <a:latin typeface="Segoe UI"/>
                </a:rPr>
                <a:t>общо финансово споразумение за изпълнение на проекта - един бюджет на проекта, разделен между партньорите според дейностите - една банкова сметка</a:t>
              </a:r>
              <a:endParaRPr lang="bg-BG" sz="1600" b="0" strike="noStrike" spc="-1">
                <a:solidFill>
                  <a:srgbClr val="000000"/>
                </a:solidFill>
                <a:latin typeface="Arial"/>
              </a:endParaRPr>
            </a:p>
          </p:txBody>
        </p:sp>
        <p:cxnSp>
          <p:nvCxnSpPr>
            <p:cNvPr id="1227" name="Straight Connector 34"/>
            <p:cNvCxnSpPr/>
            <p:nvPr/>
          </p:nvCxnSpPr>
          <p:spPr>
            <a:xfrm flipH="1">
              <a:off x="9559440" y="3958200"/>
              <a:ext cx="10080" cy="1590480"/>
            </a:xfrm>
            <a:prstGeom prst="straightConnector1">
              <a:avLst/>
            </a:prstGeom>
            <a:ln>
              <a:solidFill>
                <a:srgbClr val="75D1FF"/>
              </a:solidFill>
            </a:ln>
          </p:spPr>
        </p:cxnSp>
        <p:sp>
          <p:nvSpPr>
            <p:cNvPr id="1228" name="Pentagon 35"/>
            <p:cNvSpPr/>
            <p:nvPr/>
          </p:nvSpPr>
          <p:spPr>
            <a:xfrm>
              <a:off x="9569160" y="4665600"/>
              <a:ext cx="183240" cy="175680"/>
            </a:xfrm>
            <a:prstGeom prst="homePlate">
              <a:avLst>
                <a:gd name="adj" fmla="val 50000"/>
              </a:avLst>
            </a:prstGeom>
            <a:solidFill>
              <a:srgbClr val="75D1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bg-BG" sz="1800" b="0" strike="noStrike" spc="-1">
                <a:solidFill>
                  <a:schemeClr val="lt1"/>
                </a:solidFill>
                <a:latin typeface="Segoe UI"/>
              </a:endParaRPr>
            </a:p>
          </p:txBody>
        </p:sp>
        <p:sp>
          <p:nvSpPr>
            <p:cNvPr id="1229" name="Rectangle 36"/>
            <p:cNvSpPr/>
            <p:nvPr/>
          </p:nvSpPr>
          <p:spPr>
            <a:xfrm>
              <a:off x="9874080" y="4296960"/>
              <a:ext cx="1657080" cy="9331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bg-BG" sz="1400" b="0" strike="noStrike" spc="-1">
                  <a:solidFill>
                    <a:schemeClr val="dk1"/>
                  </a:solidFill>
                  <a:latin typeface="Segoe UI"/>
                </a:rPr>
                <a:t>Едно по избор, препоръчително и двете</a:t>
              </a:r>
              <a:endParaRPr lang="bg-BG" sz="1400" b="0" strike="noStrike" spc="-1">
                <a:solidFill>
                  <a:srgbClr val="000000"/>
                </a:solidFill>
                <a:latin typeface="Arial"/>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Text Placeholder 2"/>
          <p:cNvSpPr/>
          <p:nvPr/>
        </p:nvSpPr>
        <p:spPr>
          <a:xfrm>
            <a:off x="4527360" y="419400"/>
            <a:ext cx="3625920" cy="45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85000"/>
              </a:lnSpc>
            </a:pPr>
            <a:r>
              <a:rPr lang="ru-RU" sz="2800" b="1" strike="noStrike" spc="-1">
                <a:solidFill>
                  <a:srgbClr val="0E4194"/>
                </a:solidFill>
                <a:latin typeface="Calibri"/>
                <a:ea typeface="Open Sans"/>
              </a:rPr>
              <a:t>Партньорс</a:t>
            </a:r>
            <a:r>
              <a:rPr lang="bg-BG" sz="2800" b="1" strike="noStrike" spc="-1">
                <a:solidFill>
                  <a:srgbClr val="0E4194"/>
                </a:solidFill>
                <a:latin typeface="Calibri"/>
                <a:ea typeface="Open Sans"/>
              </a:rPr>
              <a:t>ки състав</a:t>
            </a:r>
            <a:endParaRPr lang="bg-BG" sz="2800" b="0" strike="noStrike" spc="-1">
              <a:solidFill>
                <a:srgbClr val="000000"/>
              </a:solidFill>
              <a:latin typeface="Arial"/>
            </a:endParaRPr>
          </a:p>
        </p:txBody>
      </p:sp>
      <p:pic>
        <p:nvPicPr>
          <p:cNvPr id="1231" name="Picture 25"/>
          <p:cNvPicPr/>
          <p:nvPr/>
        </p:nvPicPr>
        <p:blipFill>
          <a:blip r:embed="rId3"/>
          <a:stretch/>
        </p:blipFill>
        <p:spPr>
          <a:xfrm>
            <a:off x="-8280" y="-19800"/>
            <a:ext cx="3972600" cy="1198080"/>
          </a:xfrm>
          <a:prstGeom prst="rect">
            <a:avLst/>
          </a:prstGeom>
          <a:ln w="0">
            <a:noFill/>
          </a:ln>
        </p:spPr>
      </p:pic>
      <p:sp>
        <p:nvSpPr>
          <p:cNvPr id="1232" name="Subtitle 2"/>
          <p:cNvSpPr/>
          <p:nvPr/>
        </p:nvSpPr>
        <p:spPr>
          <a:xfrm>
            <a:off x="1857600" y="1799640"/>
            <a:ext cx="9216360" cy="67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tabLst>
                <a:tab pos="0" algn="l"/>
              </a:tabLst>
            </a:pPr>
            <a:r>
              <a:rPr lang="ru-RU" sz="2400" b="1" strike="noStrike" spc="-1">
                <a:solidFill>
                  <a:schemeClr val="dk1"/>
                </a:solidFill>
                <a:latin typeface="Segoe UI"/>
              </a:rPr>
              <a:t>Проектите по Interreg </a:t>
            </a:r>
            <a:r>
              <a:rPr lang="ru-RU" sz="2400" b="0" strike="noStrike" spc="-1">
                <a:solidFill>
                  <a:schemeClr val="dk1"/>
                </a:solidFill>
                <a:latin typeface="Segoe UI"/>
              </a:rPr>
              <a:t>имат </a:t>
            </a:r>
            <a:r>
              <a:rPr lang="ru-RU" sz="2400" b="1" strike="noStrike" spc="-1">
                <a:solidFill>
                  <a:schemeClr val="dk1"/>
                </a:solidFill>
                <a:latin typeface="Segoe UI"/>
              </a:rPr>
              <a:t>водещ партньор</a:t>
            </a:r>
            <a:r>
              <a:rPr lang="ru-RU" sz="2400" b="0" strike="noStrike" spc="-1">
                <a:solidFill>
                  <a:schemeClr val="dk1"/>
                </a:solidFill>
                <a:latin typeface="Segoe UI"/>
              </a:rPr>
              <a:t>. </a:t>
            </a:r>
            <a:endParaRPr lang="bg-BG" sz="2400" b="0" strike="noStrike" spc="-1">
              <a:solidFill>
                <a:srgbClr val="000000"/>
              </a:solidFill>
              <a:latin typeface="Arial"/>
            </a:endParaRPr>
          </a:p>
          <a:p>
            <a:pPr defTabSz="914400">
              <a:lnSpc>
                <a:spcPct val="90000"/>
              </a:lnSpc>
              <a:spcBef>
                <a:spcPts val="1001"/>
              </a:spcBef>
              <a:tabLst>
                <a:tab pos="0" algn="l"/>
              </a:tabLst>
            </a:pPr>
            <a:endParaRPr lang="bg-BG" sz="2400" b="0" strike="noStrike" spc="-1">
              <a:solidFill>
                <a:srgbClr val="000000"/>
              </a:solidFill>
              <a:latin typeface="Arial"/>
            </a:endParaRPr>
          </a:p>
        </p:txBody>
      </p:sp>
      <p:sp>
        <p:nvSpPr>
          <p:cNvPr id="1233" name="Rectangle 43"/>
          <p:cNvSpPr/>
          <p:nvPr/>
        </p:nvSpPr>
        <p:spPr>
          <a:xfrm>
            <a:off x="1944000" y="2936160"/>
            <a:ext cx="8590320" cy="3168360"/>
          </a:xfrm>
          <a:prstGeom prst="rect">
            <a:avLst/>
          </a:prstGeom>
          <a:solidFill>
            <a:srgbClr val="C9F1FF"/>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defTabSz="914400">
              <a:lnSpc>
                <a:spcPct val="100000"/>
              </a:lnSpc>
              <a:spcBef>
                <a:spcPts val="601"/>
              </a:spcBef>
              <a:buClr>
                <a:srgbClr val="000000"/>
              </a:buClr>
              <a:buFont typeface="Wingdings" charset="2"/>
              <a:buChar char=""/>
            </a:pPr>
            <a:r>
              <a:rPr lang="ru-RU" sz="2400" b="1" strike="noStrike" spc="-1">
                <a:solidFill>
                  <a:schemeClr val="dk1"/>
                </a:solidFill>
                <a:latin typeface="Monda"/>
                <a:ea typeface="Monda"/>
              </a:rPr>
              <a:t>По един партньор от всяка страна </a:t>
            </a:r>
            <a:r>
              <a:rPr lang="ru-RU" sz="2400" b="0" strike="noStrike" spc="-1">
                <a:solidFill>
                  <a:schemeClr val="dk1"/>
                </a:solidFill>
                <a:latin typeface="Monda"/>
                <a:ea typeface="Monda"/>
              </a:rPr>
              <a:t>на граничния регион България – Сърбия;</a:t>
            </a:r>
            <a:endParaRPr lang="bg-BG" sz="2400" b="0" strike="noStrike" spc="-1">
              <a:solidFill>
                <a:srgbClr val="000000"/>
              </a:solidFill>
              <a:latin typeface="Arial"/>
            </a:endParaRPr>
          </a:p>
          <a:p>
            <a:pPr marL="285840" indent="-285840" algn="just" defTabSz="914400">
              <a:lnSpc>
                <a:spcPct val="100000"/>
              </a:lnSpc>
              <a:spcBef>
                <a:spcPts val="601"/>
              </a:spcBef>
              <a:buClr>
                <a:srgbClr val="000000"/>
              </a:buClr>
              <a:buFont typeface="Wingdings" charset="2"/>
              <a:buChar char=""/>
            </a:pPr>
            <a:r>
              <a:rPr lang="ru-RU" sz="2400" b="1" strike="noStrike" spc="-1">
                <a:solidFill>
                  <a:schemeClr val="dk1"/>
                </a:solidFill>
                <a:latin typeface="Monda"/>
                <a:ea typeface="Monda"/>
              </a:rPr>
              <a:t>Водещ партньор </a:t>
            </a:r>
            <a:r>
              <a:rPr lang="ru-RU" sz="2400" b="0" strike="noStrike" spc="-1">
                <a:solidFill>
                  <a:schemeClr val="dk1"/>
                </a:solidFill>
                <a:latin typeface="Monda"/>
                <a:ea typeface="Monda"/>
              </a:rPr>
              <a:t>–</a:t>
            </a:r>
            <a:r>
              <a:rPr lang="ru-RU" sz="2400" b="1" strike="noStrike" spc="-1">
                <a:solidFill>
                  <a:schemeClr val="dk1"/>
                </a:solidFill>
                <a:latin typeface="Monda"/>
                <a:ea typeface="Monda"/>
              </a:rPr>
              <a:t> </a:t>
            </a:r>
            <a:r>
              <a:rPr lang="ru-RU" sz="2400" b="0" strike="noStrike" spc="-1">
                <a:solidFill>
                  <a:schemeClr val="dk1"/>
                </a:solidFill>
                <a:latin typeface="Monda"/>
                <a:ea typeface="Monda"/>
              </a:rPr>
              <a:t>регистриран и </a:t>
            </a:r>
            <a:r>
              <a:rPr lang="bg-BG" sz="2400" b="0" strike="noStrike" spc="-1">
                <a:solidFill>
                  <a:schemeClr val="dk1"/>
                </a:solidFill>
                <a:latin typeface="Monda"/>
                <a:ea typeface="Monda"/>
              </a:rPr>
              <a:t>извършващ дейност</a:t>
            </a:r>
            <a:r>
              <a:rPr lang="ru-RU" sz="2400" b="0" strike="noStrike" spc="-1">
                <a:solidFill>
                  <a:schemeClr val="dk1"/>
                </a:solidFill>
                <a:latin typeface="Monda"/>
                <a:ea typeface="Monda"/>
              </a:rPr>
              <a:t> в региона на програмата </a:t>
            </a:r>
            <a:r>
              <a:rPr lang="ru-RU" sz="2400" b="1" strike="noStrike" spc="-1">
                <a:solidFill>
                  <a:schemeClr val="dk1"/>
                </a:solidFill>
                <a:latin typeface="Monda"/>
                <a:ea typeface="Monda"/>
              </a:rPr>
              <a:t>поне 3 години </a:t>
            </a:r>
            <a:r>
              <a:rPr lang="ru-RU" sz="2400" b="0" strike="noStrike" spc="-1">
                <a:solidFill>
                  <a:schemeClr val="dk1"/>
                </a:solidFill>
                <a:latin typeface="Monda"/>
                <a:ea typeface="Monda"/>
              </a:rPr>
              <a:t>преди кандидатстването;</a:t>
            </a:r>
            <a:endParaRPr lang="bg-BG" sz="2400" b="0" strike="noStrike" spc="-1">
              <a:solidFill>
                <a:srgbClr val="000000"/>
              </a:solidFill>
              <a:latin typeface="Arial"/>
            </a:endParaRPr>
          </a:p>
          <a:p>
            <a:pPr marL="285840" indent="-285840" algn="just" defTabSz="914400">
              <a:lnSpc>
                <a:spcPct val="100000"/>
              </a:lnSpc>
              <a:spcBef>
                <a:spcPts val="601"/>
              </a:spcBef>
              <a:buClr>
                <a:srgbClr val="000000"/>
              </a:buClr>
              <a:buFont typeface="Wingdings" charset="2"/>
              <a:buChar char=""/>
            </a:pPr>
            <a:r>
              <a:rPr lang="ru-RU" sz="2400" b="1" strike="noStrike" spc="-1">
                <a:solidFill>
                  <a:schemeClr val="dk1"/>
                </a:solidFill>
                <a:latin typeface="Monda"/>
                <a:ea typeface="Monda"/>
              </a:rPr>
              <a:t>Партньор по проекта </a:t>
            </a:r>
            <a:r>
              <a:rPr lang="ru-RU" sz="2400" b="0" strike="noStrike" spc="-1">
                <a:solidFill>
                  <a:schemeClr val="dk1"/>
                </a:solidFill>
                <a:latin typeface="Monda"/>
                <a:ea typeface="Monda"/>
              </a:rPr>
              <a:t>– регистриран и </a:t>
            </a:r>
            <a:r>
              <a:rPr lang="bg-BG" sz="2400" b="0" strike="noStrike" spc="-1">
                <a:solidFill>
                  <a:schemeClr val="dk1"/>
                </a:solidFill>
                <a:latin typeface="Monda"/>
                <a:ea typeface="Monda"/>
              </a:rPr>
              <a:t>извършващ дейност</a:t>
            </a:r>
            <a:r>
              <a:rPr lang="ru-RU" sz="2400" b="0" strike="noStrike" spc="-1">
                <a:solidFill>
                  <a:schemeClr val="dk1"/>
                </a:solidFill>
                <a:latin typeface="Monda"/>
                <a:ea typeface="Monda"/>
              </a:rPr>
              <a:t> в региона на програмата </a:t>
            </a:r>
            <a:r>
              <a:rPr lang="ru-RU" sz="2400" b="1" strike="noStrike" spc="-1">
                <a:solidFill>
                  <a:schemeClr val="dk1"/>
                </a:solidFill>
                <a:latin typeface="Monda"/>
                <a:ea typeface="Monda"/>
              </a:rPr>
              <a:t>поне 3 години </a:t>
            </a:r>
            <a:r>
              <a:rPr lang="ru-RU" sz="2400" b="0" strike="noStrike" spc="-1">
                <a:solidFill>
                  <a:schemeClr val="dk1"/>
                </a:solidFill>
                <a:latin typeface="Monda"/>
                <a:ea typeface="Monda"/>
              </a:rPr>
              <a:t>преди кандидатстването;</a:t>
            </a:r>
            <a:endParaRPr lang="bg-BG" sz="2400" b="0" strike="noStrike" spc="-1">
              <a:solidFill>
                <a:srgbClr val="000000"/>
              </a:solidFill>
              <a:latin typeface="Arial"/>
            </a:endParaRPr>
          </a:p>
        </p:txBody>
      </p:sp>
      <p:sp>
        <p:nvSpPr>
          <p:cNvPr id="1234" name="Rectangle 44"/>
          <p:cNvSpPr/>
          <p:nvPr/>
        </p:nvSpPr>
        <p:spPr>
          <a:xfrm rot="16200000">
            <a:off x="120600" y="4267440"/>
            <a:ext cx="3179880" cy="5180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defTabSz="914400">
              <a:lnSpc>
                <a:spcPct val="100000"/>
              </a:lnSpc>
            </a:pPr>
            <a:r>
              <a:rPr lang="bg-BG" sz="2800" b="1" strike="noStrike" spc="-1">
                <a:solidFill>
                  <a:srgbClr val="FFC000"/>
                </a:solidFill>
                <a:latin typeface="Segoe UI"/>
              </a:rPr>
              <a:t>Допустимост</a:t>
            </a:r>
            <a:r>
              <a:rPr lang="en-US" sz="2800" b="1" strike="noStrike" spc="-1">
                <a:solidFill>
                  <a:srgbClr val="FFC000"/>
                </a:solidFill>
                <a:latin typeface="Segoe UI"/>
              </a:rPr>
              <a:t> !</a:t>
            </a:r>
            <a:endParaRPr lang="bg-BG"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5" name="Picture 88"/>
          <p:cNvPicPr/>
          <p:nvPr/>
        </p:nvPicPr>
        <p:blipFill>
          <a:blip r:embed="rId3"/>
          <a:stretch/>
        </p:blipFill>
        <p:spPr>
          <a:xfrm>
            <a:off x="268200" y="113760"/>
            <a:ext cx="2963160" cy="893520"/>
          </a:xfrm>
          <a:prstGeom prst="rect">
            <a:avLst/>
          </a:prstGeom>
          <a:ln w="0">
            <a:noFill/>
          </a:ln>
        </p:spPr>
      </p:pic>
      <p:sp>
        <p:nvSpPr>
          <p:cNvPr id="1236" name="Rectangle 1"/>
          <p:cNvSpPr/>
          <p:nvPr/>
        </p:nvSpPr>
        <p:spPr>
          <a:xfrm>
            <a:off x="1981440" y="850320"/>
            <a:ext cx="84938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bg-BG" sz="2400" b="1" strike="noStrike" spc="-1">
                <a:solidFill>
                  <a:srgbClr val="0E4194"/>
                </a:solidFill>
                <a:latin typeface="Calibri"/>
                <a:ea typeface="Open Sans"/>
              </a:rPr>
              <a:t>Продължителност на проекта и размер на финансирането</a:t>
            </a:r>
            <a:endParaRPr lang="bg-BG" sz="2400" b="0" strike="noStrike" spc="-1">
              <a:solidFill>
                <a:srgbClr val="000000"/>
              </a:solidFill>
              <a:latin typeface="Arial"/>
            </a:endParaRPr>
          </a:p>
        </p:txBody>
      </p:sp>
      <p:graphicFrame>
        <p:nvGraphicFramePr>
          <p:cNvPr id="1237" name="Table 8"/>
          <p:cNvGraphicFramePr/>
          <p:nvPr/>
        </p:nvGraphicFramePr>
        <p:xfrm>
          <a:off x="495360" y="1761120"/>
          <a:ext cx="10812600" cy="1177200"/>
        </p:xfrm>
        <a:graphic>
          <a:graphicData uri="http://schemas.openxmlformats.org/drawingml/2006/table">
            <a:tbl>
              <a:tblPr/>
              <a:tblGrid>
                <a:gridCol w="1832400">
                  <a:extLst>
                    <a:ext uri="{9D8B030D-6E8A-4147-A177-3AD203B41FA5}">
                      <a16:colId xmlns:a16="http://schemas.microsoft.com/office/drawing/2014/main" val="20000"/>
                    </a:ext>
                  </a:extLst>
                </a:gridCol>
                <a:gridCol w="1502280">
                  <a:extLst>
                    <a:ext uri="{9D8B030D-6E8A-4147-A177-3AD203B41FA5}">
                      <a16:colId xmlns:a16="http://schemas.microsoft.com/office/drawing/2014/main" val="20001"/>
                    </a:ext>
                  </a:extLst>
                </a:gridCol>
                <a:gridCol w="18691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716840">
                  <a:extLst>
                    <a:ext uri="{9D8B030D-6E8A-4147-A177-3AD203B41FA5}">
                      <a16:colId xmlns:a16="http://schemas.microsoft.com/office/drawing/2014/main" val="20004"/>
                    </a:ext>
                  </a:extLst>
                </a:gridCol>
                <a:gridCol w="2245320">
                  <a:extLst>
                    <a:ext uri="{9D8B030D-6E8A-4147-A177-3AD203B41FA5}">
                      <a16:colId xmlns:a16="http://schemas.microsoft.com/office/drawing/2014/main" val="20005"/>
                    </a:ext>
                  </a:extLst>
                </a:gridCol>
              </a:tblGrid>
              <a:tr h="494640">
                <a:tc>
                  <a:txBody>
                    <a:bodyPr/>
                    <a:lstStyle/>
                    <a:p>
                      <a:pPr algn="ctr" defTabSz="914400">
                        <a:lnSpc>
                          <a:spcPct val="107000"/>
                        </a:lnSpc>
                        <a:spcAft>
                          <a:spcPts val="601"/>
                        </a:spcAft>
                      </a:pPr>
                      <a:r>
                        <a:rPr lang="bg-BG" sz="1600" b="1" strike="noStrike" spc="-1">
                          <a:solidFill>
                            <a:srgbClr val="0E4194"/>
                          </a:solidFill>
                          <a:latin typeface="Tahoma"/>
                          <a:ea typeface="Calibri"/>
                        </a:rPr>
                        <a:t>Приоритет</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Специфична цел</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Вид проект</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Минимален размер</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Максимален размер</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Продължителност</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extLst>
                  <a:ext uri="{0D108BD9-81ED-4DB2-BD59-A6C34878D82A}">
                    <a16:rowId xmlns:a16="http://schemas.microsoft.com/office/drawing/2014/main" val="10000"/>
                  </a:ext>
                </a:extLst>
              </a:tr>
              <a:tr h="655560">
                <a:tc>
                  <a:txBody>
                    <a:bodyPr/>
                    <a:lstStyle/>
                    <a:p>
                      <a:pPr algn="ctr" defTabSz="914400">
                        <a:lnSpc>
                          <a:spcPct val="107000"/>
                        </a:lnSpc>
                        <a:spcAft>
                          <a:spcPts val="799"/>
                        </a:spcAft>
                      </a:pPr>
                      <a:r>
                        <a:rPr lang="bg-BG" sz="1200" b="1" strike="noStrike" spc="-1">
                          <a:solidFill>
                            <a:srgbClr val="0E4194"/>
                          </a:solidFill>
                          <a:latin typeface="Tahoma"/>
                          <a:ea typeface="Tahoma"/>
                        </a:rPr>
                        <a:t>Конкурентоспособен пограничен регион</a:t>
                      </a:r>
                      <a:endParaRPr lang="bg-BG" sz="12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601"/>
                        </a:spcAft>
                      </a:pPr>
                      <a:r>
                        <a:rPr lang="bg-BG" sz="1600" b="1" strike="noStrike" spc="-1">
                          <a:solidFill>
                            <a:srgbClr val="0E4194"/>
                          </a:solidFill>
                          <a:latin typeface="Tahoma"/>
                          <a:ea typeface="Tahoma"/>
                        </a:rPr>
                        <a:t>1.3</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601"/>
                        </a:spcAft>
                      </a:pPr>
                      <a:r>
                        <a:rPr lang="bg-BG" sz="1600" b="1" strike="noStrike" spc="-1">
                          <a:solidFill>
                            <a:srgbClr val="0E4194"/>
                          </a:solidFill>
                          <a:latin typeface="Tahoma"/>
                          <a:ea typeface="Calibri"/>
                        </a:rPr>
                        <a:t>Инвестиционен</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601"/>
                        </a:spcAft>
                      </a:pPr>
                      <a:r>
                        <a:rPr lang="en-US" sz="1600" b="1" strike="noStrike" spc="-1">
                          <a:solidFill>
                            <a:srgbClr val="0E4194"/>
                          </a:solidFill>
                          <a:latin typeface="Tahoma"/>
                          <a:ea typeface="Calibri"/>
                        </a:rPr>
                        <a:t>200 000 </a:t>
                      </a:r>
                      <a:r>
                        <a:rPr lang="bg-BG" sz="1600" b="1" strike="noStrike" spc="-1">
                          <a:solidFill>
                            <a:srgbClr val="0E4194"/>
                          </a:solidFill>
                          <a:latin typeface="Tahoma"/>
                          <a:ea typeface="Calibri"/>
                        </a:rPr>
                        <a:t>евро</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601"/>
                        </a:spcAft>
                      </a:pPr>
                      <a:r>
                        <a:rPr lang="en-US" sz="1600" b="1" strike="noStrike" spc="-1">
                          <a:solidFill>
                            <a:srgbClr val="0E4194"/>
                          </a:solidFill>
                          <a:latin typeface="Tahoma"/>
                          <a:ea typeface="Calibri"/>
                        </a:rPr>
                        <a:t>400 000 </a:t>
                      </a:r>
                      <a:r>
                        <a:rPr lang="bg-BG" sz="1600" b="1" strike="noStrike" spc="-1">
                          <a:solidFill>
                            <a:srgbClr val="0E4194"/>
                          </a:solidFill>
                          <a:latin typeface="Tahoma"/>
                          <a:ea typeface="Calibri"/>
                        </a:rPr>
                        <a:t>евро</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601"/>
                        </a:spcAft>
                      </a:pPr>
                      <a:r>
                        <a:rPr lang="en-US" sz="1600" b="1" strike="noStrike" spc="-1">
                          <a:solidFill>
                            <a:srgbClr val="0E4194"/>
                          </a:solidFill>
                          <a:latin typeface="Tahoma"/>
                          <a:ea typeface="Calibri"/>
                        </a:rPr>
                        <a:t>12 </a:t>
                      </a:r>
                      <a:r>
                        <a:rPr lang="bg-BG" sz="1600" b="1" strike="noStrike" spc="-1">
                          <a:solidFill>
                            <a:srgbClr val="0E4194"/>
                          </a:solidFill>
                          <a:latin typeface="Tahoma"/>
                          <a:ea typeface="Calibri"/>
                        </a:rPr>
                        <a:t>- </a:t>
                      </a:r>
                      <a:r>
                        <a:rPr lang="en-US" sz="1600" b="1" strike="noStrike" spc="-1">
                          <a:solidFill>
                            <a:srgbClr val="0E4194"/>
                          </a:solidFill>
                          <a:latin typeface="Tahoma"/>
                          <a:ea typeface="Calibri"/>
                        </a:rPr>
                        <a:t>24 </a:t>
                      </a:r>
                      <a:r>
                        <a:rPr lang="bg-BG" sz="1600" b="1" strike="noStrike" spc="-1">
                          <a:solidFill>
                            <a:srgbClr val="0E4194"/>
                          </a:solidFill>
                          <a:latin typeface="Tahoma"/>
                          <a:ea typeface="Calibri"/>
                        </a:rPr>
                        <a:t>месеца</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extLst>
                  <a:ext uri="{0D108BD9-81ED-4DB2-BD59-A6C34878D82A}">
                    <a16:rowId xmlns:a16="http://schemas.microsoft.com/office/drawing/2014/main" val="10001"/>
                  </a:ext>
                </a:extLst>
              </a:tr>
            </a:tbl>
          </a:graphicData>
        </a:graphic>
      </p:graphicFrame>
      <p:graphicFrame>
        <p:nvGraphicFramePr>
          <p:cNvPr id="1238" name="Table 9"/>
          <p:cNvGraphicFramePr/>
          <p:nvPr/>
        </p:nvGraphicFramePr>
        <p:xfrm>
          <a:off x="495360" y="3400200"/>
          <a:ext cx="10812600" cy="1028160"/>
        </p:xfrm>
        <a:graphic>
          <a:graphicData uri="http://schemas.openxmlformats.org/drawingml/2006/table">
            <a:tbl>
              <a:tblPr/>
              <a:tblGrid>
                <a:gridCol w="1851480">
                  <a:extLst>
                    <a:ext uri="{9D8B030D-6E8A-4147-A177-3AD203B41FA5}">
                      <a16:colId xmlns:a16="http://schemas.microsoft.com/office/drawing/2014/main" val="20000"/>
                    </a:ext>
                  </a:extLst>
                </a:gridCol>
                <a:gridCol w="1974240">
                  <a:extLst>
                    <a:ext uri="{9D8B030D-6E8A-4147-A177-3AD203B41FA5}">
                      <a16:colId xmlns:a16="http://schemas.microsoft.com/office/drawing/2014/main" val="20001"/>
                    </a:ext>
                  </a:extLst>
                </a:gridCol>
                <a:gridCol w="2064600">
                  <a:extLst>
                    <a:ext uri="{9D8B030D-6E8A-4147-A177-3AD203B41FA5}">
                      <a16:colId xmlns:a16="http://schemas.microsoft.com/office/drawing/2014/main" val="20002"/>
                    </a:ext>
                  </a:extLst>
                </a:gridCol>
                <a:gridCol w="2483640">
                  <a:extLst>
                    <a:ext uri="{9D8B030D-6E8A-4147-A177-3AD203B41FA5}">
                      <a16:colId xmlns:a16="http://schemas.microsoft.com/office/drawing/2014/main" val="20003"/>
                    </a:ext>
                  </a:extLst>
                </a:gridCol>
                <a:gridCol w="2437920">
                  <a:extLst>
                    <a:ext uri="{9D8B030D-6E8A-4147-A177-3AD203B41FA5}">
                      <a16:colId xmlns:a16="http://schemas.microsoft.com/office/drawing/2014/main" val="20004"/>
                    </a:ext>
                  </a:extLst>
                </a:gridCol>
              </a:tblGrid>
              <a:tr h="379080">
                <a:tc>
                  <a:txBody>
                    <a:bodyPr/>
                    <a:lstStyle/>
                    <a:p>
                      <a:pPr algn="ctr" defTabSz="914400">
                        <a:lnSpc>
                          <a:spcPct val="107000"/>
                        </a:lnSpc>
                        <a:spcAft>
                          <a:spcPts val="300"/>
                        </a:spcAft>
                      </a:pPr>
                      <a:r>
                        <a:rPr lang="bg-BG" sz="1600" b="1" strike="noStrike" spc="-1">
                          <a:solidFill>
                            <a:srgbClr val="0E4194"/>
                          </a:solidFill>
                          <a:latin typeface="Tahoma"/>
                          <a:ea typeface="Calibri"/>
                        </a:rPr>
                        <a:t>Приоритет</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300"/>
                        </a:spcAft>
                      </a:pPr>
                      <a:r>
                        <a:rPr lang="bg-BG" sz="1600" b="1" strike="noStrike" spc="-1">
                          <a:solidFill>
                            <a:srgbClr val="0E4194"/>
                          </a:solidFill>
                          <a:latin typeface="Tahoma"/>
                          <a:ea typeface="Calibri"/>
                        </a:rPr>
                        <a:t>Специфична цел</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300"/>
                        </a:spcAft>
                      </a:pPr>
                      <a:r>
                        <a:rPr lang="bg-BG" sz="1600" b="1" strike="noStrike" spc="-1">
                          <a:solidFill>
                            <a:srgbClr val="0E4194"/>
                          </a:solidFill>
                          <a:latin typeface="Tahoma"/>
                          <a:ea typeface="Calibri"/>
                        </a:rPr>
                        <a:t>Вид проект</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300"/>
                        </a:spcAft>
                      </a:pPr>
                      <a:r>
                        <a:rPr lang="bg-BG" sz="1600" b="1" strike="noStrike" spc="-1">
                          <a:solidFill>
                            <a:srgbClr val="0E4194"/>
                          </a:solidFill>
                          <a:latin typeface="Tahoma"/>
                          <a:ea typeface="Calibri"/>
                        </a:rPr>
                        <a:t>Минимален размер</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spcAft>
                          <a:spcPts val="300"/>
                        </a:spcAft>
                      </a:pPr>
                      <a:r>
                        <a:rPr lang="bg-BG" sz="1600" b="1" strike="noStrike" spc="-1">
                          <a:solidFill>
                            <a:srgbClr val="0E4194"/>
                          </a:solidFill>
                          <a:latin typeface="Tahoma"/>
                          <a:ea typeface="Calibri"/>
                        </a:rPr>
                        <a:t>Максимален размер</a:t>
                      </a:r>
                      <a:endParaRPr lang="bg-BG" sz="16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extLst>
                  <a:ext uri="{0D108BD9-81ED-4DB2-BD59-A6C34878D82A}">
                    <a16:rowId xmlns:a16="http://schemas.microsoft.com/office/drawing/2014/main" val="10000"/>
                  </a:ext>
                </a:extLst>
              </a:tr>
              <a:tr h="649080">
                <a:tc>
                  <a:txBody>
                    <a:bodyPr/>
                    <a:lstStyle/>
                    <a:p>
                      <a:pPr algn="ctr" defTabSz="914400">
                        <a:lnSpc>
                          <a:spcPct val="107000"/>
                        </a:lnSpc>
                        <a:spcAft>
                          <a:spcPts val="799"/>
                        </a:spcAft>
                      </a:pPr>
                      <a:r>
                        <a:rPr lang="bg-BG" sz="1200" b="1" strike="noStrike" spc="-1">
                          <a:solidFill>
                            <a:srgbClr val="0E4194"/>
                          </a:solidFill>
                          <a:latin typeface="Tahoma"/>
                          <a:ea typeface="Tahoma"/>
                        </a:rPr>
                        <a:t>Конкурентоспособен пограничен регион</a:t>
                      </a:r>
                      <a:endParaRPr lang="bg-BG" sz="12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solidFill>
                      <a:schemeClr val="accent1">
                        <a:lumMod val="20000"/>
                        <a:lumOff val="80000"/>
                      </a:schemeClr>
                    </a:solidFill>
                  </a:tcPr>
                </a:tc>
                <a:tc>
                  <a:txBody>
                    <a:bodyPr/>
                    <a:lstStyle/>
                    <a:p>
                      <a:pPr algn="ctr" defTabSz="914400">
                        <a:lnSpc>
                          <a:spcPct val="107000"/>
                        </a:lnSpc>
                      </a:pPr>
                      <a:r>
                        <a:rPr lang="en-US" sz="1800" b="1" strike="noStrike" spc="-1">
                          <a:solidFill>
                            <a:srgbClr val="0E4194"/>
                          </a:solidFill>
                          <a:latin typeface="Tahoma"/>
                          <a:ea typeface="Tahoma"/>
                        </a:rPr>
                        <a:t>1.3.</a:t>
                      </a:r>
                      <a:endParaRPr lang="bg-BG" sz="18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799"/>
                        </a:spcAft>
                      </a:pPr>
                      <a:r>
                        <a:rPr lang="bg-BG" sz="1800" b="1" strike="noStrike" spc="-1">
                          <a:solidFill>
                            <a:srgbClr val="0E4194"/>
                          </a:solidFill>
                          <a:latin typeface="Tahoma"/>
                          <a:ea typeface="Calibri"/>
                        </a:rPr>
                        <a:t>Инвестиционен </a:t>
                      </a:r>
                      <a:endParaRPr lang="bg-BG" sz="18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799"/>
                        </a:spcAft>
                      </a:pPr>
                      <a:r>
                        <a:rPr lang="en-US" sz="1800" b="1" strike="noStrike" spc="-1">
                          <a:solidFill>
                            <a:srgbClr val="0E4194"/>
                          </a:solidFill>
                          <a:latin typeface="Tahoma"/>
                          <a:ea typeface="Calibri"/>
                        </a:rPr>
                        <a:t>50 000 </a:t>
                      </a:r>
                      <a:r>
                        <a:rPr lang="bg-BG" sz="1800" b="1" strike="noStrike" spc="-1">
                          <a:solidFill>
                            <a:srgbClr val="0E4194"/>
                          </a:solidFill>
                          <a:latin typeface="Tahoma"/>
                          <a:ea typeface="Calibri"/>
                        </a:rPr>
                        <a:t>евро</a:t>
                      </a:r>
                      <a:endParaRPr lang="bg-BG" sz="18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tc>
                  <a:txBody>
                    <a:bodyPr/>
                    <a:lstStyle/>
                    <a:p>
                      <a:pPr algn="ctr" defTabSz="914400">
                        <a:lnSpc>
                          <a:spcPct val="107000"/>
                        </a:lnSpc>
                        <a:spcAft>
                          <a:spcPts val="799"/>
                        </a:spcAft>
                      </a:pPr>
                      <a:r>
                        <a:rPr lang="en-US" sz="1800" b="1" strike="noStrike" spc="-1">
                          <a:solidFill>
                            <a:srgbClr val="0E4194"/>
                          </a:solidFill>
                          <a:latin typeface="Tahoma"/>
                          <a:ea typeface="Calibri"/>
                        </a:rPr>
                        <a:t>200 000 </a:t>
                      </a:r>
                      <a:r>
                        <a:rPr lang="bg-BG" sz="1800" b="1" strike="noStrike" spc="-1">
                          <a:solidFill>
                            <a:srgbClr val="0E4194"/>
                          </a:solidFill>
                          <a:latin typeface="Tahoma"/>
                          <a:ea typeface="Calibri"/>
                        </a:rPr>
                        <a:t>евро</a:t>
                      </a:r>
                      <a:endParaRPr lang="bg-BG" sz="1800" b="0" strike="noStrike" spc="-1">
                        <a:solidFill>
                          <a:srgbClr val="000000"/>
                        </a:solidFill>
                        <a:latin typeface="Arial"/>
                      </a:endParaRPr>
                    </a:p>
                  </a:txBody>
                  <a:tcPr marL="68400" marR="68400" anchor="ctr">
                    <a:lnL w="38160">
                      <a:solidFill>
                        <a:srgbClr val="C0C0C0"/>
                      </a:solidFill>
                      <a:prstDash val="solid"/>
                    </a:lnL>
                    <a:lnR w="38160">
                      <a:solidFill>
                        <a:srgbClr val="C0C0C0"/>
                      </a:solidFill>
                      <a:prstDash val="solid"/>
                    </a:lnR>
                    <a:lnT w="38160">
                      <a:solidFill>
                        <a:srgbClr val="C0C0C0"/>
                      </a:solidFill>
                      <a:prstDash val="solid"/>
                    </a:lnT>
                    <a:lnB w="38160">
                      <a:solidFill>
                        <a:srgbClr val="C0C0C0"/>
                      </a:solidFill>
                      <a:prstDash val="solid"/>
                    </a:lnB>
                    <a:noFill/>
                  </a:tcPr>
                </a:tc>
                <a:extLst>
                  <a:ext uri="{0D108BD9-81ED-4DB2-BD59-A6C34878D82A}">
                    <a16:rowId xmlns:a16="http://schemas.microsoft.com/office/drawing/2014/main" val="10001"/>
                  </a:ext>
                </a:extLst>
              </a:tr>
            </a:tbl>
          </a:graphicData>
        </a:graphic>
      </p:graphicFrame>
      <p:sp>
        <p:nvSpPr>
          <p:cNvPr id="1239" name="Rectangle 11"/>
          <p:cNvSpPr/>
          <p:nvPr/>
        </p:nvSpPr>
        <p:spPr>
          <a:xfrm>
            <a:off x="1190520" y="5040360"/>
            <a:ext cx="9581760" cy="112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7000"/>
              </a:lnSpc>
            </a:pPr>
            <a:r>
              <a:rPr lang="bg-BG" sz="1800" b="1" strike="noStrike" spc="-1">
                <a:solidFill>
                  <a:srgbClr val="0E4194"/>
                </a:solidFill>
                <a:latin typeface="Tahoma"/>
                <a:ea typeface="Times New Roman"/>
              </a:rPr>
              <a:t>за български МСП</a:t>
            </a:r>
            <a:r>
              <a:rPr lang="en-US" sz="1800" b="0" strike="noStrike" spc="-1">
                <a:solidFill>
                  <a:srgbClr val="000000"/>
                </a:solidFill>
                <a:latin typeface="Tahoma"/>
                <a:ea typeface="Times New Roman"/>
              </a:rPr>
              <a:t>: </a:t>
            </a:r>
            <a:r>
              <a:rPr lang="ru-RU" sz="1800" b="0" strike="noStrike" spc="-1">
                <a:solidFill>
                  <a:srgbClr val="000000"/>
                </a:solidFill>
                <a:latin typeface="Tahoma"/>
                <a:ea typeface="Times New Roman"/>
              </a:rPr>
              <a:t>85% принос на ЕС + 15% национално публично съфинансиране</a:t>
            </a:r>
            <a:r>
              <a:rPr lang="en-US" sz="1800" b="0" strike="noStrike" spc="-1">
                <a:solidFill>
                  <a:srgbClr val="000000"/>
                </a:solidFill>
                <a:latin typeface="Tahoma"/>
                <a:ea typeface="Times New Roman"/>
              </a:rPr>
              <a:t> </a:t>
            </a:r>
            <a:endParaRPr lang="bg-BG" sz="1800" b="0" strike="noStrike" spc="-1">
              <a:solidFill>
                <a:srgbClr val="000000"/>
              </a:solidFill>
              <a:latin typeface="Arial"/>
            </a:endParaRPr>
          </a:p>
          <a:p>
            <a:pPr algn="just" defTabSz="914400">
              <a:lnSpc>
                <a:spcPct val="107000"/>
              </a:lnSpc>
              <a:spcBef>
                <a:spcPts val="601"/>
              </a:spcBef>
              <a:spcAft>
                <a:spcPts val="601"/>
              </a:spcAft>
              <a:tabLst>
                <a:tab pos="0" algn="l"/>
              </a:tabLst>
            </a:pPr>
            <a:endParaRPr lang="bg-BG" sz="1800" b="0" strike="noStrike" spc="-1">
              <a:solidFill>
                <a:srgbClr val="000000"/>
              </a:solidFill>
              <a:latin typeface="Arial"/>
            </a:endParaRPr>
          </a:p>
          <a:p>
            <a:pPr algn="just" defTabSz="914400">
              <a:lnSpc>
                <a:spcPct val="107000"/>
              </a:lnSpc>
              <a:tabLst>
                <a:tab pos="0" algn="l"/>
              </a:tabLst>
            </a:pPr>
            <a:r>
              <a:rPr lang="bg-BG" sz="1800" b="1" strike="noStrike" spc="-1">
                <a:solidFill>
                  <a:srgbClr val="0E4194"/>
                </a:solidFill>
                <a:latin typeface="Tahoma"/>
                <a:ea typeface="Times New Roman"/>
              </a:rPr>
              <a:t>за сръбски МСП</a:t>
            </a:r>
            <a:r>
              <a:rPr lang="en-US" sz="1800" b="0" strike="noStrike" spc="-1">
                <a:solidFill>
                  <a:srgbClr val="000000"/>
                </a:solidFill>
                <a:latin typeface="Tahoma"/>
                <a:ea typeface="Times New Roman"/>
              </a:rPr>
              <a:t>: </a:t>
            </a:r>
            <a:r>
              <a:rPr lang="ru-RU" sz="1800" b="0" strike="noStrike" spc="-1">
                <a:solidFill>
                  <a:srgbClr val="000000"/>
                </a:solidFill>
                <a:latin typeface="Tahoma"/>
                <a:ea typeface="Times New Roman"/>
              </a:rPr>
              <a:t>85% принос на ЕС + 15% собствено съфинансиране</a:t>
            </a:r>
            <a:r>
              <a:rPr lang="en-US" sz="1800" b="0" strike="noStrike" spc="-1">
                <a:solidFill>
                  <a:srgbClr val="000000"/>
                </a:solidFill>
                <a:latin typeface="Tahoma"/>
                <a:ea typeface="Times New Roman"/>
              </a:rPr>
              <a:t> </a:t>
            </a:r>
            <a:endParaRPr lang="bg-BG"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1_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1_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majorFont>
      <a:minorFont>
        <a:latin typeface="Tw Cen MT" panose="020B0602020104020603"/>
        <a:ea typeface=""/>
        <a:cs typeface=""/>
      </a:minorFont>
    </a:fontScheme>
    <a:fmtScheme>
      <a:fillStyleLst>
        <a:solidFill>
          <a:schemeClr val="phClr"/>
        </a:solidFill>
        <a:gradFill>
          <a:gsLst>
            <a:gs pos="0">
              <a:schemeClr val="phClr">
                <a:tint val="58000"/>
                <a:lumMod val="110000"/>
              </a:schemeClr>
            </a:gs>
            <a:gs pos="100000">
              <a:schemeClr val="phClr">
                <a:tint val="81000"/>
                <a:lumMod val="105000"/>
              </a:schemeClr>
            </a:gs>
          </a:gsLst>
          <a:lin ang="5040000" scaled="0"/>
          <a:tileRect/>
        </a:gradFill>
        <a:gradFill>
          <a:gsLst>
            <a:gs pos="0">
              <a:schemeClr val="phClr">
                <a:tint val="94000"/>
                <a:lumMod val="102000"/>
              </a:schemeClr>
            </a:gs>
            <a:gs pos="100000">
              <a:schemeClr val="phClr">
                <a:shade val="74000"/>
                <a:lumMod val="100000"/>
              </a:schemeClr>
            </a:gs>
          </a:gsLst>
          <a:lin ang="5400000" scaled="0"/>
          <a:tileRect/>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lumMod val="150000"/>
              </a:schemeClr>
            </a:gs>
            <a:gs pos="100000">
              <a:schemeClr val="phClr">
                <a:shade val="92000"/>
                <a:lumMod val="68000"/>
              </a:schemeClr>
            </a:gs>
          </a:gsLst>
          <a:lin ang="5040000" scaled="0"/>
          <a:tileRect/>
        </a:gradFill>
        <a:blipFill rotWithShape="0">
          <a:blip xmlns:r="http://schemas.openxmlformats.org/officeDocument/2006/relationships" r:embed="rId1"/>
          <a:srcRect/>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TotalTime>
  <Words>3635</Words>
  <Application>Microsoft Office PowerPoint</Application>
  <PresentationFormat>Widescreen</PresentationFormat>
  <Paragraphs>349</Paragraphs>
  <Slides>23</Slides>
  <Notes>22</Notes>
  <HiddenSlides>0</HiddenSlides>
  <MMClips>0</MMClips>
  <ScaleCrop>false</ScaleCrop>
  <HeadingPairs>
    <vt:vector size="6" baseType="variant">
      <vt:variant>
        <vt:lpstr>Fonts Used</vt:lpstr>
      </vt:variant>
      <vt:variant>
        <vt:i4>23</vt:i4>
      </vt:variant>
      <vt:variant>
        <vt:lpstr>Theme</vt:lpstr>
      </vt:variant>
      <vt:variant>
        <vt:i4>4</vt:i4>
      </vt:variant>
      <vt:variant>
        <vt:lpstr>Slide Titles</vt:lpstr>
      </vt:variant>
      <vt:variant>
        <vt:i4>23</vt:i4>
      </vt:variant>
    </vt:vector>
  </HeadingPairs>
  <TitlesOfParts>
    <vt:vector size="50" baseType="lpstr">
      <vt:lpstr>맑은 고딕</vt:lpstr>
      <vt:lpstr>Arial</vt:lpstr>
      <vt:lpstr>Arial Narrow</vt:lpstr>
      <vt:lpstr>Calibri</vt:lpstr>
      <vt:lpstr>DejaVu Sans</vt:lpstr>
      <vt:lpstr>Heebo</vt:lpstr>
      <vt:lpstr>Inter</vt:lpstr>
      <vt:lpstr>Inter Bold</vt:lpstr>
      <vt:lpstr>Monda</vt:lpstr>
      <vt:lpstr>Open Sans</vt:lpstr>
      <vt:lpstr>OpenSymbol</vt:lpstr>
      <vt:lpstr>Playfair Display</vt:lpstr>
      <vt:lpstr>Poppins</vt:lpstr>
      <vt:lpstr>Segoe UI</vt:lpstr>
      <vt:lpstr>Segoe UI Black</vt:lpstr>
      <vt:lpstr>Segoe UI Light</vt:lpstr>
      <vt:lpstr>Segoe UI Semibold</vt:lpstr>
      <vt:lpstr>Source Serif Pro</vt:lpstr>
      <vt:lpstr>Symbol</vt:lpstr>
      <vt:lpstr>Tahoma</vt:lpstr>
      <vt:lpstr>Times New Roman</vt:lpstr>
      <vt:lpstr>Tw Cen MT</vt:lpstr>
      <vt:lpstr>Wingdings</vt:lpstr>
      <vt:lpstr>1_Storybuilding Neal Creative</vt:lpstr>
      <vt:lpstr>1_Storybuilding Neal Creative</vt:lpstr>
      <vt:lpstr>1_Storybuilding Neal Creative</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Оценка на проектните предложения</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Yoana Vladimirova Ognianova</dc:creator>
  <dc:description/>
  <cp:lastModifiedBy>MARIA ILIEVA VAKLINOVA</cp:lastModifiedBy>
  <cp:revision>249</cp:revision>
  <dcterms:created xsi:type="dcterms:W3CDTF">2023-02-16T12:56:44Z</dcterms:created>
  <dcterms:modified xsi:type="dcterms:W3CDTF">2025-04-28T11:09:52Z</dcterms:modified>
  <dc:language>bg-BG</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22</vt:i4>
  </property>
  <property fmtid="{D5CDD505-2E9C-101B-9397-08002B2CF9AE}" pid="3" name="PresentationFormat">
    <vt:lpwstr>Widescreen</vt:lpwstr>
  </property>
  <property fmtid="{D5CDD505-2E9C-101B-9397-08002B2CF9AE}" pid="4" name="Slides">
    <vt:i4>23</vt:i4>
  </property>
</Properties>
</file>